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1" r:id="rId5"/>
    <p:sldMasterId id="2147483674" r:id="rId6"/>
  </p:sldMasterIdLst>
  <p:notesMasterIdLst>
    <p:notesMasterId r:id="rId433"/>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 id="408" r:id="rId159"/>
    <p:sldId id="409"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7" r:id="rId208"/>
    <p:sldId id="458" r:id="rId209"/>
    <p:sldId id="459" r:id="rId210"/>
    <p:sldId id="460" r:id="rId211"/>
    <p:sldId id="461" r:id="rId212"/>
    <p:sldId id="462" r:id="rId213"/>
    <p:sldId id="463" r:id="rId214"/>
    <p:sldId id="464" r:id="rId215"/>
    <p:sldId id="465" r:id="rId216"/>
    <p:sldId id="466" r:id="rId217"/>
    <p:sldId id="467" r:id="rId218"/>
    <p:sldId id="468" r:id="rId219"/>
    <p:sldId id="469" r:id="rId220"/>
    <p:sldId id="470" r:id="rId221"/>
    <p:sldId id="471" r:id="rId222"/>
    <p:sldId id="472" r:id="rId223"/>
    <p:sldId id="473" r:id="rId224"/>
    <p:sldId id="474" r:id="rId225"/>
    <p:sldId id="475" r:id="rId226"/>
    <p:sldId id="476" r:id="rId227"/>
    <p:sldId id="477" r:id="rId228"/>
    <p:sldId id="478" r:id="rId229"/>
    <p:sldId id="479" r:id="rId230"/>
    <p:sldId id="480" r:id="rId231"/>
    <p:sldId id="481" r:id="rId232"/>
    <p:sldId id="482" r:id="rId233"/>
    <p:sldId id="483" r:id="rId234"/>
    <p:sldId id="484" r:id="rId235"/>
    <p:sldId id="485" r:id="rId236"/>
    <p:sldId id="486" r:id="rId237"/>
    <p:sldId id="487" r:id="rId238"/>
    <p:sldId id="488" r:id="rId239"/>
    <p:sldId id="489" r:id="rId240"/>
    <p:sldId id="490" r:id="rId241"/>
    <p:sldId id="491" r:id="rId242"/>
    <p:sldId id="492" r:id="rId243"/>
    <p:sldId id="493" r:id="rId244"/>
    <p:sldId id="494" r:id="rId245"/>
    <p:sldId id="495" r:id="rId246"/>
    <p:sldId id="496" r:id="rId247"/>
    <p:sldId id="497" r:id="rId248"/>
    <p:sldId id="498" r:id="rId249"/>
    <p:sldId id="499" r:id="rId250"/>
    <p:sldId id="500" r:id="rId251"/>
    <p:sldId id="501" r:id="rId252"/>
    <p:sldId id="502" r:id="rId253"/>
    <p:sldId id="503" r:id="rId254"/>
    <p:sldId id="504" r:id="rId255"/>
    <p:sldId id="505" r:id="rId256"/>
    <p:sldId id="506" r:id="rId257"/>
    <p:sldId id="507" r:id="rId258"/>
    <p:sldId id="508" r:id="rId259"/>
    <p:sldId id="509" r:id="rId260"/>
    <p:sldId id="510" r:id="rId261"/>
    <p:sldId id="511" r:id="rId262"/>
    <p:sldId id="512" r:id="rId263"/>
    <p:sldId id="513" r:id="rId264"/>
    <p:sldId id="514" r:id="rId265"/>
    <p:sldId id="515" r:id="rId266"/>
    <p:sldId id="516" r:id="rId267"/>
    <p:sldId id="517" r:id="rId268"/>
    <p:sldId id="518" r:id="rId269"/>
    <p:sldId id="519" r:id="rId270"/>
    <p:sldId id="520" r:id="rId271"/>
    <p:sldId id="521" r:id="rId272"/>
    <p:sldId id="522" r:id="rId273"/>
    <p:sldId id="523" r:id="rId274"/>
    <p:sldId id="524" r:id="rId275"/>
    <p:sldId id="525" r:id="rId276"/>
    <p:sldId id="526" r:id="rId277"/>
    <p:sldId id="527" r:id="rId278"/>
    <p:sldId id="528" r:id="rId279"/>
    <p:sldId id="529" r:id="rId280"/>
    <p:sldId id="530" r:id="rId281"/>
    <p:sldId id="531" r:id="rId282"/>
    <p:sldId id="532" r:id="rId283"/>
    <p:sldId id="533" r:id="rId284"/>
    <p:sldId id="534" r:id="rId285"/>
    <p:sldId id="535" r:id="rId286"/>
    <p:sldId id="536" r:id="rId287"/>
    <p:sldId id="537" r:id="rId288"/>
    <p:sldId id="538" r:id="rId289"/>
    <p:sldId id="539" r:id="rId290"/>
    <p:sldId id="540" r:id="rId291"/>
    <p:sldId id="541" r:id="rId292"/>
    <p:sldId id="542" r:id="rId293"/>
    <p:sldId id="543" r:id="rId294"/>
    <p:sldId id="544" r:id="rId295"/>
    <p:sldId id="545" r:id="rId296"/>
    <p:sldId id="546" r:id="rId297"/>
    <p:sldId id="547" r:id="rId298"/>
    <p:sldId id="548" r:id="rId299"/>
    <p:sldId id="549" r:id="rId300"/>
    <p:sldId id="550" r:id="rId301"/>
    <p:sldId id="551" r:id="rId302"/>
    <p:sldId id="552" r:id="rId303"/>
    <p:sldId id="553" r:id="rId304"/>
    <p:sldId id="554" r:id="rId305"/>
    <p:sldId id="555" r:id="rId306"/>
    <p:sldId id="556" r:id="rId307"/>
    <p:sldId id="557" r:id="rId308"/>
    <p:sldId id="558" r:id="rId309"/>
    <p:sldId id="559" r:id="rId310"/>
    <p:sldId id="560" r:id="rId311"/>
    <p:sldId id="561" r:id="rId312"/>
    <p:sldId id="562" r:id="rId313"/>
    <p:sldId id="563" r:id="rId314"/>
    <p:sldId id="564" r:id="rId315"/>
    <p:sldId id="565" r:id="rId316"/>
    <p:sldId id="566" r:id="rId317"/>
    <p:sldId id="567" r:id="rId318"/>
    <p:sldId id="568" r:id="rId319"/>
    <p:sldId id="569" r:id="rId320"/>
    <p:sldId id="570" r:id="rId321"/>
    <p:sldId id="571" r:id="rId322"/>
    <p:sldId id="572" r:id="rId323"/>
    <p:sldId id="573" r:id="rId324"/>
    <p:sldId id="574" r:id="rId325"/>
    <p:sldId id="575" r:id="rId326"/>
    <p:sldId id="576" r:id="rId327"/>
    <p:sldId id="577" r:id="rId328"/>
    <p:sldId id="578" r:id="rId329"/>
    <p:sldId id="579" r:id="rId330"/>
    <p:sldId id="580" r:id="rId331"/>
    <p:sldId id="581" r:id="rId332"/>
    <p:sldId id="582" r:id="rId333"/>
    <p:sldId id="583" r:id="rId334"/>
    <p:sldId id="584" r:id="rId335"/>
    <p:sldId id="585" r:id="rId336"/>
    <p:sldId id="586" r:id="rId337"/>
    <p:sldId id="587" r:id="rId338"/>
    <p:sldId id="588" r:id="rId339"/>
    <p:sldId id="589" r:id="rId340"/>
    <p:sldId id="590" r:id="rId341"/>
    <p:sldId id="591" r:id="rId342"/>
    <p:sldId id="592" r:id="rId343"/>
    <p:sldId id="593" r:id="rId344"/>
    <p:sldId id="594" r:id="rId345"/>
    <p:sldId id="595" r:id="rId346"/>
    <p:sldId id="596" r:id="rId347"/>
    <p:sldId id="597" r:id="rId348"/>
    <p:sldId id="598" r:id="rId349"/>
    <p:sldId id="599" r:id="rId350"/>
    <p:sldId id="600" r:id="rId351"/>
    <p:sldId id="601" r:id="rId352"/>
    <p:sldId id="602" r:id="rId353"/>
    <p:sldId id="603" r:id="rId354"/>
    <p:sldId id="604" r:id="rId355"/>
    <p:sldId id="605" r:id="rId356"/>
    <p:sldId id="606" r:id="rId357"/>
    <p:sldId id="607" r:id="rId358"/>
    <p:sldId id="608" r:id="rId359"/>
    <p:sldId id="609" r:id="rId360"/>
    <p:sldId id="610" r:id="rId361"/>
    <p:sldId id="611" r:id="rId362"/>
    <p:sldId id="612" r:id="rId363"/>
    <p:sldId id="613" r:id="rId364"/>
    <p:sldId id="614" r:id="rId365"/>
    <p:sldId id="615" r:id="rId366"/>
    <p:sldId id="616" r:id="rId367"/>
    <p:sldId id="617" r:id="rId368"/>
    <p:sldId id="618" r:id="rId369"/>
    <p:sldId id="619" r:id="rId370"/>
    <p:sldId id="620" r:id="rId371"/>
    <p:sldId id="621" r:id="rId372"/>
    <p:sldId id="622" r:id="rId373"/>
    <p:sldId id="623" r:id="rId374"/>
    <p:sldId id="624" r:id="rId375"/>
    <p:sldId id="625" r:id="rId376"/>
    <p:sldId id="626" r:id="rId377"/>
    <p:sldId id="627" r:id="rId378"/>
    <p:sldId id="628" r:id="rId379"/>
    <p:sldId id="629" r:id="rId380"/>
    <p:sldId id="630" r:id="rId381"/>
    <p:sldId id="631" r:id="rId382"/>
    <p:sldId id="632" r:id="rId383"/>
    <p:sldId id="633" r:id="rId384"/>
    <p:sldId id="634" r:id="rId385"/>
    <p:sldId id="635" r:id="rId386"/>
    <p:sldId id="636" r:id="rId387"/>
    <p:sldId id="637" r:id="rId388"/>
    <p:sldId id="638" r:id="rId389"/>
    <p:sldId id="639" r:id="rId390"/>
    <p:sldId id="640" r:id="rId391"/>
    <p:sldId id="641" r:id="rId392"/>
    <p:sldId id="642" r:id="rId393"/>
    <p:sldId id="643" r:id="rId394"/>
    <p:sldId id="644" r:id="rId395"/>
    <p:sldId id="645" r:id="rId396"/>
    <p:sldId id="646" r:id="rId397"/>
    <p:sldId id="647" r:id="rId398"/>
    <p:sldId id="648" r:id="rId399"/>
    <p:sldId id="649" r:id="rId400"/>
    <p:sldId id="650" r:id="rId401"/>
    <p:sldId id="651" r:id="rId402"/>
    <p:sldId id="652" r:id="rId403"/>
    <p:sldId id="653" r:id="rId404"/>
    <p:sldId id="654" r:id="rId405"/>
    <p:sldId id="655" r:id="rId406"/>
    <p:sldId id="656" r:id="rId407"/>
    <p:sldId id="657" r:id="rId408"/>
    <p:sldId id="658" r:id="rId409"/>
    <p:sldId id="659" r:id="rId410"/>
    <p:sldId id="660" r:id="rId411"/>
    <p:sldId id="661" r:id="rId412"/>
    <p:sldId id="662" r:id="rId413"/>
    <p:sldId id="663" r:id="rId414"/>
    <p:sldId id="664" r:id="rId415"/>
    <p:sldId id="665" r:id="rId416"/>
    <p:sldId id="666" r:id="rId417"/>
    <p:sldId id="667" r:id="rId418"/>
    <p:sldId id="668" r:id="rId419"/>
    <p:sldId id="669" r:id="rId420"/>
    <p:sldId id="670" r:id="rId421"/>
    <p:sldId id="671" r:id="rId422"/>
    <p:sldId id="672" r:id="rId423"/>
    <p:sldId id="673" r:id="rId424"/>
    <p:sldId id="674" r:id="rId425"/>
    <p:sldId id="675" r:id="rId426"/>
    <p:sldId id="676" r:id="rId427"/>
    <p:sldId id="677" r:id="rId428"/>
    <p:sldId id="678" r:id="rId429"/>
    <p:sldId id="679" r:id="rId430"/>
    <p:sldId id="680" r:id="rId431"/>
    <p:sldId id="681" r:id="rId43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973DE2-7329-44BC-807C-05B3A29049E4}" v="3" dt="2026-05-11T09:39:40.7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99" Type="http://schemas.openxmlformats.org/officeDocument/2006/relationships/slide" Target="slides/slide293.xml"/><Relationship Id="rId21" Type="http://schemas.openxmlformats.org/officeDocument/2006/relationships/slide" Target="slides/slide15.xml"/><Relationship Id="rId63" Type="http://schemas.openxmlformats.org/officeDocument/2006/relationships/slide" Target="slides/slide57.xml"/><Relationship Id="rId159" Type="http://schemas.openxmlformats.org/officeDocument/2006/relationships/slide" Target="slides/slide153.xml"/><Relationship Id="rId324" Type="http://schemas.openxmlformats.org/officeDocument/2006/relationships/slide" Target="slides/slide318.xml"/><Relationship Id="rId366" Type="http://schemas.openxmlformats.org/officeDocument/2006/relationships/slide" Target="slides/slide360.xml"/><Relationship Id="rId170" Type="http://schemas.openxmlformats.org/officeDocument/2006/relationships/slide" Target="slides/slide164.xml"/><Relationship Id="rId226" Type="http://schemas.openxmlformats.org/officeDocument/2006/relationships/slide" Target="slides/slide220.xml"/><Relationship Id="rId433" Type="http://schemas.openxmlformats.org/officeDocument/2006/relationships/notesMaster" Target="notesMasters/notesMaster1.xml"/><Relationship Id="rId268" Type="http://schemas.openxmlformats.org/officeDocument/2006/relationships/slide" Target="slides/slide262.xml"/><Relationship Id="rId32" Type="http://schemas.openxmlformats.org/officeDocument/2006/relationships/slide" Target="slides/slide26.xml"/><Relationship Id="rId74" Type="http://schemas.openxmlformats.org/officeDocument/2006/relationships/slide" Target="slides/slide68.xml"/><Relationship Id="rId128" Type="http://schemas.openxmlformats.org/officeDocument/2006/relationships/slide" Target="slides/slide122.xml"/><Relationship Id="rId335" Type="http://schemas.openxmlformats.org/officeDocument/2006/relationships/slide" Target="slides/slide329.xml"/><Relationship Id="rId377" Type="http://schemas.openxmlformats.org/officeDocument/2006/relationships/slide" Target="slides/slide371.xml"/><Relationship Id="rId5" Type="http://schemas.openxmlformats.org/officeDocument/2006/relationships/slideMaster" Target="slideMasters/slideMaster2.xml"/><Relationship Id="rId181" Type="http://schemas.openxmlformats.org/officeDocument/2006/relationships/slide" Target="slides/slide175.xml"/><Relationship Id="rId237" Type="http://schemas.openxmlformats.org/officeDocument/2006/relationships/slide" Target="slides/slide231.xml"/><Relationship Id="rId402" Type="http://schemas.openxmlformats.org/officeDocument/2006/relationships/slide" Target="slides/slide396.xml"/><Relationship Id="rId279" Type="http://schemas.openxmlformats.org/officeDocument/2006/relationships/slide" Target="slides/slide273.xml"/><Relationship Id="rId43" Type="http://schemas.openxmlformats.org/officeDocument/2006/relationships/slide" Target="slides/slide37.xml"/><Relationship Id="rId139" Type="http://schemas.openxmlformats.org/officeDocument/2006/relationships/slide" Target="slides/slide133.xml"/><Relationship Id="rId290" Type="http://schemas.openxmlformats.org/officeDocument/2006/relationships/slide" Target="slides/slide284.xml"/><Relationship Id="rId304" Type="http://schemas.openxmlformats.org/officeDocument/2006/relationships/slide" Target="slides/slide298.xml"/><Relationship Id="rId346" Type="http://schemas.openxmlformats.org/officeDocument/2006/relationships/slide" Target="slides/slide340.xml"/><Relationship Id="rId388" Type="http://schemas.openxmlformats.org/officeDocument/2006/relationships/slide" Target="slides/slide382.xml"/><Relationship Id="rId85" Type="http://schemas.openxmlformats.org/officeDocument/2006/relationships/slide" Target="slides/slide79.xml"/><Relationship Id="rId150" Type="http://schemas.openxmlformats.org/officeDocument/2006/relationships/slide" Target="slides/slide144.xml"/><Relationship Id="rId192" Type="http://schemas.openxmlformats.org/officeDocument/2006/relationships/slide" Target="slides/slide186.xml"/><Relationship Id="rId206" Type="http://schemas.openxmlformats.org/officeDocument/2006/relationships/slide" Target="slides/slide200.xml"/><Relationship Id="rId413" Type="http://schemas.openxmlformats.org/officeDocument/2006/relationships/slide" Target="slides/slide407.xml"/><Relationship Id="rId248" Type="http://schemas.openxmlformats.org/officeDocument/2006/relationships/slide" Target="slides/slide242.xml"/><Relationship Id="rId12" Type="http://schemas.openxmlformats.org/officeDocument/2006/relationships/slide" Target="slides/slide6.xml"/><Relationship Id="rId108" Type="http://schemas.openxmlformats.org/officeDocument/2006/relationships/slide" Target="slides/slide102.xml"/><Relationship Id="rId315" Type="http://schemas.openxmlformats.org/officeDocument/2006/relationships/slide" Target="slides/slide309.xml"/><Relationship Id="rId357" Type="http://schemas.openxmlformats.org/officeDocument/2006/relationships/slide" Target="slides/slide351.xml"/><Relationship Id="rId54" Type="http://schemas.openxmlformats.org/officeDocument/2006/relationships/slide" Target="slides/slide48.xml"/><Relationship Id="rId96" Type="http://schemas.openxmlformats.org/officeDocument/2006/relationships/slide" Target="slides/slide90.xml"/><Relationship Id="rId161" Type="http://schemas.openxmlformats.org/officeDocument/2006/relationships/slide" Target="slides/slide155.xml"/><Relationship Id="rId217" Type="http://schemas.openxmlformats.org/officeDocument/2006/relationships/slide" Target="slides/slide211.xml"/><Relationship Id="rId399" Type="http://schemas.openxmlformats.org/officeDocument/2006/relationships/slide" Target="slides/slide393.xml"/><Relationship Id="rId259" Type="http://schemas.openxmlformats.org/officeDocument/2006/relationships/slide" Target="slides/slide253.xml"/><Relationship Id="rId424" Type="http://schemas.openxmlformats.org/officeDocument/2006/relationships/slide" Target="slides/slide418.xml"/><Relationship Id="rId23" Type="http://schemas.openxmlformats.org/officeDocument/2006/relationships/slide" Target="slides/slide17.xml"/><Relationship Id="rId119" Type="http://schemas.openxmlformats.org/officeDocument/2006/relationships/slide" Target="slides/slide113.xml"/><Relationship Id="rId270" Type="http://schemas.openxmlformats.org/officeDocument/2006/relationships/slide" Target="slides/slide264.xml"/><Relationship Id="rId326" Type="http://schemas.openxmlformats.org/officeDocument/2006/relationships/slide" Target="slides/slide320.xml"/><Relationship Id="rId65" Type="http://schemas.openxmlformats.org/officeDocument/2006/relationships/slide" Target="slides/slide59.xml"/><Relationship Id="rId130" Type="http://schemas.openxmlformats.org/officeDocument/2006/relationships/slide" Target="slides/slide124.xml"/><Relationship Id="rId368" Type="http://schemas.openxmlformats.org/officeDocument/2006/relationships/slide" Target="slides/slide362.xml"/><Relationship Id="rId172" Type="http://schemas.openxmlformats.org/officeDocument/2006/relationships/slide" Target="slides/slide166.xml"/><Relationship Id="rId228" Type="http://schemas.openxmlformats.org/officeDocument/2006/relationships/slide" Target="slides/slide222.xml"/><Relationship Id="rId435" Type="http://schemas.openxmlformats.org/officeDocument/2006/relationships/viewProps" Target="viewProps.xml"/><Relationship Id="rId281" Type="http://schemas.openxmlformats.org/officeDocument/2006/relationships/slide" Target="slides/slide275.xml"/><Relationship Id="rId337" Type="http://schemas.openxmlformats.org/officeDocument/2006/relationships/slide" Target="slides/slide331.xml"/><Relationship Id="rId34" Type="http://schemas.openxmlformats.org/officeDocument/2006/relationships/slide" Target="slides/slide28.xml"/><Relationship Id="rId76" Type="http://schemas.openxmlformats.org/officeDocument/2006/relationships/slide" Target="slides/slide70.xml"/><Relationship Id="rId141" Type="http://schemas.openxmlformats.org/officeDocument/2006/relationships/slide" Target="slides/slide135.xml"/><Relationship Id="rId379" Type="http://schemas.openxmlformats.org/officeDocument/2006/relationships/slide" Target="slides/slide373.xml"/><Relationship Id="rId7" Type="http://schemas.openxmlformats.org/officeDocument/2006/relationships/slide" Target="slides/slide1.xml"/><Relationship Id="rId183" Type="http://schemas.openxmlformats.org/officeDocument/2006/relationships/slide" Target="slides/slide177.xml"/><Relationship Id="rId239" Type="http://schemas.openxmlformats.org/officeDocument/2006/relationships/slide" Target="slides/slide233.xml"/><Relationship Id="rId390" Type="http://schemas.openxmlformats.org/officeDocument/2006/relationships/slide" Target="slides/slide384.xml"/><Relationship Id="rId404" Type="http://schemas.openxmlformats.org/officeDocument/2006/relationships/slide" Target="slides/slide398.xml"/><Relationship Id="rId250" Type="http://schemas.openxmlformats.org/officeDocument/2006/relationships/slide" Target="slides/slide244.xml"/><Relationship Id="rId292" Type="http://schemas.openxmlformats.org/officeDocument/2006/relationships/slide" Target="slides/slide286.xml"/><Relationship Id="rId306" Type="http://schemas.openxmlformats.org/officeDocument/2006/relationships/slide" Target="slides/slide300.xml"/><Relationship Id="rId45" Type="http://schemas.openxmlformats.org/officeDocument/2006/relationships/slide" Target="slides/slide39.xml"/><Relationship Id="rId87" Type="http://schemas.openxmlformats.org/officeDocument/2006/relationships/slide" Target="slides/slide81.xml"/><Relationship Id="rId110" Type="http://schemas.openxmlformats.org/officeDocument/2006/relationships/slide" Target="slides/slide104.xml"/><Relationship Id="rId348" Type="http://schemas.openxmlformats.org/officeDocument/2006/relationships/slide" Target="slides/slide342.xml"/><Relationship Id="rId152" Type="http://schemas.openxmlformats.org/officeDocument/2006/relationships/slide" Target="slides/slide146.xml"/><Relationship Id="rId194" Type="http://schemas.openxmlformats.org/officeDocument/2006/relationships/slide" Target="slides/slide188.xml"/><Relationship Id="rId208" Type="http://schemas.openxmlformats.org/officeDocument/2006/relationships/slide" Target="slides/slide202.xml"/><Relationship Id="rId415" Type="http://schemas.openxmlformats.org/officeDocument/2006/relationships/slide" Target="slides/slide409.xml"/><Relationship Id="rId261" Type="http://schemas.openxmlformats.org/officeDocument/2006/relationships/slide" Target="slides/slide255.xml"/><Relationship Id="rId14" Type="http://schemas.openxmlformats.org/officeDocument/2006/relationships/slide" Target="slides/slide8.xml"/><Relationship Id="rId56" Type="http://schemas.openxmlformats.org/officeDocument/2006/relationships/slide" Target="slides/slide50.xml"/><Relationship Id="rId317" Type="http://schemas.openxmlformats.org/officeDocument/2006/relationships/slide" Target="slides/slide311.xml"/><Relationship Id="rId359" Type="http://schemas.openxmlformats.org/officeDocument/2006/relationships/slide" Target="slides/slide353.xml"/><Relationship Id="rId98" Type="http://schemas.openxmlformats.org/officeDocument/2006/relationships/slide" Target="slides/slide92.xml"/><Relationship Id="rId121" Type="http://schemas.openxmlformats.org/officeDocument/2006/relationships/slide" Target="slides/slide115.xml"/><Relationship Id="rId163" Type="http://schemas.openxmlformats.org/officeDocument/2006/relationships/slide" Target="slides/slide157.xml"/><Relationship Id="rId219" Type="http://schemas.openxmlformats.org/officeDocument/2006/relationships/slide" Target="slides/slide213.xml"/><Relationship Id="rId370" Type="http://schemas.openxmlformats.org/officeDocument/2006/relationships/slide" Target="slides/slide364.xml"/><Relationship Id="rId426" Type="http://schemas.openxmlformats.org/officeDocument/2006/relationships/slide" Target="slides/slide420.xml"/><Relationship Id="rId230" Type="http://schemas.openxmlformats.org/officeDocument/2006/relationships/slide" Target="slides/slide224.xml"/><Relationship Id="rId25" Type="http://schemas.openxmlformats.org/officeDocument/2006/relationships/slide" Target="slides/slide19.xml"/><Relationship Id="rId67" Type="http://schemas.openxmlformats.org/officeDocument/2006/relationships/slide" Target="slides/slide61.xml"/><Relationship Id="rId272" Type="http://schemas.openxmlformats.org/officeDocument/2006/relationships/slide" Target="slides/slide266.xml"/><Relationship Id="rId328" Type="http://schemas.openxmlformats.org/officeDocument/2006/relationships/slide" Target="slides/slide322.xml"/><Relationship Id="rId132" Type="http://schemas.openxmlformats.org/officeDocument/2006/relationships/slide" Target="slides/slide126.xml"/><Relationship Id="rId174" Type="http://schemas.openxmlformats.org/officeDocument/2006/relationships/slide" Target="slides/slide168.xml"/><Relationship Id="rId381" Type="http://schemas.openxmlformats.org/officeDocument/2006/relationships/slide" Target="slides/slide375.xml"/><Relationship Id="rId241" Type="http://schemas.openxmlformats.org/officeDocument/2006/relationships/slide" Target="slides/slide235.xml"/><Relationship Id="rId437" Type="http://schemas.openxmlformats.org/officeDocument/2006/relationships/tableStyles" Target="tableStyles.xml"/><Relationship Id="rId36" Type="http://schemas.openxmlformats.org/officeDocument/2006/relationships/slide" Target="slides/slide30.xml"/><Relationship Id="rId283" Type="http://schemas.openxmlformats.org/officeDocument/2006/relationships/slide" Target="slides/slide277.xml"/><Relationship Id="rId339" Type="http://schemas.openxmlformats.org/officeDocument/2006/relationships/slide" Target="slides/slide333.xml"/><Relationship Id="rId78" Type="http://schemas.openxmlformats.org/officeDocument/2006/relationships/slide" Target="slides/slide72.xml"/><Relationship Id="rId101" Type="http://schemas.openxmlformats.org/officeDocument/2006/relationships/slide" Target="slides/slide95.xml"/><Relationship Id="rId143" Type="http://schemas.openxmlformats.org/officeDocument/2006/relationships/slide" Target="slides/slide137.xml"/><Relationship Id="rId185" Type="http://schemas.openxmlformats.org/officeDocument/2006/relationships/slide" Target="slides/slide179.xml"/><Relationship Id="rId350" Type="http://schemas.openxmlformats.org/officeDocument/2006/relationships/slide" Target="slides/slide344.xml"/><Relationship Id="rId406" Type="http://schemas.openxmlformats.org/officeDocument/2006/relationships/slide" Target="slides/slide400.xml"/><Relationship Id="rId9" Type="http://schemas.openxmlformats.org/officeDocument/2006/relationships/slide" Target="slides/slide3.xml"/><Relationship Id="rId210" Type="http://schemas.openxmlformats.org/officeDocument/2006/relationships/slide" Target="slides/slide204.xml"/><Relationship Id="rId392" Type="http://schemas.openxmlformats.org/officeDocument/2006/relationships/slide" Target="slides/slide386.xml"/><Relationship Id="rId252" Type="http://schemas.openxmlformats.org/officeDocument/2006/relationships/slide" Target="slides/slide246.xml"/><Relationship Id="rId294" Type="http://schemas.openxmlformats.org/officeDocument/2006/relationships/slide" Target="slides/slide288.xml"/><Relationship Id="rId308" Type="http://schemas.openxmlformats.org/officeDocument/2006/relationships/slide" Target="slides/slide302.xml"/><Relationship Id="rId47" Type="http://schemas.openxmlformats.org/officeDocument/2006/relationships/slide" Target="slides/slide41.xml"/><Relationship Id="rId89" Type="http://schemas.openxmlformats.org/officeDocument/2006/relationships/slide" Target="slides/slide83.xml"/><Relationship Id="rId112" Type="http://schemas.openxmlformats.org/officeDocument/2006/relationships/slide" Target="slides/slide106.xml"/><Relationship Id="rId154" Type="http://schemas.openxmlformats.org/officeDocument/2006/relationships/slide" Target="slides/slide148.xml"/><Relationship Id="rId361" Type="http://schemas.openxmlformats.org/officeDocument/2006/relationships/slide" Target="slides/slide355.xml"/><Relationship Id="rId196" Type="http://schemas.openxmlformats.org/officeDocument/2006/relationships/slide" Target="slides/slide190.xml"/><Relationship Id="rId417" Type="http://schemas.openxmlformats.org/officeDocument/2006/relationships/slide" Target="slides/slide411.xml"/><Relationship Id="rId16" Type="http://schemas.openxmlformats.org/officeDocument/2006/relationships/slide" Target="slides/slide10.xml"/><Relationship Id="rId221" Type="http://schemas.openxmlformats.org/officeDocument/2006/relationships/slide" Target="slides/slide215.xml"/><Relationship Id="rId263" Type="http://schemas.openxmlformats.org/officeDocument/2006/relationships/slide" Target="slides/slide257.xml"/><Relationship Id="rId319" Type="http://schemas.openxmlformats.org/officeDocument/2006/relationships/slide" Target="slides/slide313.xml"/><Relationship Id="rId58" Type="http://schemas.openxmlformats.org/officeDocument/2006/relationships/slide" Target="slides/slide52.xml"/><Relationship Id="rId123" Type="http://schemas.openxmlformats.org/officeDocument/2006/relationships/slide" Target="slides/slide117.xml"/><Relationship Id="rId330" Type="http://schemas.openxmlformats.org/officeDocument/2006/relationships/slide" Target="slides/slide324.xml"/><Relationship Id="rId165" Type="http://schemas.openxmlformats.org/officeDocument/2006/relationships/slide" Target="slides/slide159.xml"/><Relationship Id="rId372" Type="http://schemas.openxmlformats.org/officeDocument/2006/relationships/slide" Target="slides/slide366.xml"/><Relationship Id="rId428" Type="http://schemas.openxmlformats.org/officeDocument/2006/relationships/slide" Target="slides/slide422.xml"/><Relationship Id="rId232" Type="http://schemas.openxmlformats.org/officeDocument/2006/relationships/slide" Target="slides/slide226.xml"/><Relationship Id="rId274" Type="http://schemas.openxmlformats.org/officeDocument/2006/relationships/slide" Target="slides/slide268.xml"/><Relationship Id="rId27" Type="http://schemas.openxmlformats.org/officeDocument/2006/relationships/slide" Target="slides/slide21.xml"/><Relationship Id="rId69" Type="http://schemas.openxmlformats.org/officeDocument/2006/relationships/slide" Target="slides/slide63.xml"/><Relationship Id="rId134" Type="http://schemas.openxmlformats.org/officeDocument/2006/relationships/slide" Target="slides/slide128.xml"/><Relationship Id="rId80" Type="http://schemas.openxmlformats.org/officeDocument/2006/relationships/slide" Target="slides/slide74.xml"/><Relationship Id="rId176" Type="http://schemas.openxmlformats.org/officeDocument/2006/relationships/slide" Target="slides/slide170.xml"/><Relationship Id="rId341" Type="http://schemas.openxmlformats.org/officeDocument/2006/relationships/slide" Target="slides/slide335.xml"/><Relationship Id="rId383" Type="http://schemas.openxmlformats.org/officeDocument/2006/relationships/slide" Target="slides/slide377.xml"/><Relationship Id="rId439" Type="http://schemas.microsoft.com/office/2015/10/relationships/revisionInfo" Target="revisionInfo.xml"/><Relationship Id="rId201" Type="http://schemas.openxmlformats.org/officeDocument/2006/relationships/slide" Target="slides/slide195.xml"/><Relationship Id="rId243" Type="http://schemas.openxmlformats.org/officeDocument/2006/relationships/slide" Target="slides/slide237.xml"/><Relationship Id="rId285" Type="http://schemas.openxmlformats.org/officeDocument/2006/relationships/slide" Target="slides/slide279.xml"/><Relationship Id="rId38" Type="http://schemas.openxmlformats.org/officeDocument/2006/relationships/slide" Target="slides/slide32.xml"/><Relationship Id="rId103" Type="http://schemas.openxmlformats.org/officeDocument/2006/relationships/slide" Target="slides/slide97.xml"/><Relationship Id="rId310" Type="http://schemas.openxmlformats.org/officeDocument/2006/relationships/slide" Target="slides/slide304.xml"/><Relationship Id="rId91" Type="http://schemas.openxmlformats.org/officeDocument/2006/relationships/slide" Target="slides/slide85.xml"/><Relationship Id="rId145" Type="http://schemas.openxmlformats.org/officeDocument/2006/relationships/slide" Target="slides/slide139.xml"/><Relationship Id="rId187" Type="http://schemas.openxmlformats.org/officeDocument/2006/relationships/slide" Target="slides/slide181.xml"/><Relationship Id="rId352" Type="http://schemas.openxmlformats.org/officeDocument/2006/relationships/slide" Target="slides/slide346.xml"/><Relationship Id="rId394" Type="http://schemas.openxmlformats.org/officeDocument/2006/relationships/slide" Target="slides/slide388.xml"/><Relationship Id="rId408" Type="http://schemas.openxmlformats.org/officeDocument/2006/relationships/slide" Target="slides/slide402.xml"/><Relationship Id="rId212" Type="http://schemas.openxmlformats.org/officeDocument/2006/relationships/slide" Target="slides/slide206.xml"/><Relationship Id="rId254" Type="http://schemas.openxmlformats.org/officeDocument/2006/relationships/slide" Target="slides/slide248.xml"/><Relationship Id="rId49" Type="http://schemas.openxmlformats.org/officeDocument/2006/relationships/slide" Target="slides/slide43.xml"/><Relationship Id="rId114" Type="http://schemas.openxmlformats.org/officeDocument/2006/relationships/slide" Target="slides/slide108.xml"/><Relationship Id="rId296" Type="http://schemas.openxmlformats.org/officeDocument/2006/relationships/slide" Target="slides/slide290.xml"/><Relationship Id="rId60" Type="http://schemas.openxmlformats.org/officeDocument/2006/relationships/slide" Target="slides/slide54.xml"/><Relationship Id="rId81" Type="http://schemas.openxmlformats.org/officeDocument/2006/relationships/slide" Target="slides/slide75.xml"/><Relationship Id="rId135" Type="http://schemas.openxmlformats.org/officeDocument/2006/relationships/slide" Target="slides/slide129.xml"/><Relationship Id="rId156" Type="http://schemas.openxmlformats.org/officeDocument/2006/relationships/slide" Target="slides/slide150.xml"/><Relationship Id="rId177" Type="http://schemas.openxmlformats.org/officeDocument/2006/relationships/slide" Target="slides/slide171.xml"/><Relationship Id="rId198" Type="http://schemas.openxmlformats.org/officeDocument/2006/relationships/slide" Target="slides/slide192.xml"/><Relationship Id="rId321" Type="http://schemas.openxmlformats.org/officeDocument/2006/relationships/slide" Target="slides/slide315.xml"/><Relationship Id="rId342" Type="http://schemas.openxmlformats.org/officeDocument/2006/relationships/slide" Target="slides/slide336.xml"/><Relationship Id="rId363" Type="http://schemas.openxmlformats.org/officeDocument/2006/relationships/slide" Target="slides/slide357.xml"/><Relationship Id="rId384" Type="http://schemas.openxmlformats.org/officeDocument/2006/relationships/slide" Target="slides/slide378.xml"/><Relationship Id="rId419" Type="http://schemas.openxmlformats.org/officeDocument/2006/relationships/slide" Target="slides/slide413.xml"/><Relationship Id="rId202" Type="http://schemas.openxmlformats.org/officeDocument/2006/relationships/slide" Target="slides/slide196.xml"/><Relationship Id="rId223" Type="http://schemas.openxmlformats.org/officeDocument/2006/relationships/slide" Target="slides/slide217.xml"/><Relationship Id="rId244" Type="http://schemas.openxmlformats.org/officeDocument/2006/relationships/slide" Target="slides/slide238.xml"/><Relationship Id="rId430" Type="http://schemas.openxmlformats.org/officeDocument/2006/relationships/slide" Target="slides/slide424.xml"/><Relationship Id="rId18" Type="http://schemas.openxmlformats.org/officeDocument/2006/relationships/slide" Target="slides/slide12.xml"/><Relationship Id="rId39" Type="http://schemas.openxmlformats.org/officeDocument/2006/relationships/slide" Target="slides/slide33.xml"/><Relationship Id="rId265" Type="http://schemas.openxmlformats.org/officeDocument/2006/relationships/slide" Target="slides/slide259.xml"/><Relationship Id="rId286" Type="http://schemas.openxmlformats.org/officeDocument/2006/relationships/slide" Target="slides/slide280.xml"/><Relationship Id="rId50" Type="http://schemas.openxmlformats.org/officeDocument/2006/relationships/slide" Target="slides/slide44.xml"/><Relationship Id="rId104" Type="http://schemas.openxmlformats.org/officeDocument/2006/relationships/slide" Target="slides/slide98.xml"/><Relationship Id="rId125" Type="http://schemas.openxmlformats.org/officeDocument/2006/relationships/slide" Target="slides/slide119.xml"/><Relationship Id="rId146" Type="http://schemas.openxmlformats.org/officeDocument/2006/relationships/slide" Target="slides/slide140.xml"/><Relationship Id="rId167" Type="http://schemas.openxmlformats.org/officeDocument/2006/relationships/slide" Target="slides/slide161.xml"/><Relationship Id="rId188" Type="http://schemas.openxmlformats.org/officeDocument/2006/relationships/slide" Target="slides/slide182.xml"/><Relationship Id="rId311" Type="http://schemas.openxmlformats.org/officeDocument/2006/relationships/slide" Target="slides/slide305.xml"/><Relationship Id="rId332" Type="http://schemas.openxmlformats.org/officeDocument/2006/relationships/slide" Target="slides/slide326.xml"/><Relationship Id="rId353" Type="http://schemas.openxmlformats.org/officeDocument/2006/relationships/slide" Target="slides/slide347.xml"/><Relationship Id="rId374" Type="http://schemas.openxmlformats.org/officeDocument/2006/relationships/slide" Target="slides/slide368.xml"/><Relationship Id="rId395" Type="http://schemas.openxmlformats.org/officeDocument/2006/relationships/slide" Target="slides/slide389.xml"/><Relationship Id="rId409" Type="http://schemas.openxmlformats.org/officeDocument/2006/relationships/slide" Target="slides/slide403.xml"/><Relationship Id="rId71" Type="http://schemas.openxmlformats.org/officeDocument/2006/relationships/slide" Target="slides/slide65.xml"/><Relationship Id="rId92" Type="http://schemas.openxmlformats.org/officeDocument/2006/relationships/slide" Target="slides/slide86.xml"/><Relationship Id="rId213" Type="http://schemas.openxmlformats.org/officeDocument/2006/relationships/slide" Target="slides/slide207.xml"/><Relationship Id="rId234" Type="http://schemas.openxmlformats.org/officeDocument/2006/relationships/slide" Target="slides/slide228.xml"/><Relationship Id="rId420" Type="http://schemas.openxmlformats.org/officeDocument/2006/relationships/slide" Target="slides/slide414.xml"/><Relationship Id="rId2" Type="http://schemas.openxmlformats.org/officeDocument/2006/relationships/customXml" Target="../customXml/item2.xml"/><Relationship Id="rId29" Type="http://schemas.openxmlformats.org/officeDocument/2006/relationships/slide" Target="slides/slide23.xml"/><Relationship Id="rId255" Type="http://schemas.openxmlformats.org/officeDocument/2006/relationships/slide" Target="slides/slide249.xml"/><Relationship Id="rId276" Type="http://schemas.openxmlformats.org/officeDocument/2006/relationships/slide" Target="slides/slide270.xml"/><Relationship Id="rId297" Type="http://schemas.openxmlformats.org/officeDocument/2006/relationships/slide" Target="slides/slide291.xml"/><Relationship Id="rId40" Type="http://schemas.openxmlformats.org/officeDocument/2006/relationships/slide" Target="slides/slide34.xml"/><Relationship Id="rId115" Type="http://schemas.openxmlformats.org/officeDocument/2006/relationships/slide" Target="slides/slide109.xml"/><Relationship Id="rId136" Type="http://schemas.openxmlformats.org/officeDocument/2006/relationships/slide" Target="slides/slide130.xml"/><Relationship Id="rId157" Type="http://schemas.openxmlformats.org/officeDocument/2006/relationships/slide" Target="slides/slide151.xml"/><Relationship Id="rId178" Type="http://schemas.openxmlformats.org/officeDocument/2006/relationships/slide" Target="slides/slide172.xml"/><Relationship Id="rId301" Type="http://schemas.openxmlformats.org/officeDocument/2006/relationships/slide" Target="slides/slide295.xml"/><Relationship Id="rId322" Type="http://schemas.openxmlformats.org/officeDocument/2006/relationships/slide" Target="slides/slide316.xml"/><Relationship Id="rId343" Type="http://schemas.openxmlformats.org/officeDocument/2006/relationships/slide" Target="slides/slide337.xml"/><Relationship Id="rId364" Type="http://schemas.openxmlformats.org/officeDocument/2006/relationships/slide" Target="slides/slide358.xml"/><Relationship Id="rId61" Type="http://schemas.openxmlformats.org/officeDocument/2006/relationships/slide" Target="slides/slide55.xml"/><Relationship Id="rId82" Type="http://schemas.openxmlformats.org/officeDocument/2006/relationships/slide" Target="slides/slide76.xml"/><Relationship Id="rId199" Type="http://schemas.openxmlformats.org/officeDocument/2006/relationships/slide" Target="slides/slide193.xml"/><Relationship Id="rId203" Type="http://schemas.openxmlformats.org/officeDocument/2006/relationships/slide" Target="slides/slide197.xml"/><Relationship Id="rId385" Type="http://schemas.openxmlformats.org/officeDocument/2006/relationships/slide" Target="slides/slide379.xml"/><Relationship Id="rId19" Type="http://schemas.openxmlformats.org/officeDocument/2006/relationships/slide" Target="slides/slide13.xml"/><Relationship Id="rId224" Type="http://schemas.openxmlformats.org/officeDocument/2006/relationships/slide" Target="slides/slide218.xml"/><Relationship Id="rId245" Type="http://schemas.openxmlformats.org/officeDocument/2006/relationships/slide" Target="slides/slide239.xml"/><Relationship Id="rId266" Type="http://schemas.openxmlformats.org/officeDocument/2006/relationships/slide" Target="slides/slide260.xml"/><Relationship Id="rId287" Type="http://schemas.openxmlformats.org/officeDocument/2006/relationships/slide" Target="slides/slide281.xml"/><Relationship Id="rId410" Type="http://schemas.openxmlformats.org/officeDocument/2006/relationships/slide" Target="slides/slide404.xml"/><Relationship Id="rId431" Type="http://schemas.openxmlformats.org/officeDocument/2006/relationships/slide" Target="slides/slide425.xml"/><Relationship Id="rId30" Type="http://schemas.openxmlformats.org/officeDocument/2006/relationships/slide" Target="slides/slide2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168" Type="http://schemas.openxmlformats.org/officeDocument/2006/relationships/slide" Target="slides/slide162.xml"/><Relationship Id="rId312" Type="http://schemas.openxmlformats.org/officeDocument/2006/relationships/slide" Target="slides/slide306.xml"/><Relationship Id="rId333" Type="http://schemas.openxmlformats.org/officeDocument/2006/relationships/slide" Target="slides/slide327.xml"/><Relationship Id="rId354" Type="http://schemas.openxmlformats.org/officeDocument/2006/relationships/slide" Target="slides/slide348.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189" Type="http://schemas.openxmlformats.org/officeDocument/2006/relationships/slide" Target="slides/slide183.xml"/><Relationship Id="rId375" Type="http://schemas.openxmlformats.org/officeDocument/2006/relationships/slide" Target="slides/slide369.xml"/><Relationship Id="rId396" Type="http://schemas.openxmlformats.org/officeDocument/2006/relationships/slide" Target="slides/slide390.xml"/><Relationship Id="rId3" Type="http://schemas.openxmlformats.org/officeDocument/2006/relationships/customXml" Target="../customXml/item3.xml"/><Relationship Id="rId214" Type="http://schemas.openxmlformats.org/officeDocument/2006/relationships/slide" Target="slides/slide208.xml"/><Relationship Id="rId235" Type="http://schemas.openxmlformats.org/officeDocument/2006/relationships/slide" Target="slides/slide229.xml"/><Relationship Id="rId256" Type="http://schemas.openxmlformats.org/officeDocument/2006/relationships/slide" Target="slides/slide250.xml"/><Relationship Id="rId277" Type="http://schemas.openxmlformats.org/officeDocument/2006/relationships/slide" Target="slides/slide271.xml"/><Relationship Id="rId298" Type="http://schemas.openxmlformats.org/officeDocument/2006/relationships/slide" Target="slides/slide292.xml"/><Relationship Id="rId400" Type="http://schemas.openxmlformats.org/officeDocument/2006/relationships/slide" Target="slides/slide394.xml"/><Relationship Id="rId421" Type="http://schemas.openxmlformats.org/officeDocument/2006/relationships/slide" Target="slides/slide415.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slide" Target="slides/slide152.xml"/><Relationship Id="rId302" Type="http://schemas.openxmlformats.org/officeDocument/2006/relationships/slide" Target="slides/slide296.xml"/><Relationship Id="rId323" Type="http://schemas.openxmlformats.org/officeDocument/2006/relationships/slide" Target="slides/slide317.xml"/><Relationship Id="rId344" Type="http://schemas.openxmlformats.org/officeDocument/2006/relationships/slide" Target="slides/slide338.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179" Type="http://schemas.openxmlformats.org/officeDocument/2006/relationships/slide" Target="slides/slide173.xml"/><Relationship Id="rId365" Type="http://schemas.openxmlformats.org/officeDocument/2006/relationships/slide" Target="slides/slide359.xml"/><Relationship Id="rId386" Type="http://schemas.openxmlformats.org/officeDocument/2006/relationships/slide" Target="slides/slide380.xml"/><Relationship Id="rId190" Type="http://schemas.openxmlformats.org/officeDocument/2006/relationships/slide" Target="slides/slide184.xml"/><Relationship Id="rId204" Type="http://schemas.openxmlformats.org/officeDocument/2006/relationships/slide" Target="slides/slide198.xml"/><Relationship Id="rId225" Type="http://schemas.openxmlformats.org/officeDocument/2006/relationships/slide" Target="slides/slide219.xml"/><Relationship Id="rId246" Type="http://schemas.openxmlformats.org/officeDocument/2006/relationships/slide" Target="slides/slide240.xml"/><Relationship Id="rId267" Type="http://schemas.openxmlformats.org/officeDocument/2006/relationships/slide" Target="slides/slide261.xml"/><Relationship Id="rId288" Type="http://schemas.openxmlformats.org/officeDocument/2006/relationships/slide" Target="slides/slide282.xml"/><Relationship Id="rId411" Type="http://schemas.openxmlformats.org/officeDocument/2006/relationships/slide" Target="slides/slide405.xml"/><Relationship Id="rId432" Type="http://schemas.openxmlformats.org/officeDocument/2006/relationships/slide" Target="slides/slide426.xml"/><Relationship Id="rId106" Type="http://schemas.openxmlformats.org/officeDocument/2006/relationships/slide" Target="slides/slide100.xml"/><Relationship Id="rId127" Type="http://schemas.openxmlformats.org/officeDocument/2006/relationships/slide" Target="slides/slide121.xml"/><Relationship Id="rId313" Type="http://schemas.openxmlformats.org/officeDocument/2006/relationships/slide" Target="slides/slide307.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94" Type="http://schemas.openxmlformats.org/officeDocument/2006/relationships/slide" Target="slides/slide88.xml"/><Relationship Id="rId148" Type="http://schemas.openxmlformats.org/officeDocument/2006/relationships/slide" Target="slides/slide142.xml"/><Relationship Id="rId169" Type="http://schemas.openxmlformats.org/officeDocument/2006/relationships/slide" Target="slides/slide163.xml"/><Relationship Id="rId334" Type="http://schemas.openxmlformats.org/officeDocument/2006/relationships/slide" Target="slides/slide328.xml"/><Relationship Id="rId355" Type="http://schemas.openxmlformats.org/officeDocument/2006/relationships/slide" Target="slides/slide349.xml"/><Relationship Id="rId376" Type="http://schemas.openxmlformats.org/officeDocument/2006/relationships/slide" Target="slides/slide370.xml"/><Relationship Id="rId397" Type="http://schemas.openxmlformats.org/officeDocument/2006/relationships/slide" Target="slides/slide391.xml"/><Relationship Id="rId4" Type="http://schemas.openxmlformats.org/officeDocument/2006/relationships/slideMaster" Target="slideMasters/slideMaster1.xml"/><Relationship Id="rId180" Type="http://schemas.openxmlformats.org/officeDocument/2006/relationships/slide" Target="slides/slide174.xml"/><Relationship Id="rId215" Type="http://schemas.openxmlformats.org/officeDocument/2006/relationships/slide" Target="slides/slide209.xml"/><Relationship Id="rId236" Type="http://schemas.openxmlformats.org/officeDocument/2006/relationships/slide" Target="slides/slide230.xml"/><Relationship Id="rId257" Type="http://schemas.openxmlformats.org/officeDocument/2006/relationships/slide" Target="slides/slide251.xml"/><Relationship Id="rId278" Type="http://schemas.openxmlformats.org/officeDocument/2006/relationships/slide" Target="slides/slide272.xml"/><Relationship Id="rId401" Type="http://schemas.openxmlformats.org/officeDocument/2006/relationships/slide" Target="slides/slide395.xml"/><Relationship Id="rId422" Type="http://schemas.openxmlformats.org/officeDocument/2006/relationships/slide" Target="slides/slide416.xml"/><Relationship Id="rId303" Type="http://schemas.openxmlformats.org/officeDocument/2006/relationships/slide" Target="slides/slide297.xml"/><Relationship Id="rId42" Type="http://schemas.openxmlformats.org/officeDocument/2006/relationships/slide" Target="slides/slide36.xml"/><Relationship Id="rId84" Type="http://schemas.openxmlformats.org/officeDocument/2006/relationships/slide" Target="slides/slide78.xml"/><Relationship Id="rId138" Type="http://schemas.openxmlformats.org/officeDocument/2006/relationships/slide" Target="slides/slide132.xml"/><Relationship Id="rId345" Type="http://schemas.openxmlformats.org/officeDocument/2006/relationships/slide" Target="slides/slide339.xml"/><Relationship Id="rId387" Type="http://schemas.openxmlformats.org/officeDocument/2006/relationships/slide" Target="slides/slide381.xml"/><Relationship Id="rId191" Type="http://schemas.openxmlformats.org/officeDocument/2006/relationships/slide" Target="slides/slide185.xml"/><Relationship Id="rId205" Type="http://schemas.openxmlformats.org/officeDocument/2006/relationships/slide" Target="slides/slide199.xml"/><Relationship Id="rId247" Type="http://schemas.openxmlformats.org/officeDocument/2006/relationships/slide" Target="slides/slide241.xml"/><Relationship Id="rId412" Type="http://schemas.openxmlformats.org/officeDocument/2006/relationships/slide" Target="slides/slide406.xml"/><Relationship Id="rId107" Type="http://schemas.openxmlformats.org/officeDocument/2006/relationships/slide" Target="slides/slide101.xml"/><Relationship Id="rId289" Type="http://schemas.openxmlformats.org/officeDocument/2006/relationships/slide" Target="slides/slide283.xml"/><Relationship Id="rId11" Type="http://schemas.openxmlformats.org/officeDocument/2006/relationships/slide" Target="slides/slide5.xml"/><Relationship Id="rId53" Type="http://schemas.openxmlformats.org/officeDocument/2006/relationships/slide" Target="slides/slide47.xml"/><Relationship Id="rId149" Type="http://schemas.openxmlformats.org/officeDocument/2006/relationships/slide" Target="slides/slide143.xml"/><Relationship Id="rId314" Type="http://schemas.openxmlformats.org/officeDocument/2006/relationships/slide" Target="slides/slide308.xml"/><Relationship Id="rId356" Type="http://schemas.openxmlformats.org/officeDocument/2006/relationships/slide" Target="slides/slide350.xml"/><Relationship Id="rId398" Type="http://schemas.openxmlformats.org/officeDocument/2006/relationships/slide" Target="slides/slide392.xml"/><Relationship Id="rId95" Type="http://schemas.openxmlformats.org/officeDocument/2006/relationships/slide" Target="slides/slide89.xml"/><Relationship Id="rId160" Type="http://schemas.openxmlformats.org/officeDocument/2006/relationships/slide" Target="slides/slide154.xml"/><Relationship Id="rId216" Type="http://schemas.openxmlformats.org/officeDocument/2006/relationships/slide" Target="slides/slide210.xml"/><Relationship Id="rId423" Type="http://schemas.openxmlformats.org/officeDocument/2006/relationships/slide" Target="slides/slide417.xml"/><Relationship Id="rId258" Type="http://schemas.openxmlformats.org/officeDocument/2006/relationships/slide" Target="slides/slide252.xml"/><Relationship Id="rId22" Type="http://schemas.openxmlformats.org/officeDocument/2006/relationships/slide" Target="slides/slide16.xml"/><Relationship Id="rId64" Type="http://schemas.openxmlformats.org/officeDocument/2006/relationships/slide" Target="slides/slide58.xml"/><Relationship Id="rId118" Type="http://schemas.openxmlformats.org/officeDocument/2006/relationships/slide" Target="slides/slide112.xml"/><Relationship Id="rId325" Type="http://schemas.openxmlformats.org/officeDocument/2006/relationships/slide" Target="slides/slide319.xml"/><Relationship Id="rId367" Type="http://schemas.openxmlformats.org/officeDocument/2006/relationships/slide" Target="slides/slide361.xml"/><Relationship Id="rId171" Type="http://schemas.openxmlformats.org/officeDocument/2006/relationships/slide" Target="slides/slide165.xml"/><Relationship Id="rId227" Type="http://schemas.openxmlformats.org/officeDocument/2006/relationships/slide" Target="slides/slide221.xml"/><Relationship Id="rId269" Type="http://schemas.openxmlformats.org/officeDocument/2006/relationships/slide" Target="slides/slide263.xml"/><Relationship Id="rId434" Type="http://schemas.openxmlformats.org/officeDocument/2006/relationships/presProps" Target="presProps.xml"/><Relationship Id="rId33" Type="http://schemas.openxmlformats.org/officeDocument/2006/relationships/slide" Target="slides/slide27.xml"/><Relationship Id="rId129" Type="http://schemas.openxmlformats.org/officeDocument/2006/relationships/slide" Target="slides/slide123.xml"/><Relationship Id="rId280" Type="http://schemas.openxmlformats.org/officeDocument/2006/relationships/slide" Target="slides/slide274.xml"/><Relationship Id="rId336" Type="http://schemas.openxmlformats.org/officeDocument/2006/relationships/slide" Target="slides/slide330.xml"/><Relationship Id="rId75" Type="http://schemas.openxmlformats.org/officeDocument/2006/relationships/slide" Target="slides/slide69.xml"/><Relationship Id="rId140" Type="http://schemas.openxmlformats.org/officeDocument/2006/relationships/slide" Target="slides/slide134.xml"/><Relationship Id="rId182" Type="http://schemas.openxmlformats.org/officeDocument/2006/relationships/slide" Target="slides/slide176.xml"/><Relationship Id="rId378" Type="http://schemas.openxmlformats.org/officeDocument/2006/relationships/slide" Target="slides/slide372.xml"/><Relationship Id="rId403" Type="http://schemas.openxmlformats.org/officeDocument/2006/relationships/slide" Target="slides/slide397.xml"/><Relationship Id="rId6" Type="http://schemas.openxmlformats.org/officeDocument/2006/relationships/slideMaster" Target="slideMasters/slideMaster3.xml"/><Relationship Id="rId238" Type="http://schemas.openxmlformats.org/officeDocument/2006/relationships/slide" Target="slides/slide232.xml"/><Relationship Id="rId291" Type="http://schemas.openxmlformats.org/officeDocument/2006/relationships/slide" Target="slides/slide285.xml"/><Relationship Id="rId305" Type="http://schemas.openxmlformats.org/officeDocument/2006/relationships/slide" Target="slides/slide299.xml"/><Relationship Id="rId347" Type="http://schemas.openxmlformats.org/officeDocument/2006/relationships/slide" Target="slides/slide341.xml"/><Relationship Id="rId44" Type="http://schemas.openxmlformats.org/officeDocument/2006/relationships/slide" Target="slides/slide38.xml"/><Relationship Id="rId86" Type="http://schemas.openxmlformats.org/officeDocument/2006/relationships/slide" Target="slides/slide80.xml"/><Relationship Id="rId151" Type="http://schemas.openxmlformats.org/officeDocument/2006/relationships/slide" Target="slides/slide145.xml"/><Relationship Id="rId389" Type="http://schemas.openxmlformats.org/officeDocument/2006/relationships/slide" Target="slides/slide383.xml"/><Relationship Id="rId193" Type="http://schemas.openxmlformats.org/officeDocument/2006/relationships/slide" Target="slides/slide187.xml"/><Relationship Id="rId207" Type="http://schemas.openxmlformats.org/officeDocument/2006/relationships/slide" Target="slides/slide201.xml"/><Relationship Id="rId249" Type="http://schemas.openxmlformats.org/officeDocument/2006/relationships/slide" Target="slides/slide243.xml"/><Relationship Id="rId414" Type="http://schemas.openxmlformats.org/officeDocument/2006/relationships/slide" Target="slides/slide408.xml"/><Relationship Id="rId13" Type="http://schemas.openxmlformats.org/officeDocument/2006/relationships/slide" Target="slides/slide7.xml"/><Relationship Id="rId109" Type="http://schemas.openxmlformats.org/officeDocument/2006/relationships/slide" Target="slides/slide103.xml"/><Relationship Id="rId260" Type="http://schemas.openxmlformats.org/officeDocument/2006/relationships/slide" Target="slides/slide254.xml"/><Relationship Id="rId316" Type="http://schemas.openxmlformats.org/officeDocument/2006/relationships/slide" Target="slides/slide310.xml"/><Relationship Id="rId55" Type="http://schemas.openxmlformats.org/officeDocument/2006/relationships/slide" Target="slides/slide49.xml"/><Relationship Id="rId97" Type="http://schemas.openxmlformats.org/officeDocument/2006/relationships/slide" Target="slides/slide91.xml"/><Relationship Id="rId120" Type="http://schemas.openxmlformats.org/officeDocument/2006/relationships/slide" Target="slides/slide114.xml"/><Relationship Id="rId358" Type="http://schemas.openxmlformats.org/officeDocument/2006/relationships/slide" Target="slides/slide352.xml"/><Relationship Id="rId162" Type="http://schemas.openxmlformats.org/officeDocument/2006/relationships/slide" Target="slides/slide156.xml"/><Relationship Id="rId218" Type="http://schemas.openxmlformats.org/officeDocument/2006/relationships/slide" Target="slides/slide212.xml"/><Relationship Id="rId425" Type="http://schemas.openxmlformats.org/officeDocument/2006/relationships/slide" Target="slides/slide419.xml"/><Relationship Id="rId271" Type="http://schemas.openxmlformats.org/officeDocument/2006/relationships/slide" Target="slides/slide265.xml"/><Relationship Id="rId24" Type="http://schemas.openxmlformats.org/officeDocument/2006/relationships/slide" Target="slides/slide18.xml"/><Relationship Id="rId66" Type="http://schemas.openxmlformats.org/officeDocument/2006/relationships/slide" Target="slides/slide60.xml"/><Relationship Id="rId131" Type="http://schemas.openxmlformats.org/officeDocument/2006/relationships/slide" Target="slides/slide125.xml"/><Relationship Id="rId327" Type="http://schemas.openxmlformats.org/officeDocument/2006/relationships/slide" Target="slides/slide321.xml"/><Relationship Id="rId369" Type="http://schemas.openxmlformats.org/officeDocument/2006/relationships/slide" Target="slides/slide363.xml"/><Relationship Id="rId173" Type="http://schemas.openxmlformats.org/officeDocument/2006/relationships/slide" Target="slides/slide167.xml"/><Relationship Id="rId229" Type="http://schemas.openxmlformats.org/officeDocument/2006/relationships/slide" Target="slides/slide223.xml"/><Relationship Id="rId380" Type="http://schemas.openxmlformats.org/officeDocument/2006/relationships/slide" Target="slides/slide374.xml"/><Relationship Id="rId436" Type="http://schemas.openxmlformats.org/officeDocument/2006/relationships/theme" Target="theme/theme1.xml"/><Relationship Id="rId240" Type="http://schemas.openxmlformats.org/officeDocument/2006/relationships/slide" Target="slides/slide234.xml"/><Relationship Id="rId35" Type="http://schemas.openxmlformats.org/officeDocument/2006/relationships/slide" Target="slides/slide29.xml"/><Relationship Id="rId77" Type="http://schemas.openxmlformats.org/officeDocument/2006/relationships/slide" Target="slides/slide71.xml"/><Relationship Id="rId100" Type="http://schemas.openxmlformats.org/officeDocument/2006/relationships/slide" Target="slides/slide94.xml"/><Relationship Id="rId282" Type="http://schemas.openxmlformats.org/officeDocument/2006/relationships/slide" Target="slides/slide276.xml"/><Relationship Id="rId338" Type="http://schemas.openxmlformats.org/officeDocument/2006/relationships/slide" Target="slides/slide332.xml"/><Relationship Id="rId8" Type="http://schemas.openxmlformats.org/officeDocument/2006/relationships/slide" Target="slides/slide2.xml"/><Relationship Id="rId142" Type="http://schemas.openxmlformats.org/officeDocument/2006/relationships/slide" Target="slides/slide136.xml"/><Relationship Id="rId184" Type="http://schemas.openxmlformats.org/officeDocument/2006/relationships/slide" Target="slides/slide178.xml"/><Relationship Id="rId391" Type="http://schemas.openxmlformats.org/officeDocument/2006/relationships/slide" Target="slides/slide385.xml"/><Relationship Id="rId405" Type="http://schemas.openxmlformats.org/officeDocument/2006/relationships/slide" Target="slides/slide399.xml"/><Relationship Id="rId251" Type="http://schemas.openxmlformats.org/officeDocument/2006/relationships/slide" Target="slides/slide245.xml"/><Relationship Id="rId46" Type="http://schemas.openxmlformats.org/officeDocument/2006/relationships/slide" Target="slides/slide40.xml"/><Relationship Id="rId293" Type="http://schemas.openxmlformats.org/officeDocument/2006/relationships/slide" Target="slides/slide287.xml"/><Relationship Id="rId307" Type="http://schemas.openxmlformats.org/officeDocument/2006/relationships/slide" Target="slides/slide301.xml"/><Relationship Id="rId349" Type="http://schemas.openxmlformats.org/officeDocument/2006/relationships/slide" Target="slides/slide343.xml"/><Relationship Id="rId88" Type="http://schemas.openxmlformats.org/officeDocument/2006/relationships/slide" Target="slides/slide82.xml"/><Relationship Id="rId111" Type="http://schemas.openxmlformats.org/officeDocument/2006/relationships/slide" Target="slides/slide105.xml"/><Relationship Id="rId153" Type="http://schemas.openxmlformats.org/officeDocument/2006/relationships/slide" Target="slides/slide147.xml"/><Relationship Id="rId195" Type="http://schemas.openxmlformats.org/officeDocument/2006/relationships/slide" Target="slides/slide189.xml"/><Relationship Id="rId209" Type="http://schemas.openxmlformats.org/officeDocument/2006/relationships/slide" Target="slides/slide203.xml"/><Relationship Id="rId360" Type="http://schemas.openxmlformats.org/officeDocument/2006/relationships/slide" Target="slides/slide354.xml"/><Relationship Id="rId416" Type="http://schemas.openxmlformats.org/officeDocument/2006/relationships/slide" Target="slides/slide410.xml"/><Relationship Id="rId220" Type="http://schemas.openxmlformats.org/officeDocument/2006/relationships/slide" Target="slides/slide214.xml"/><Relationship Id="rId15" Type="http://schemas.openxmlformats.org/officeDocument/2006/relationships/slide" Target="slides/slide9.xml"/><Relationship Id="rId57" Type="http://schemas.openxmlformats.org/officeDocument/2006/relationships/slide" Target="slides/slide51.xml"/><Relationship Id="rId262" Type="http://schemas.openxmlformats.org/officeDocument/2006/relationships/slide" Target="slides/slide256.xml"/><Relationship Id="rId318" Type="http://schemas.openxmlformats.org/officeDocument/2006/relationships/slide" Target="slides/slide312.xml"/><Relationship Id="rId99" Type="http://schemas.openxmlformats.org/officeDocument/2006/relationships/slide" Target="slides/slide93.xml"/><Relationship Id="rId122" Type="http://schemas.openxmlformats.org/officeDocument/2006/relationships/slide" Target="slides/slide116.xml"/><Relationship Id="rId164" Type="http://schemas.openxmlformats.org/officeDocument/2006/relationships/slide" Target="slides/slide158.xml"/><Relationship Id="rId371" Type="http://schemas.openxmlformats.org/officeDocument/2006/relationships/slide" Target="slides/slide365.xml"/><Relationship Id="rId427" Type="http://schemas.openxmlformats.org/officeDocument/2006/relationships/slide" Target="slides/slide421.xml"/><Relationship Id="rId26" Type="http://schemas.openxmlformats.org/officeDocument/2006/relationships/slide" Target="slides/slide20.xml"/><Relationship Id="rId231" Type="http://schemas.openxmlformats.org/officeDocument/2006/relationships/slide" Target="slides/slide225.xml"/><Relationship Id="rId273" Type="http://schemas.openxmlformats.org/officeDocument/2006/relationships/slide" Target="slides/slide267.xml"/><Relationship Id="rId329" Type="http://schemas.openxmlformats.org/officeDocument/2006/relationships/slide" Target="slides/slide323.xml"/><Relationship Id="rId68" Type="http://schemas.openxmlformats.org/officeDocument/2006/relationships/slide" Target="slides/slide62.xml"/><Relationship Id="rId133" Type="http://schemas.openxmlformats.org/officeDocument/2006/relationships/slide" Target="slides/slide127.xml"/><Relationship Id="rId175" Type="http://schemas.openxmlformats.org/officeDocument/2006/relationships/slide" Target="slides/slide169.xml"/><Relationship Id="rId340" Type="http://schemas.openxmlformats.org/officeDocument/2006/relationships/slide" Target="slides/slide334.xml"/><Relationship Id="rId200" Type="http://schemas.openxmlformats.org/officeDocument/2006/relationships/slide" Target="slides/slide194.xml"/><Relationship Id="rId382" Type="http://schemas.openxmlformats.org/officeDocument/2006/relationships/slide" Target="slides/slide376.xml"/><Relationship Id="rId438" Type="http://schemas.microsoft.com/office/2016/11/relationships/changesInfo" Target="changesInfos/changesInfo1.xml"/><Relationship Id="rId242" Type="http://schemas.openxmlformats.org/officeDocument/2006/relationships/slide" Target="slides/slide236.xml"/><Relationship Id="rId284" Type="http://schemas.openxmlformats.org/officeDocument/2006/relationships/slide" Target="slides/slide278.xml"/><Relationship Id="rId37" Type="http://schemas.openxmlformats.org/officeDocument/2006/relationships/slide" Target="slides/slide31.xml"/><Relationship Id="rId79" Type="http://schemas.openxmlformats.org/officeDocument/2006/relationships/slide" Target="slides/slide73.xml"/><Relationship Id="rId102" Type="http://schemas.openxmlformats.org/officeDocument/2006/relationships/slide" Target="slides/slide96.xml"/><Relationship Id="rId144" Type="http://schemas.openxmlformats.org/officeDocument/2006/relationships/slide" Target="slides/slide138.xml"/><Relationship Id="rId90" Type="http://schemas.openxmlformats.org/officeDocument/2006/relationships/slide" Target="slides/slide84.xml"/><Relationship Id="rId186" Type="http://schemas.openxmlformats.org/officeDocument/2006/relationships/slide" Target="slides/slide180.xml"/><Relationship Id="rId351" Type="http://schemas.openxmlformats.org/officeDocument/2006/relationships/slide" Target="slides/slide345.xml"/><Relationship Id="rId393" Type="http://schemas.openxmlformats.org/officeDocument/2006/relationships/slide" Target="slides/slide387.xml"/><Relationship Id="rId407" Type="http://schemas.openxmlformats.org/officeDocument/2006/relationships/slide" Target="slides/slide401.xml"/><Relationship Id="rId211" Type="http://schemas.openxmlformats.org/officeDocument/2006/relationships/slide" Target="slides/slide205.xml"/><Relationship Id="rId253" Type="http://schemas.openxmlformats.org/officeDocument/2006/relationships/slide" Target="slides/slide247.xml"/><Relationship Id="rId295" Type="http://schemas.openxmlformats.org/officeDocument/2006/relationships/slide" Target="slides/slide289.xml"/><Relationship Id="rId309" Type="http://schemas.openxmlformats.org/officeDocument/2006/relationships/slide" Target="slides/slide303.xml"/><Relationship Id="rId48" Type="http://schemas.openxmlformats.org/officeDocument/2006/relationships/slide" Target="slides/slide42.xml"/><Relationship Id="rId113" Type="http://schemas.openxmlformats.org/officeDocument/2006/relationships/slide" Target="slides/slide107.xml"/><Relationship Id="rId320" Type="http://schemas.openxmlformats.org/officeDocument/2006/relationships/slide" Target="slides/slide314.xml"/><Relationship Id="rId155" Type="http://schemas.openxmlformats.org/officeDocument/2006/relationships/slide" Target="slides/slide149.xml"/><Relationship Id="rId197" Type="http://schemas.openxmlformats.org/officeDocument/2006/relationships/slide" Target="slides/slide191.xml"/><Relationship Id="rId362" Type="http://schemas.openxmlformats.org/officeDocument/2006/relationships/slide" Target="slides/slide356.xml"/><Relationship Id="rId418" Type="http://schemas.openxmlformats.org/officeDocument/2006/relationships/slide" Target="slides/slide412.xml"/><Relationship Id="rId222" Type="http://schemas.openxmlformats.org/officeDocument/2006/relationships/slide" Target="slides/slide216.xml"/><Relationship Id="rId264" Type="http://schemas.openxmlformats.org/officeDocument/2006/relationships/slide" Target="slides/slide258.xml"/><Relationship Id="rId17" Type="http://schemas.openxmlformats.org/officeDocument/2006/relationships/slide" Target="slides/slide11.xml"/><Relationship Id="rId59" Type="http://schemas.openxmlformats.org/officeDocument/2006/relationships/slide" Target="slides/slide53.xml"/><Relationship Id="rId124" Type="http://schemas.openxmlformats.org/officeDocument/2006/relationships/slide" Target="slides/slide118.xml"/><Relationship Id="rId70" Type="http://schemas.openxmlformats.org/officeDocument/2006/relationships/slide" Target="slides/slide64.xml"/><Relationship Id="rId166" Type="http://schemas.openxmlformats.org/officeDocument/2006/relationships/slide" Target="slides/slide160.xml"/><Relationship Id="rId331" Type="http://schemas.openxmlformats.org/officeDocument/2006/relationships/slide" Target="slides/slide325.xml"/><Relationship Id="rId373" Type="http://schemas.openxmlformats.org/officeDocument/2006/relationships/slide" Target="slides/slide367.xml"/><Relationship Id="rId429" Type="http://schemas.openxmlformats.org/officeDocument/2006/relationships/slide" Target="slides/slide423.xml"/><Relationship Id="rId1" Type="http://schemas.openxmlformats.org/officeDocument/2006/relationships/customXml" Target="../customXml/item1.xml"/><Relationship Id="rId233" Type="http://schemas.openxmlformats.org/officeDocument/2006/relationships/slide" Target="slides/slide227.xml"/><Relationship Id="rId28" Type="http://schemas.openxmlformats.org/officeDocument/2006/relationships/slide" Target="slides/slide22.xml"/><Relationship Id="rId275" Type="http://schemas.openxmlformats.org/officeDocument/2006/relationships/slide" Target="slides/slide269.xml"/><Relationship Id="rId300" Type="http://schemas.openxmlformats.org/officeDocument/2006/relationships/slide" Target="slides/slide29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yk Machel" userId="bac18e48-6027-43a7-ad6c-908677cc280e" providerId="ADAL" clId="{8B62A2C2-DC80-4A13-AC30-07F24C473E94}"/>
    <pc:docChg chg="undo custSel mod modSld">
      <pc:chgData name="Patryk Machel" userId="bac18e48-6027-43a7-ad6c-908677cc280e" providerId="ADAL" clId="{8B62A2C2-DC80-4A13-AC30-07F24C473E94}" dt="2026-05-11T09:39:40.312" v="73" actId="14100"/>
      <pc:docMkLst>
        <pc:docMk/>
      </pc:docMkLst>
      <pc:sldChg chg="addSp modSp mod">
        <pc:chgData name="Patryk Machel" userId="bac18e48-6027-43a7-ad6c-908677cc280e" providerId="ADAL" clId="{8B62A2C2-DC80-4A13-AC30-07F24C473E94}" dt="2026-05-11T09:39:40.312" v="73" actId="14100"/>
        <pc:sldMkLst>
          <pc:docMk/>
          <pc:sldMk cId="0" sldId="256"/>
        </pc:sldMkLst>
        <pc:spChg chg="add mod">
          <ac:chgData name="Patryk Machel" userId="bac18e48-6027-43a7-ad6c-908677cc280e" providerId="ADAL" clId="{8B62A2C2-DC80-4A13-AC30-07F24C473E94}" dt="2026-05-11T09:24:19.295" v="43" actId="1076"/>
          <ac:spMkLst>
            <pc:docMk/>
            <pc:sldMk cId="0" sldId="256"/>
            <ac:spMk id="4" creationId="{E9FFF5C6-CA63-8CC3-BAE6-6EE51E9FA358}"/>
          </ac:spMkLst>
        </pc:spChg>
        <pc:spChg chg="mod">
          <ac:chgData name="Patryk Machel" userId="bac18e48-6027-43a7-ad6c-908677cc280e" providerId="ADAL" clId="{8B62A2C2-DC80-4A13-AC30-07F24C473E94}" dt="2026-05-11T09:39:40.312" v="73" actId="14100"/>
          <ac:spMkLst>
            <pc:docMk/>
            <pc:sldMk cId="0" sldId="256"/>
            <ac:spMk id="120" creationId="{00000000-0000-0000-0000-000000000000}"/>
          </ac:spMkLst>
        </pc:spChg>
        <pc:picChg chg="add mod">
          <ac:chgData name="Patryk Machel" userId="bac18e48-6027-43a7-ad6c-908677cc280e" providerId="ADAL" clId="{8B62A2C2-DC80-4A13-AC30-07F24C473E94}" dt="2026-05-11T09:23:48.449" v="30" actId="1076"/>
          <ac:picMkLst>
            <pc:docMk/>
            <pc:sldMk cId="0" sldId="256"/>
            <ac:picMk id="2" creationId="{9987F107-95DB-D0E7-3F38-3DFCE11A9BC8}"/>
          </ac:picMkLst>
        </pc:picChg>
        <pc:picChg chg="add mod">
          <ac:chgData name="Patryk Machel" userId="bac18e48-6027-43a7-ad6c-908677cc280e" providerId="ADAL" clId="{8B62A2C2-DC80-4A13-AC30-07F24C473E94}" dt="2026-05-11T09:39:39.420" v="71" actId="1076"/>
          <ac:picMkLst>
            <pc:docMk/>
            <pc:sldMk cId="0" sldId="256"/>
            <ac:picMk id="5" creationId="{204ACE4A-B826-660D-98D4-D915E3474D31}"/>
          </ac:picMkLst>
        </pc:picChg>
      </pc:sldChg>
      <pc:sldChg chg="modSp mod">
        <pc:chgData name="Patryk Machel" userId="bac18e48-6027-43a7-ad6c-908677cc280e" providerId="ADAL" clId="{8B62A2C2-DC80-4A13-AC30-07F24C473E94}" dt="2026-05-11T09:22:32.661" v="2" actId="27636"/>
        <pc:sldMkLst>
          <pc:docMk/>
          <pc:sldMk cId="0" sldId="304"/>
        </pc:sldMkLst>
        <pc:spChg chg="mod">
          <ac:chgData name="Patryk Machel" userId="bac18e48-6027-43a7-ad6c-908677cc280e" providerId="ADAL" clId="{8B62A2C2-DC80-4A13-AC30-07F24C473E94}" dt="2026-05-11T09:22:32.661" v="2" actId="27636"/>
          <ac:spMkLst>
            <pc:docMk/>
            <pc:sldMk cId="0" sldId="304"/>
            <ac:spMk id="389" creationId="{00000000-0000-0000-0000-000000000000}"/>
          </ac:spMkLst>
        </pc:spChg>
      </pc:sldChg>
      <pc:sldChg chg="modSp mod">
        <pc:chgData name="Patryk Machel" userId="bac18e48-6027-43a7-ad6c-908677cc280e" providerId="ADAL" clId="{8B62A2C2-DC80-4A13-AC30-07F24C473E94}" dt="2026-05-11T09:22:33.630" v="3" actId="27636"/>
        <pc:sldMkLst>
          <pc:docMk/>
          <pc:sldMk cId="0" sldId="305"/>
        </pc:sldMkLst>
        <pc:spChg chg="mod">
          <ac:chgData name="Patryk Machel" userId="bac18e48-6027-43a7-ad6c-908677cc280e" providerId="ADAL" clId="{8B62A2C2-DC80-4A13-AC30-07F24C473E94}" dt="2026-05-11T09:22:33.630" v="3" actId="27636"/>
          <ac:spMkLst>
            <pc:docMk/>
            <pc:sldMk cId="0" sldId="305"/>
            <ac:spMk id="394" creationId="{00000000-0000-0000-0000-000000000000}"/>
          </ac:spMkLst>
        </pc:spChg>
      </pc:sldChg>
      <pc:sldChg chg="modSp mod">
        <pc:chgData name="Patryk Machel" userId="bac18e48-6027-43a7-ad6c-908677cc280e" providerId="ADAL" clId="{8B62A2C2-DC80-4A13-AC30-07F24C473E94}" dt="2026-05-11T09:22:33.641" v="4" actId="27636"/>
        <pc:sldMkLst>
          <pc:docMk/>
          <pc:sldMk cId="0" sldId="306"/>
        </pc:sldMkLst>
        <pc:spChg chg="mod">
          <ac:chgData name="Patryk Machel" userId="bac18e48-6027-43a7-ad6c-908677cc280e" providerId="ADAL" clId="{8B62A2C2-DC80-4A13-AC30-07F24C473E94}" dt="2026-05-11T09:22:33.641" v="4" actId="27636"/>
          <ac:spMkLst>
            <pc:docMk/>
            <pc:sldMk cId="0" sldId="306"/>
            <ac:spMk id="396" creationId="{00000000-0000-0000-0000-000000000000}"/>
          </ac:spMkLst>
        </pc:spChg>
      </pc:sldChg>
      <pc:sldChg chg="modSp mod">
        <pc:chgData name="Patryk Machel" userId="bac18e48-6027-43a7-ad6c-908677cc280e" providerId="ADAL" clId="{8B62A2C2-DC80-4A13-AC30-07F24C473E94}" dt="2026-05-11T09:22:33.690" v="5" actId="27636"/>
        <pc:sldMkLst>
          <pc:docMk/>
          <pc:sldMk cId="0" sldId="312"/>
        </pc:sldMkLst>
        <pc:spChg chg="mod">
          <ac:chgData name="Patryk Machel" userId="bac18e48-6027-43a7-ad6c-908677cc280e" providerId="ADAL" clId="{8B62A2C2-DC80-4A13-AC30-07F24C473E94}" dt="2026-05-11T09:22:33.690" v="5" actId="27636"/>
          <ac:spMkLst>
            <pc:docMk/>
            <pc:sldMk cId="0" sldId="312"/>
            <ac:spMk id="432" creationId="{00000000-0000-0000-0000-000000000000}"/>
          </ac:spMkLst>
        </pc:spChg>
      </pc:sldChg>
      <pc:sldChg chg="modSp mod">
        <pc:chgData name="Patryk Machel" userId="bac18e48-6027-43a7-ad6c-908677cc280e" providerId="ADAL" clId="{8B62A2C2-DC80-4A13-AC30-07F24C473E94}" dt="2026-05-11T09:22:33.712" v="6" actId="27636"/>
        <pc:sldMkLst>
          <pc:docMk/>
          <pc:sldMk cId="0" sldId="314"/>
        </pc:sldMkLst>
        <pc:spChg chg="mod">
          <ac:chgData name="Patryk Machel" userId="bac18e48-6027-43a7-ad6c-908677cc280e" providerId="ADAL" clId="{8B62A2C2-DC80-4A13-AC30-07F24C473E94}" dt="2026-05-11T09:22:33.712" v="6" actId="27636"/>
          <ac:spMkLst>
            <pc:docMk/>
            <pc:sldMk cId="0" sldId="314"/>
            <ac:spMk id="442" creationId="{00000000-0000-0000-0000-000000000000}"/>
          </ac:spMkLst>
        </pc:spChg>
      </pc:sldChg>
      <pc:sldChg chg="modSp mod">
        <pc:chgData name="Patryk Machel" userId="bac18e48-6027-43a7-ad6c-908677cc280e" providerId="ADAL" clId="{8B62A2C2-DC80-4A13-AC30-07F24C473E94}" dt="2026-05-11T09:22:33.726" v="7" actId="27636"/>
        <pc:sldMkLst>
          <pc:docMk/>
          <pc:sldMk cId="0" sldId="315"/>
        </pc:sldMkLst>
        <pc:spChg chg="mod">
          <ac:chgData name="Patryk Machel" userId="bac18e48-6027-43a7-ad6c-908677cc280e" providerId="ADAL" clId="{8B62A2C2-DC80-4A13-AC30-07F24C473E94}" dt="2026-05-11T09:22:33.726" v="7" actId="27636"/>
          <ac:spMkLst>
            <pc:docMk/>
            <pc:sldMk cId="0" sldId="315"/>
            <ac:spMk id="444" creationId="{00000000-0000-0000-0000-000000000000}"/>
          </ac:spMkLst>
        </pc:spChg>
      </pc:sldChg>
      <pc:sldChg chg="modSp mod">
        <pc:chgData name="Patryk Machel" userId="bac18e48-6027-43a7-ad6c-908677cc280e" providerId="ADAL" clId="{8B62A2C2-DC80-4A13-AC30-07F24C473E94}" dt="2026-05-11T09:22:33.742" v="8" actId="27636"/>
        <pc:sldMkLst>
          <pc:docMk/>
          <pc:sldMk cId="0" sldId="319"/>
        </pc:sldMkLst>
        <pc:spChg chg="mod">
          <ac:chgData name="Patryk Machel" userId="bac18e48-6027-43a7-ad6c-908677cc280e" providerId="ADAL" clId="{8B62A2C2-DC80-4A13-AC30-07F24C473E94}" dt="2026-05-11T09:22:33.742" v="8" actId="27636"/>
          <ac:spMkLst>
            <pc:docMk/>
            <pc:sldMk cId="0" sldId="319"/>
            <ac:spMk id="468" creationId="{00000000-0000-0000-0000-000000000000}"/>
          </ac:spMkLst>
        </pc:spChg>
      </pc:sldChg>
      <pc:sldChg chg="modSp mod">
        <pc:chgData name="Patryk Machel" userId="bac18e48-6027-43a7-ad6c-908677cc280e" providerId="ADAL" clId="{8B62A2C2-DC80-4A13-AC30-07F24C473E94}" dt="2026-05-11T09:22:33.746" v="9" actId="27636"/>
        <pc:sldMkLst>
          <pc:docMk/>
          <pc:sldMk cId="0" sldId="321"/>
        </pc:sldMkLst>
        <pc:spChg chg="mod">
          <ac:chgData name="Patryk Machel" userId="bac18e48-6027-43a7-ad6c-908677cc280e" providerId="ADAL" clId="{8B62A2C2-DC80-4A13-AC30-07F24C473E94}" dt="2026-05-11T09:22:33.746" v="9" actId="27636"/>
          <ac:spMkLst>
            <pc:docMk/>
            <pc:sldMk cId="0" sldId="321"/>
            <ac:spMk id="484" creationId="{00000000-0000-0000-0000-000000000000}"/>
          </ac:spMkLst>
        </pc:spChg>
      </pc:sldChg>
      <pc:sldChg chg="modSp mod">
        <pc:chgData name="Patryk Machel" userId="bac18e48-6027-43a7-ad6c-908677cc280e" providerId="ADAL" clId="{8B62A2C2-DC80-4A13-AC30-07F24C473E94}" dt="2026-05-11T09:22:33.768" v="10" actId="27636"/>
        <pc:sldMkLst>
          <pc:docMk/>
          <pc:sldMk cId="0" sldId="332"/>
        </pc:sldMkLst>
        <pc:spChg chg="mod">
          <ac:chgData name="Patryk Machel" userId="bac18e48-6027-43a7-ad6c-908677cc280e" providerId="ADAL" clId="{8B62A2C2-DC80-4A13-AC30-07F24C473E94}" dt="2026-05-11T09:22:33.768" v="10" actId="27636"/>
          <ac:spMkLst>
            <pc:docMk/>
            <pc:sldMk cId="0" sldId="332"/>
            <ac:spMk id="522" creationId="{00000000-0000-0000-0000-000000000000}"/>
          </ac:spMkLst>
        </pc:spChg>
      </pc:sldChg>
      <pc:sldChg chg="modSp mod">
        <pc:chgData name="Patryk Machel" userId="bac18e48-6027-43a7-ad6c-908677cc280e" providerId="ADAL" clId="{8B62A2C2-DC80-4A13-AC30-07F24C473E94}" dt="2026-05-11T09:22:33.800" v="11" actId="27636"/>
        <pc:sldMkLst>
          <pc:docMk/>
          <pc:sldMk cId="0" sldId="341"/>
        </pc:sldMkLst>
        <pc:spChg chg="mod">
          <ac:chgData name="Patryk Machel" userId="bac18e48-6027-43a7-ad6c-908677cc280e" providerId="ADAL" clId="{8B62A2C2-DC80-4A13-AC30-07F24C473E94}" dt="2026-05-11T09:22:33.800" v="11" actId="27636"/>
          <ac:spMkLst>
            <pc:docMk/>
            <pc:sldMk cId="0" sldId="341"/>
            <ac:spMk id="576" creationId="{00000000-0000-0000-0000-000000000000}"/>
          </ac:spMkLst>
        </pc:spChg>
      </pc:sldChg>
      <pc:sldChg chg="modSp mod">
        <pc:chgData name="Patryk Machel" userId="bac18e48-6027-43a7-ad6c-908677cc280e" providerId="ADAL" clId="{8B62A2C2-DC80-4A13-AC30-07F24C473E94}" dt="2026-05-11T09:22:33.811" v="12" actId="27636"/>
        <pc:sldMkLst>
          <pc:docMk/>
          <pc:sldMk cId="0" sldId="346"/>
        </pc:sldMkLst>
        <pc:spChg chg="mod">
          <ac:chgData name="Patryk Machel" userId="bac18e48-6027-43a7-ad6c-908677cc280e" providerId="ADAL" clId="{8B62A2C2-DC80-4A13-AC30-07F24C473E94}" dt="2026-05-11T09:22:33.811" v="12" actId="27636"/>
          <ac:spMkLst>
            <pc:docMk/>
            <pc:sldMk cId="0" sldId="346"/>
            <ac:spMk id="599" creationId="{00000000-0000-0000-0000-000000000000}"/>
          </ac:spMkLst>
        </pc:spChg>
      </pc:sldChg>
      <pc:sldChg chg="modSp mod">
        <pc:chgData name="Patryk Machel" userId="bac18e48-6027-43a7-ad6c-908677cc280e" providerId="ADAL" clId="{8B62A2C2-DC80-4A13-AC30-07F24C473E94}" dt="2026-05-11T09:22:33.837" v="13" actId="27636"/>
        <pc:sldMkLst>
          <pc:docMk/>
          <pc:sldMk cId="0" sldId="356"/>
        </pc:sldMkLst>
        <pc:spChg chg="mod">
          <ac:chgData name="Patryk Machel" userId="bac18e48-6027-43a7-ad6c-908677cc280e" providerId="ADAL" clId="{8B62A2C2-DC80-4A13-AC30-07F24C473E94}" dt="2026-05-11T09:22:33.837" v="13" actId="27636"/>
          <ac:spMkLst>
            <pc:docMk/>
            <pc:sldMk cId="0" sldId="356"/>
            <ac:spMk id="645" creationId="{00000000-0000-0000-0000-000000000000}"/>
          </ac:spMkLst>
        </pc:spChg>
      </pc:sldChg>
      <pc:sldChg chg="modSp mod">
        <pc:chgData name="Patryk Machel" userId="bac18e48-6027-43a7-ad6c-908677cc280e" providerId="ADAL" clId="{8B62A2C2-DC80-4A13-AC30-07F24C473E94}" dt="2026-05-11T09:22:33.896" v="14" actId="27636"/>
        <pc:sldMkLst>
          <pc:docMk/>
          <pc:sldMk cId="0" sldId="390"/>
        </pc:sldMkLst>
        <pc:spChg chg="mod">
          <ac:chgData name="Patryk Machel" userId="bac18e48-6027-43a7-ad6c-908677cc280e" providerId="ADAL" clId="{8B62A2C2-DC80-4A13-AC30-07F24C473E94}" dt="2026-05-11T09:22:33.896" v="14" actId="27636"/>
          <ac:spMkLst>
            <pc:docMk/>
            <pc:sldMk cId="0" sldId="390"/>
            <ac:spMk id="788" creationId="{00000000-0000-0000-0000-000000000000}"/>
          </ac:spMkLst>
        </pc:spChg>
      </pc:sldChg>
      <pc:sldChg chg="modSp mod">
        <pc:chgData name="Patryk Machel" userId="bac18e48-6027-43a7-ad6c-908677cc280e" providerId="ADAL" clId="{8B62A2C2-DC80-4A13-AC30-07F24C473E94}" dt="2026-05-11T09:22:33.921" v="15" actId="27636"/>
        <pc:sldMkLst>
          <pc:docMk/>
          <pc:sldMk cId="0" sldId="394"/>
        </pc:sldMkLst>
        <pc:spChg chg="mod">
          <ac:chgData name="Patryk Machel" userId="bac18e48-6027-43a7-ad6c-908677cc280e" providerId="ADAL" clId="{8B62A2C2-DC80-4A13-AC30-07F24C473E94}" dt="2026-05-11T09:22:33.921" v="15" actId="27636"/>
          <ac:spMkLst>
            <pc:docMk/>
            <pc:sldMk cId="0" sldId="394"/>
            <ac:spMk id="805" creationId="{00000000-0000-0000-0000-000000000000}"/>
          </ac:spMkLst>
        </pc:spChg>
      </pc:sldChg>
      <pc:sldChg chg="modSp mod">
        <pc:chgData name="Patryk Machel" userId="bac18e48-6027-43a7-ad6c-908677cc280e" providerId="ADAL" clId="{8B62A2C2-DC80-4A13-AC30-07F24C473E94}" dt="2026-05-11T09:22:33.946" v="16" actId="27636"/>
        <pc:sldMkLst>
          <pc:docMk/>
          <pc:sldMk cId="0" sldId="407"/>
        </pc:sldMkLst>
        <pc:spChg chg="mod">
          <ac:chgData name="Patryk Machel" userId="bac18e48-6027-43a7-ad6c-908677cc280e" providerId="ADAL" clId="{8B62A2C2-DC80-4A13-AC30-07F24C473E94}" dt="2026-05-11T09:22:33.946" v="16" actId="27636"/>
          <ac:spMkLst>
            <pc:docMk/>
            <pc:sldMk cId="0" sldId="407"/>
            <ac:spMk id="849" creationId="{00000000-0000-0000-0000-000000000000}"/>
          </ac:spMkLst>
        </pc:spChg>
      </pc:sldChg>
      <pc:sldChg chg="modSp mod">
        <pc:chgData name="Patryk Machel" userId="bac18e48-6027-43a7-ad6c-908677cc280e" providerId="ADAL" clId="{8B62A2C2-DC80-4A13-AC30-07F24C473E94}" dt="2026-05-11T09:22:33.966" v="17" actId="27636"/>
        <pc:sldMkLst>
          <pc:docMk/>
          <pc:sldMk cId="0" sldId="411"/>
        </pc:sldMkLst>
        <pc:spChg chg="mod">
          <ac:chgData name="Patryk Machel" userId="bac18e48-6027-43a7-ad6c-908677cc280e" providerId="ADAL" clId="{8B62A2C2-DC80-4A13-AC30-07F24C473E94}" dt="2026-05-11T09:22:33.966" v="17" actId="27636"/>
          <ac:spMkLst>
            <pc:docMk/>
            <pc:sldMk cId="0" sldId="411"/>
            <ac:spMk id="865" creationId="{00000000-0000-0000-0000-000000000000}"/>
          </ac:spMkLst>
        </pc:spChg>
      </pc:sldChg>
      <pc:sldChg chg="modSp mod">
        <pc:chgData name="Patryk Machel" userId="bac18e48-6027-43a7-ad6c-908677cc280e" providerId="ADAL" clId="{8B62A2C2-DC80-4A13-AC30-07F24C473E94}" dt="2026-05-11T09:22:34.079" v="18" actId="27636"/>
        <pc:sldMkLst>
          <pc:docMk/>
          <pc:sldMk cId="0" sldId="423"/>
        </pc:sldMkLst>
        <pc:spChg chg="mod">
          <ac:chgData name="Patryk Machel" userId="bac18e48-6027-43a7-ad6c-908677cc280e" providerId="ADAL" clId="{8B62A2C2-DC80-4A13-AC30-07F24C473E94}" dt="2026-05-11T09:22:34.079" v="18" actId="27636"/>
          <ac:spMkLst>
            <pc:docMk/>
            <pc:sldMk cId="0" sldId="423"/>
            <ac:spMk id="915" creationId="{00000000-0000-0000-0000-000000000000}"/>
          </ac:spMkLst>
        </pc:spChg>
      </pc:sldChg>
      <pc:sldChg chg="modSp mod">
        <pc:chgData name="Patryk Machel" userId="bac18e48-6027-43a7-ad6c-908677cc280e" providerId="ADAL" clId="{8B62A2C2-DC80-4A13-AC30-07F24C473E94}" dt="2026-05-11T09:22:34.087" v="19" actId="27636"/>
        <pc:sldMkLst>
          <pc:docMk/>
          <pc:sldMk cId="0" sldId="429"/>
        </pc:sldMkLst>
        <pc:spChg chg="mod">
          <ac:chgData name="Patryk Machel" userId="bac18e48-6027-43a7-ad6c-908677cc280e" providerId="ADAL" clId="{8B62A2C2-DC80-4A13-AC30-07F24C473E94}" dt="2026-05-11T09:22:34.087" v="19" actId="27636"/>
          <ac:spMkLst>
            <pc:docMk/>
            <pc:sldMk cId="0" sldId="429"/>
            <ac:spMk id="932" creationId="{00000000-0000-0000-0000-000000000000}"/>
          </ac:spMkLst>
        </pc:spChg>
      </pc:sldChg>
      <pc:sldChg chg="modSp mod">
        <pc:chgData name="Patryk Machel" userId="bac18e48-6027-43a7-ad6c-908677cc280e" providerId="ADAL" clId="{8B62A2C2-DC80-4A13-AC30-07F24C473E94}" dt="2026-05-11T09:22:34.097" v="20" actId="27636"/>
        <pc:sldMkLst>
          <pc:docMk/>
          <pc:sldMk cId="0" sldId="430"/>
        </pc:sldMkLst>
        <pc:spChg chg="mod">
          <ac:chgData name="Patryk Machel" userId="bac18e48-6027-43a7-ad6c-908677cc280e" providerId="ADAL" clId="{8B62A2C2-DC80-4A13-AC30-07F24C473E94}" dt="2026-05-11T09:22:34.097" v="20" actId="27636"/>
          <ac:spMkLst>
            <pc:docMk/>
            <pc:sldMk cId="0" sldId="430"/>
            <ac:spMk id="937" creationId="{00000000-0000-0000-0000-000000000000}"/>
          </ac:spMkLst>
        </pc:spChg>
      </pc:sldChg>
      <pc:sldChg chg="modSp mod">
        <pc:chgData name="Patryk Machel" userId="bac18e48-6027-43a7-ad6c-908677cc280e" providerId="ADAL" clId="{8B62A2C2-DC80-4A13-AC30-07F24C473E94}" dt="2026-05-11T09:22:34.125" v="21" actId="27636"/>
        <pc:sldMkLst>
          <pc:docMk/>
          <pc:sldMk cId="0" sldId="431"/>
        </pc:sldMkLst>
        <pc:spChg chg="mod">
          <ac:chgData name="Patryk Machel" userId="bac18e48-6027-43a7-ad6c-908677cc280e" providerId="ADAL" clId="{8B62A2C2-DC80-4A13-AC30-07F24C473E94}" dt="2026-05-11T09:22:34.125" v="21" actId="27636"/>
          <ac:spMkLst>
            <pc:docMk/>
            <pc:sldMk cId="0" sldId="431"/>
            <ac:spMk id="938" creationId="{00000000-0000-0000-0000-000000000000}"/>
          </ac:spMkLst>
        </pc:spChg>
      </pc:sldChg>
      <pc:sldChg chg="modSp mod">
        <pc:chgData name="Patryk Machel" userId="bac18e48-6027-43a7-ad6c-908677cc280e" providerId="ADAL" clId="{8B62A2C2-DC80-4A13-AC30-07F24C473E94}" dt="2026-05-11T09:22:34.185" v="22" actId="27636"/>
        <pc:sldMkLst>
          <pc:docMk/>
          <pc:sldMk cId="0" sldId="468"/>
        </pc:sldMkLst>
        <pc:spChg chg="mod">
          <ac:chgData name="Patryk Machel" userId="bac18e48-6027-43a7-ad6c-908677cc280e" providerId="ADAL" clId="{8B62A2C2-DC80-4A13-AC30-07F24C473E94}" dt="2026-05-11T09:22:34.185" v="22" actId="27636"/>
          <ac:spMkLst>
            <pc:docMk/>
            <pc:sldMk cId="0" sldId="468"/>
            <ac:spMk id="1081" creationId="{00000000-0000-0000-0000-000000000000}"/>
          </ac:spMkLst>
        </pc:spChg>
      </pc:sldChg>
      <pc:sldChg chg="modSp mod">
        <pc:chgData name="Patryk Machel" userId="bac18e48-6027-43a7-ad6c-908677cc280e" providerId="ADAL" clId="{8B62A2C2-DC80-4A13-AC30-07F24C473E94}" dt="2026-05-11T09:22:34.191" v="23" actId="27636"/>
        <pc:sldMkLst>
          <pc:docMk/>
          <pc:sldMk cId="0" sldId="469"/>
        </pc:sldMkLst>
        <pc:spChg chg="mod">
          <ac:chgData name="Patryk Machel" userId="bac18e48-6027-43a7-ad6c-908677cc280e" providerId="ADAL" clId="{8B62A2C2-DC80-4A13-AC30-07F24C473E94}" dt="2026-05-11T09:22:34.191" v="23" actId="27636"/>
          <ac:spMkLst>
            <pc:docMk/>
            <pc:sldMk cId="0" sldId="469"/>
            <ac:spMk id="1090" creationId="{00000000-0000-0000-0000-000000000000}"/>
          </ac:spMkLst>
        </pc:spChg>
      </pc:sldChg>
      <pc:sldChg chg="modSp mod">
        <pc:chgData name="Patryk Machel" userId="bac18e48-6027-43a7-ad6c-908677cc280e" providerId="ADAL" clId="{8B62A2C2-DC80-4A13-AC30-07F24C473E94}" dt="2026-05-11T09:22:34.224" v="24" actId="27636"/>
        <pc:sldMkLst>
          <pc:docMk/>
          <pc:sldMk cId="0" sldId="474"/>
        </pc:sldMkLst>
        <pc:spChg chg="mod">
          <ac:chgData name="Patryk Machel" userId="bac18e48-6027-43a7-ad6c-908677cc280e" providerId="ADAL" clId="{8B62A2C2-DC80-4A13-AC30-07F24C473E94}" dt="2026-05-11T09:22:34.224" v="24" actId="27636"/>
          <ac:spMkLst>
            <pc:docMk/>
            <pc:sldMk cId="0" sldId="474"/>
            <ac:spMk id="1110" creationId="{00000000-0000-0000-0000-000000000000}"/>
          </ac:spMkLst>
        </pc:spChg>
      </pc:sldChg>
      <pc:sldChg chg="modSp mod">
        <pc:chgData name="Patryk Machel" userId="bac18e48-6027-43a7-ad6c-908677cc280e" providerId="ADAL" clId="{8B62A2C2-DC80-4A13-AC30-07F24C473E94}" dt="2026-05-11T09:22:34.304" v="25" actId="27636"/>
        <pc:sldMkLst>
          <pc:docMk/>
          <pc:sldMk cId="0" sldId="482"/>
        </pc:sldMkLst>
        <pc:spChg chg="mod">
          <ac:chgData name="Patryk Machel" userId="bac18e48-6027-43a7-ad6c-908677cc280e" providerId="ADAL" clId="{8B62A2C2-DC80-4A13-AC30-07F24C473E94}" dt="2026-05-11T09:22:34.304" v="25" actId="27636"/>
          <ac:spMkLst>
            <pc:docMk/>
            <pc:sldMk cId="0" sldId="482"/>
            <ac:spMk id="1147" creationId="{00000000-0000-0000-0000-000000000000}"/>
          </ac:spMkLst>
        </pc:spChg>
      </pc:sldChg>
      <pc:sldChg chg="modSp mod">
        <pc:chgData name="Patryk Machel" userId="bac18e48-6027-43a7-ad6c-908677cc280e" providerId="ADAL" clId="{8B62A2C2-DC80-4A13-AC30-07F24C473E94}" dt="2026-05-11T09:22:34.364" v="26" actId="27636"/>
        <pc:sldMkLst>
          <pc:docMk/>
          <pc:sldMk cId="0" sldId="508"/>
        </pc:sldMkLst>
        <pc:spChg chg="mod">
          <ac:chgData name="Patryk Machel" userId="bac18e48-6027-43a7-ad6c-908677cc280e" providerId="ADAL" clId="{8B62A2C2-DC80-4A13-AC30-07F24C473E94}" dt="2026-05-11T09:22:34.364" v="26" actId="27636"/>
          <ac:spMkLst>
            <pc:docMk/>
            <pc:sldMk cId="0" sldId="508"/>
            <ac:spMk id="1240" creationId="{00000000-0000-0000-0000-000000000000}"/>
          </ac:spMkLst>
        </pc:spChg>
      </pc:sldChg>
      <pc:sldChg chg="modSp mod">
        <pc:chgData name="Patryk Machel" userId="bac18e48-6027-43a7-ad6c-908677cc280e" providerId="ADAL" clId="{8B62A2C2-DC80-4A13-AC30-07F24C473E94}" dt="2026-05-11T09:22:34.375" v="27" actId="27636"/>
        <pc:sldMkLst>
          <pc:docMk/>
          <pc:sldMk cId="0" sldId="509"/>
        </pc:sldMkLst>
        <pc:spChg chg="mod">
          <ac:chgData name="Patryk Machel" userId="bac18e48-6027-43a7-ad6c-908677cc280e" providerId="ADAL" clId="{8B62A2C2-DC80-4A13-AC30-07F24C473E94}" dt="2026-05-11T09:22:34.375" v="27" actId="27636"/>
          <ac:spMkLst>
            <pc:docMk/>
            <pc:sldMk cId="0" sldId="509"/>
            <ac:spMk id="1245" creationId="{00000000-0000-0000-0000-000000000000}"/>
          </ac:spMkLst>
        </pc:spChg>
      </pc:sldChg>
      <pc:sldChg chg="modSp mod">
        <pc:chgData name="Patryk Machel" userId="bac18e48-6027-43a7-ad6c-908677cc280e" providerId="ADAL" clId="{8B62A2C2-DC80-4A13-AC30-07F24C473E94}" dt="2026-05-11T09:22:34.412" v="28" actId="27636"/>
        <pc:sldMkLst>
          <pc:docMk/>
          <pc:sldMk cId="0" sldId="514"/>
        </pc:sldMkLst>
        <pc:spChg chg="mod">
          <ac:chgData name="Patryk Machel" userId="bac18e48-6027-43a7-ad6c-908677cc280e" providerId="ADAL" clId="{8B62A2C2-DC80-4A13-AC30-07F24C473E94}" dt="2026-05-11T09:22:34.412" v="28" actId="27636"/>
          <ac:spMkLst>
            <pc:docMk/>
            <pc:sldMk cId="0" sldId="514"/>
            <ac:spMk id="126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4"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pl-PL" sz="4400" b="0" strike="noStrike" spc="-1">
                <a:latin typeface="Arial"/>
              </a:rPr>
              <a:t>Kliknij, aby przesunąć slajd</a:t>
            </a:r>
          </a:p>
        </p:txBody>
      </p:sp>
      <p:sp>
        <p:nvSpPr>
          <p:cNvPr id="115" name="PlaceHolder 2"/>
          <p:cNvSpPr>
            <a:spLocks noGrp="1"/>
          </p:cNvSpPr>
          <p:nvPr>
            <p:ph type="body"/>
          </p:nvPr>
        </p:nvSpPr>
        <p:spPr>
          <a:xfrm>
            <a:off x="756000" y="5078520"/>
            <a:ext cx="6047640" cy="4811040"/>
          </a:xfrm>
          <a:prstGeom prst="rect">
            <a:avLst/>
          </a:prstGeom>
        </p:spPr>
        <p:txBody>
          <a:bodyPr lIns="0" tIns="0" rIns="0" bIns="0">
            <a:noAutofit/>
          </a:bodyPr>
          <a:lstStyle/>
          <a:p>
            <a:r>
              <a:rPr lang="pl-PL" sz="2000" b="0" strike="noStrike" spc="-1">
                <a:latin typeface="Arial"/>
              </a:rPr>
              <a:t>Kliknij, aby edytować format notatek</a:t>
            </a:r>
          </a:p>
        </p:txBody>
      </p:sp>
      <p:sp>
        <p:nvSpPr>
          <p:cNvPr id="116" name="PlaceHolder 3"/>
          <p:cNvSpPr>
            <a:spLocks noGrp="1"/>
          </p:cNvSpPr>
          <p:nvPr>
            <p:ph type="hdr"/>
          </p:nvPr>
        </p:nvSpPr>
        <p:spPr>
          <a:xfrm>
            <a:off x="0" y="0"/>
            <a:ext cx="3280680" cy="534240"/>
          </a:xfrm>
          <a:prstGeom prst="rect">
            <a:avLst/>
          </a:prstGeom>
        </p:spPr>
        <p:txBody>
          <a:bodyPr lIns="0" tIns="0" rIns="0" bIns="0">
            <a:noAutofit/>
          </a:bodyPr>
          <a:lstStyle/>
          <a:p>
            <a:r>
              <a:rPr lang="pl-PL" sz="1400" b="0" strike="noStrike" spc="-1">
                <a:latin typeface="Times New Roman"/>
              </a:rPr>
              <a:t>&lt;główka&gt;</a:t>
            </a:r>
          </a:p>
        </p:txBody>
      </p:sp>
      <p:sp>
        <p:nvSpPr>
          <p:cNvPr id="117"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pl-PL" sz="1400" b="0" strike="noStrike" spc="-1">
                <a:latin typeface="Times New Roman"/>
              </a:rPr>
              <a:t>&lt;data/godzina&gt;</a:t>
            </a:r>
          </a:p>
        </p:txBody>
      </p:sp>
      <p:sp>
        <p:nvSpPr>
          <p:cNvPr id="118" name="PlaceHolder 5"/>
          <p:cNvSpPr>
            <a:spLocks noGrp="1"/>
          </p:cNvSpPr>
          <p:nvPr>
            <p:ph type="ftr"/>
          </p:nvPr>
        </p:nvSpPr>
        <p:spPr>
          <a:xfrm>
            <a:off x="0" y="10157400"/>
            <a:ext cx="3280680" cy="534240"/>
          </a:xfrm>
          <a:prstGeom prst="rect">
            <a:avLst/>
          </a:prstGeom>
        </p:spPr>
        <p:txBody>
          <a:bodyPr lIns="0" tIns="0" rIns="0" bIns="0" anchor="b">
            <a:noAutofit/>
          </a:bodyPr>
          <a:lstStyle/>
          <a:p>
            <a:r>
              <a:rPr lang="pl-PL" sz="1400" b="0" strike="noStrike" spc="-1">
                <a:latin typeface="Times New Roman"/>
              </a:rPr>
              <a:t>&lt;stopka&gt;</a:t>
            </a:r>
          </a:p>
        </p:txBody>
      </p:sp>
      <p:sp>
        <p:nvSpPr>
          <p:cNvPr id="119"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714F5EB6-C1D8-49DD-B4D2-D53CB881C478}" type="slidenum">
              <a:rPr lang="pl-PL" sz="1400" b="0" strike="noStrike" spc="-1">
                <a:latin typeface="Times New Roman"/>
              </a:rPr>
              <a:t>‹#›</a:t>
            </a:fld>
            <a:endParaRPr lang="pl-PL"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1" name="PlaceHolder 1"/>
          <p:cNvSpPr>
            <a:spLocks noGrp="1" noRot="1" noChangeAspect="1"/>
          </p:cNvSpPr>
          <p:nvPr>
            <p:ph type="sldImg"/>
          </p:nvPr>
        </p:nvSpPr>
        <p:spPr>
          <a:xfrm>
            <a:off x="685800" y="1143000"/>
            <a:ext cx="5483160" cy="3083040"/>
          </a:xfrm>
          <a:prstGeom prst="rect">
            <a:avLst/>
          </a:prstGeom>
        </p:spPr>
      </p:sp>
      <p:sp>
        <p:nvSpPr>
          <p:cNvPr id="2082" name="PlaceHolder 2"/>
          <p:cNvSpPr>
            <a:spLocks noGrp="1"/>
          </p:cNvSpPr>
          <p:nvPr>
            <p:ph type="body"/>
          </p:nvPr>
        </p:nvSpPr>
        <p:spPr>
          <a:xfrm>
            <a:off x="685800" y="4400640"/>
            <a:ext cx="5483160" cy="3597120"/>
          </a:xfrm>
          <a:prstGeom prst="rect">
            <a:avLst/>
          </a:prstGeom>
        </p:spPr>
        <p:txBody>
          <a:bodyPr lIns="0" tIns="0" rIns="0" bIns="0">
            <a:noAutofit/>
          </a:bodyPr>
          <a:lstStyle/>
          <a:p>
            <a:endParaRPr lang="pl-PL" sz="2000" b="0" strike="noStrike" spc="-1">
              <a:latin typeface="Arial"/>
            </a:endParaRPr>
          </a:p>
        </p:txBody>
      </p:sp>
      <p:sp>
        <p:nvSpPr>
          <p:cNvPr id="2083" name="Symbol zastępczy numeru slajdu 3"/>
          <p:cNvSpPr/>
          <p:nvPr/>
        </p:nvSpPr>
        <p:spPr>
          <a:xfrm>
            <a:off x="3884760" y="8685360"/>
            <a:ext cx="296856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8C30C351-FF97-4B4F-9983-81A890F463E9}" type="slidenum">
              <a:rPr lang="pl-PL" sz="1200" b="0" strike="noStrike" spc="-1">
                <a:solidFill>
                  <a:srgbClr val="000000"/>
                </a:solidFill>
                <a:latin typeface="Times New Roman"/>
              </a:rPr>
              <a:t>105</a:t>
            </a:fld>
            <a:endParaRPr lang="pl-PL" sz="12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4" name="PlaceHolder 1"/>
          <p:cNvSpPr>
            <a:spLocks noGrp="1" noRot="1" noChangeAspect="1"/>
          </p:cNvSpPr>
          <p:nvPr>
            <p:ph type="sldImg"/>
          </p:nvPr>
        </p:nvSpPr>
        <p:spPr>
          <a:xfrm>
            <a:off x="685800" y="1143000"/>
            <a:ext cx="5483160" cy="3083040"/>
          </a:xfrm>
          <a:prstGeom prst="rect">
            <a:avLst/>
          </a:prstGeom>
        </p:spPr>
      </p:sp>
      <p:sp>
        <p:nvSpPr>
          <p:cNvPr id="2085" name="PlaceHolder 2"/>
          <p:cNvSpPr>
            <a:spLocks noGrp="1"/>
          </p:cNvSpPr>
          <p:nvPr>
            <p:ph type="body"/>
          </p:nvPr>
        </p:nvSpPr>
        <p:spPr>
          <a:xfrm>
            <a:off x="685800" y="4400640"/>
            <a:ext cx="5483160" cy="3597120"/>
          </a:xfrm>
          <a:prstGeom prst="rect">
            <a:avLst/>
          </a:prstGeom>
        </p:spPr>
        <p:txBody>
          <a:bodyPr lIns="0" tIns="0" rIns="0" bIns="0">
            <a:noAutofit/>
          </a:bodyPr>
          <a:lstStyle/>
          <a:p>
            <a:endParaRPr lang="pl-PL" sz="2000" b="0" strike="noStrike" spc="-1">
              <a:latin typeface="Arial"/>
            </a:endParaRPr>
          </a:p>
        </p:txBody>
      </p:sp>
      <p:sp>
        <p:nvSpPr>
          <p:cNvPr id="2086" name="Symbol zastępczy numeru slajdu 3"/>
          <p:cNvSpPr/>
          <p:nvPr/>
        </p:nvSpPr>
        <p:spPr>
          <a:xfrm>
            <a:off x="3884760" y="8685360"/>
            <a:ext cx="296856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C482D3CE-255B-4637-BC6B-C381B8F0CEBA}" type="slidenum">
              <a:rPr lang="pl-PL" sz="1200" b="0" strike="noStrike" spc="-1">
                <a:solidFill>
                  <a:srgbClr val="000000"/>
                </a:solidFill>
                <a:latin typeface="Times New Roman"/>
              </a:rPr>
              <a:t>162</a:t>
            </a:fld>
            <a:endParaRPr lang="pl-PL" sz="12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pl-PL" sz="3200" b="0" strike="noStrike" spc="-1">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pl-PL" sz="3200" b="0" strike="noStrike" spc="-1">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pl-PL" sz="3200" b="0" strike="noStrike" spc="-1">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pl-PL" sz="3200" b="0" strike="noStrike" spc="-1">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pl-PL" sz="3200" b="0" strike="noStrike" spc="-1">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pl-PL" sz="3200" b="0" strike="noStrike" spc="-1">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pl-PL" sz="3200" b="0" strike="noStrike" spc="-1">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pl-PL" sz="3200" b="0" strike="noStrike" spc="-1">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pl-PL" sz="3200" b="0" strike="noStrike" spc="-1">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pl-PL" sz="3200" b="0" strike="noStrike" spc="-1">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pl-PL" sz="3200" b="0" strike="noStrike" spc="-1">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pl-PL" sz="3200" b="0" strike="noStrike" spc="-1">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7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8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8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8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8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8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
        <p:nvSpPr>
          <p:cNvPr id="9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9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9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9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9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9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9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0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pl-PL" sz="3200" b="0" strike="noStrike" spc="-1">
              <a:latin typeface="Arial"/>
            </a:endParaRPr>
          </a:p>
        </p:txBody>
      </p:sp>
      <p:sp>
        <p:nvSpPr>
          <p:cNvPr id="10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0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10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10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
        <p:nvSpPr>
          <p:cNvPr id="10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0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pl-PL" sz="3200" b="0" strike="noStrike" spc="-1">
              <a:latin typeface="Arial"/>
            </a:endParaRPr>
          </a:p>
        </p:txBody>
      </p:sp>
      <p:sp>
        <p:nvSpPr>
          <p:cNvPr id="10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pl-PL" sz="3200" b="0" strike="noStrike" spc="-1">
              <a:latin typeface="Arial"/>
            </a:endParaRPr>
          </a:p>
        </p:txBody>
      </p:sp>
      <p:sp>
        <p:nvSpPr>
          <p:cNvPr id="11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pl-PL" sz="3200" b="0" strike="noStrike" spc="-1">
              <a:latin typeface="Arial"/>
            </a:endParaRPr>
          </a:p>
        </p:txBody>
      </p:sp>
      <p:sp>
        <p:nvSpPr>
          <p:cNvPr id="11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pl-PL" sz="3200" b="0" strike="noStrike" spc="-1">
              <a:latin typeface="Arial"/>
            </a:endParaRPr>
          </a:p>
        </p:txBody>
      </p:sp>
      <p:sp>
        <p:nvSpPr>
          <p:cNvPr id="11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pl-PL" sz="3200" b="0" strike="noStrike" spc="-1">
              <a:latin typeface="Arial"/>
            </a:endParaRPr>
          </a:p>
        </p:txBody>
      </p:sp>
      <p:sp>
        <p:nvSpPr>
          <p:cNvPr id="11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pl-PL" sz="4400" b="0" strike="noStrike" spc="-1">
                <a:latin typeface="Arial"/>
              </a:rPr>
              <a:t>Kliknij, aby edytować format tekstu tytułu</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l-PL" sz="3200" b="0" strike="noStrike" spc="-1">
                <a:latin typeface="Arial"/>
              </a:rPr>
              <a:t>Kliknij, aby edytować format tekstu konspektu</a:t>
            </a:r>
          </a:p>
          <a:p>
            <a:pPr marL="864000" lvl="1" indent="-324000">
              <a:spcBef>
                <a:spcPts val="1134"/>
              </a:spcBef>
              <a:buClr>
                <a:srgbClr val="000000"/>
              </a:buClr>
              <a:buSzPct val="75000"/>
              <a:buFont typeface="Symbol" charset="2"/>
              <a:buChar char=""/>
            </a:pPr>
            <a:r>
              <a:rPr lang="pl-PL" sz="2800" b="0" strike="noStrike" spc="-1">
                <a:latin typeface="Arial"/>
              </a:rPr>
              <a:t>Drugi poziom konspektu</a:t>
            </a:r>
          </a:p>
          <a:p>
            <a:pPr marL="1296000" lvl="2" indent="-288000">
              <a:spcBef>
                <a:spcPts val="850"/>
              </a:spcBef>
              <a:buClr>
                <a:srgbClr val="000000"/>
              </a:buClr>
              <a:buSzPct val="45000"/>
              <a:buFont typeface="Wingdings" charset="2"/>
              <a:buChar char=""/>
            </a:pPr>
            <a:r>
              <a:rPr lang="pl-PL" sz="2400" b="0" strike="noStrike" spc="-1">
                <a:latin typeface="Arial"/>
              </a:rPr>
              <a:t>Trzeci poziom konspektu</a:t>
            </a:r>
          </a:p>
          <a:p>
            <a:pPr marL="1728000" lvl="3" indent="-216000">
              <a:spcBef>
                <a:spcPts val="567"/>
              </a:spcBef>
              <a:buClr>
                <a:srgbClr val="000000"/>
              </a:buClr>
              <a:buSzPct val="75000"/>
              <a:buFont typeface="Symbol" charset="2"/>
              <a:buChar char=""/>
            </a:pPr>
            <a:r>
              <a:rPr lang="pl-PL" sz="2000" b="0" strike="noStrike" spc="-1">
                <a:latin typeface="Arial"/>
              </a:rPr>
              <a:t>Czwarty poziom konspektu</a:t>
            </a:r>
          </a:p>
          <a:p>
            <a:pPr marL="2160000" lvl="4" indent="-216000">
              <a:spcBef>
                <a:spcPts val="283"/>
              </a:spcBef>
              <a:buClr>
                <a:srgbClr val="000000"/>
              </a:buClr>
              <a:buSzPct val="45000"/>
              <a:buFont typeface="Wingdings" charset="2"/>
              <a:buChar char=""/>
            </a:pPr>
            <a:r>
              <a:rPr lang="pl-PL" sz="2000" b="0" strike="noStrike" spc="-1">
                <a:latin typeface="Arial"/>
              </a:rPr>
              <a:t>Piąty poziom konspektu</a:t>
            </a:r>
          </a:p>
          <a:p>
            <a:pPr marL="2592000" lvl="5" indent="-216000">
              <a:spcBef>
                <a:spcPts val="283"/>
              </a:spcBef>
              <a:buClr>
                <a:srgbClr val="000000"/>
              </a:buClr>
              <a:buSzPct val="45000"/>
              <a:buFont typeface="Wingdings" charset="2"/>
              <a:buChar char=""/>
            </a:pPr>
            <a:r>
              <a:rPr lang="pl-PL" sz="2000" b="0" strike="noStrike" spc="-1">
                <a:latin typeface="Arial"/>
              </a:rPr>
              <a:t>Szósty poziom konspektu</a:t>
            </a:r>
          </a:p>
          <a:p>
            <a:pPr marL="3024000" lvl="6" indent="-216000">
              <a:spcBef>
                <a:spcPts val="283"/>
              </a:spcBef>
              <a:buClr>
                <a:srgbClr val="000000"/>
              </a:buClr>
              <a:buSzPct val="45000"/>
              <a:buFont typeface="Wingdings" charset="2"/>
              <a:buChar char=""/>
            </a:pPr>
            <a:r>
              <a:rPr lang="pl-PL" sz="2000" b="0" strike="noStrike" spc="-1">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pl-PL" sz="4400" b="0" strike="noStrike" spc="-1">
                <a:latin typeface="Arial"/>
              </a:rPr>
              <a:t>Kliknij, aby edytować format tekstu tytułu</a:t>
            </a:r>
          </a:p>
        </p:txBody>
      </p:sp>
      <p:sp>
        <p:nvSpPr>
          <p:cNvPr id="3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l-PL" sz="3200" b="0" strike="noStrike" spc="-1">
                <a:latin typeface="Arial"/>
              </a:rPr>
              <a:t>Kliknij, aby edytować format tekstu konspektu</a:t>
            </a:r>
          </a:p>
          <a:p>
            <a:pPr marL="864000" lvl="1" indent="-324000">
              <a:spcBef>
                <a:spcPts val="1134"/>
              </a:spcBef>
              <a:buClr>
                <a:srgbClr val="000000"/>
              </a:buClr>
              <a:buSzPct val="75000"/>
              <a:buFont typeface="Symbol" charset="2"/>
              <a:buChar char=""/>
            </a:pPr>
            <a:r>
              <a:rPr lang="pl-PL" sz="2800" b="0" strike="noStrike" spc="-1">
                <a:latin typeface="Arial"/>
              </a:rPr>
              <a:t>Drugi poziom konspektu</a:t>
            </a:r>
          </a:p>
          <a:p>
            <a:pPr marL="1296000" lvl="2" indent="-288000">
              <a:spcBef>
                <a:spcPts val="850"/>
              </a:spcBef>
              <a:buClr>
                <a:srgbClr val="000000"/>
              </a:buClr>
              <a:buSzPct val="45000"/>
              <a:buFont typeface="Wingdings" charset="2"/>
              <a:buChar char=""/>
            </a:pPr>
            <a:r>
              <a:rPr lang="pl-PL" sz="2400" b="0" strike="noStrike" spc="-1">
                <a:latin typeface="Arial"/>
              </a:rPr>
              <a:t>Trzeci poziom konspektu</a:t>
            </a:r>
          </a:p>
          <a:p>
            <a:pPr marL="1728000" lvl="3" indent="-216000">
              <a:spcBef>
                <a:spcPts val="567"/>
              </a:spcBef>
              <a:buClr>
                <a:srgbClr val="000000"/>
              </a:buClr>
              <a:buSzPct val="75000"/>
              <a:buFont typeface="Symbol" charset="2"/>
              <a:buChar char=""/>
            </a:pPr>
            <a:r>
              <a:rPr lang="pl-PL" sz="2000" b="0" strike="noStrike" spc="-1">
                <a:latin typeface="Arial"/>
              </a:rPr>
              <a:t>Czwarty poziom konspektu</a:t>
            </a:r>
          </a:p>
          <a:p>
            <a:pPr marL="2160000" lvl="4" indent="-216000">
              <a:spcBef>
                <a:spcPts val="283"/>
              </a:spcBef>
              <a:buClr>
                <a:srgbClr val="000000"/>
              </a:buClr>
              <a:buSzPct val="45000"/>
              <a:buFont typeface="Wingdings" charset="2"/>
              <a:buChar char=""/>
            </a:pPr>
            <a:r>
              <a:rPr lang="pl-PL" sz="2000" b="0" strike="noStrike" spc="-1">
                <a:latin typeface="Arial"/>
              </a:rPr>
              <a:t>Piąty poziom konspektu</a:t>
            </a:r>
          </a:p>
          <a:p>
            <a:pPr marL="2592000" lvl="5" indent="-216000">
              <a:spcBef>
                <a:spcPts val="283"/>
              </a:spcBef>
              <a:buClr>
                <a:srgbClr val="000000"/>
              </a:buClr>
              <a:buSzPct val="45000"/>
              <a:buFont typeface="Wingdings" charset="2"/>
              <a:buChar char=""/>
            </a:pPr>
            <a:r>
              <a:rPr lang="pl-PL" sz="2000" b="0" strike="noStrike" spc="-1">
                <a:latin typeface="Arial"/>
              </a:rPr>
              <a:t>Szósty poziom konspektu</a:t>
            </a:r>
          </a:p>
          <a:p>
            <a:pPr marL="3024000" lvl="6" indent="-216000">
              <a:spcBef>
                <a:spcPts val="283"/>
              </a:spcBef>
              <a:buClr>
                <a:srgbClr val="000000"/>
              </a:buClr>
              <a:buSzPct val="45000"/>
              <a:buFont typeface="Wingdings" charset="2"/>
              <a:buChar char=""/>
            </a:pPr>
            <a:r>
              <a:rPr lang="pl-PL" sz="2000" b="0" strike="noStrike" spc="-1">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pl-PL" sz="4400" b="0" strike="noStrike" spc="-1">
                <a:latin typeface="Arial"/>
              </a:rPr>
              <a:t>Kliknij, aby edytować format tekstu tytułu</a:t>
            </a:r>
          </a:p>
        </p:txBody>
      </p:sp>
      <p:sp>
        <p:nvSpPr>
          <p:cNvPr id="7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l-PL" sz="3200" b="0" strike="noStrike" spc="-1">
                <a:latin typeface="Arial"/>
              </a:rPr>
              <a:t>Kliknij, aby edytować format tekstu konspektu</a:t>
            </a:r>
          </a:p>
          <a:p>
            <a:pPr marL="864000" lvl="1" indent="-324000">
              <a:spcBef>
                <a:spcPts val="1134"/>
              </a:spcBef>
              <a:buClr>
                <a:srgbClr val="000000"/>
              </a:buClr>
              <a:buSzPct val="75000"/>
              <a:buFont typeface="Symbol" charset="2"/>
              <a:buChar char=""/>
            </a:pPr>
            <a:r>
              <a:rPr lang="pl-PL" sz="2800" b="0" strike="noStrike" spc="-1">
                <a:latin typeface="Arial"/>
              </a:rPr>
              <a:t>Drugi poziom konspektu</a:t>
            </a:r>
          </a:p>
          <a:p>
            <a:pPr marL="1296000" lvl="2" indent="-288000">
              <a:spcBef>
                <a:spcPts val="850"/>
              </a:spcBef>
              <a:buClr>
                <a:srgbClr val="000000"/>
              </a:buClr>
              <a:buSzPct val="45000"/>
              <a:buFont typeface="Wingdings" charset="2"/>
              <a:buChar char=""/>
            </a:pPr>
            <a:r>
              <a:rPr lang="pl-PL" sz="2400" b="0" strike="noStrike" spc="-1">
                <a:latin typeface="Arial"/>
              </a:rPr>
              <a:t>Trzeci poziom konspektu</a:t>
            </a:r>
          </a:p>
          <a:p>
            <a:pPr marL="1728000" lvl="3" indent="-216000">
              <a:spcBef>
                <a:spcPts val="567"/>
              </a:spcBef>
              <a:buClr>
                <a:srgbClr val="000000"/>
              </a:buClr>
              <a:buSzPct val="75000"/>
              <a:buFont typeface="Symbol" charset="2"/>
              <a:buChar char=""/>
            </a:pPr>
            <a:r>
              <a:rPr lang="pl-PL" sz="2000" b="0" strike="noStrike" spc="-1">
                <a:latin typeface="Arial"/>
              </a:rPr>
              <a:t>Czwarty poziom konspektu</a:t>
            </a:r>
          </a:p>
          <a:p>
            <a:pPr marL="2160000" lvl="4" indent="-216000">
              <a:spcBef>
                <a:spcPts val="283"/>
              </a:spcBef>
              <a:buClr>
                <a:srgbClr val="000000"/>
              </a:buClr>
              <a:buSzPct val="45000"/>
              <a:buFont typeface="Wingdings" charset="2"/>
              <a:buChar char=""/>
            </a:pPr>
            <a:r>
              <a:rPr lang="pl-PL" sz="2000" b="0" strike="noStrike" spc="-1">
                <a:latin typeface="Arial"/>
              </a:rPr>
              <a:t>Piąty poziom konspektu</a:t>
            </a:r>
          </a:p>
          <a:p>
            <a:pPr marL="2592000" lvl="5" indent="-216000">
              <a:spcBef>
                <a:spcPts val="283"/>
              </a:spcBef>
              <a:buClr>
                <a:srgbClr val="000000"/>
              </a:buClr>
              <a:buSzPct val="45000"/>
              <a:buFont typeface="Wingdings" charset="2"/>
              <a:buChar char=""/>
            </a:pPr>
            <a:r>
              <a:rPr lang="pl-PL" sz="2000" b="0" strike="noStrike" spc="-1">
                <a:latin typeface="Arial"/>
              </a:rPr>
              <a:t>Szósty poziom konspektu</a:t>
            </a:r>
          </a:p>
          <a:p>
            <a:pPr marL="3024000" lvl="6" indent="-216000">
              <a:spcBef>
                <a:spcPts val="283"/>
              </a:spcBef>
              <a:buClr>
                <a:srgbClr val="000000"/>
              </a:buClr>
              <a:buSzPct val="45000"/>
              <a:buFont typeface="Wingdings" charset="2"/>
              <a:buChar char=""/>
            </a:pPr>
            <a:r>
              <a:rPr lang="pl-PL" sz="2000" b="0" strike="noStrike" spc="-1">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jpeg"/><Relationship Id="rId1" Type="http://schemas.openxmlformats.org/officeDocument/2006/relationships/slideLayout" Target="../slideLayouts/slideLayout13.xml"/><Relationship Id="rId5" Type="http://schemas.openxmlformats.org/officeDocument/2006/relationships/image" Target="../media/image137.png"/><Relationship Id="rId4" Type="http://schemas.openxmlformats.org/officeDocument/2006/relationships/image" Target="../media/image136.png"/></Relationships>
</file>

<file path=ppt/slides/_rels/slide10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41.png"/></Relationships>
</file>

<file path=ppt/slides/_rels/slide106.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44.png"/><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5.png"/><Relationship Id="rId1" Type="http://schemas.openxmlformats.org/officeDocument/2006/relationships/slideLayout" Target="../slideLayouts/slideLayout13.xml"/><Relationship Id="rId4" Type="http://schemas.openxmlformats.org/officeDocument/2006/relationships/image" Target="../media/image148.pn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13.xml"/><Relationship Id="rId5" Type="http://schemas.openxmlformats.org/officeDocument/2006/relationships/image" Target="../media/image154.png"/><Relationship Id="rId4" Type="http://schemas.openxmlformats.org/officeDocument/2006/relationships/image" Target="../media/image153.png"/></Relationships>
</file>

<file path=ppt/slides/_rels/slide11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13.xml"/><Relationship Id="rId4" Type="http://schemas.openxmlformats.org/officeDocument/2006/relationships/image" Target="../media/image157.png"/></Relationships>
</file>

<file path=ppt/slides/_rels/slide1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58.png"/><Relationship Id="rId1" Type="http://schemas.openxmlformats.org/officeDocument/2006/relationships/slideLayout" Target="../slideLayouts/slideLayout13.xml"/><Relationship Id="rId4" Type="http://schemas.openxmlformats.org/officeDocument/2006/relationships/image" Target="../media/image159.png"/></Relationships>
</file>

<file path=ppt/slides/_rels/slide11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13.xml"/><Relationship Id="rId4" Type="http://schemas.openxmlformats.org/officeDocument/2006/relationships/hyperlink" Target="https://agel-elektryka.pl/elektryk-krakow/instalacje-elektryczne-wykonanie-okablowania.html"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13.xml"/><Relationship Id="rId4" Type="http://schemas.openxmlformats.org/officeDocument/2006/relationships/image" Target="../media/image174.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png"/><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7.png"/><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13.xml"/><Relationship Id="rId4" Type="http://schemas.openxmlformats.org/officeDocument/2006/relationships/image" Target="../media/image182.png"/></Relationships>
</file>

<file path=ppt/slides/_rels/slide133.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7.png"/><Relationship Id="rId1" Type="http://schemas.openxmlformats.org/officeDocument/2006/relationships/slideLayout" Target="../slideLayouts/slideLayout13.xml"/><Relationship Id="rId5" Type="http://schemas.openxmlformats.org/officeDocument/2006/relationships/image" Target="../media/image199.png"/><Relationship Id="rId4" Type="http://schemas.openxmlformats.org/officeDocument/2006/relationships/image" Target="../media/image198.png"/></Relationships>
</file>

<file path=ppt/slides/_rels/slide146.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200.png"/><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201.png"/><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2.png"/><Relationship Id="rId1" Type="http://schemas.openxmlformats.org/officeDocument/2006/relationships/slideLayout" Target="../slideLayouts/slideLayout13.xml"/><Relationship Id="rId5" Type="http://schemas.openxmlformats.org/officeDocument/2006/relationships/image" Target="../media/image196.png"/><Relationship Id="rId4" Type="http://schemas.openxmlformats.org/officeDocument/2006/relationships/image" Target="../media/image204.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10.png"/><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image" Target="../media/image215.png"/><Relationship Id="rId1" Type="http://schemas.openxmlformats.org/officeDocument/2006/relationships/slideLayout" Target="../slideLayouts/slideLayout13.xml"/><Relationship Id="rId4" Type="http://schemas.openxmlformats.org/officeDocument/2006/relationships/image" Target="../media/image217.png"/></Relationships>
</file>

<file path=ppt/slides/_rels/slide158.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image" Target="../media/image217.png"/><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png"/><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24.png"/><Relationship Id="rId4" Type="http://schemas.openxmlformats.org/officeDocument/2006/relationships/image" Target="../media/image223.png"/></Relationships>
</file>

<file path=ppt/slides/_rels/slide163.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image" Target="../media/image225.png"/><Relationship Id="rId1" Type="http://schemas.openxmlformats.org/officeDocument/2006/relationships/slideLayout" Target="../slideLayouts/slideLayout13.xml"/><Relationship Id="rId4" Type="http://schemas.openxmlformats.org/officeDocument/2006/relationships/image" Target="../media/image227.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13.xml"/></Relationships>
</file>

<file path=ppt/slides/_rels/slide179.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13.xml"/></Relationships>
</file>

<file path=ppt/slides/_rels/slide181.xml.rels><?xml version="1.0" encoding="UTF-8" standalone="yes"?>
<Relationships xmlns="http://schemas.openxmlformats.org/package/2006/relationships"><Relationship Id="rId2" Type="http://schemas.openxmlformats.org/officeDocument/2006/relationships/image" Target="../media/image237.png"/><Relationship Id="rId1" Type="http://schemas.openxmlformats.org/officeDocument/2006/relationships/slideLayout" Target="../slideLayouts/slideLayout13.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6.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png"/><Relationship Id="rId1" Type="http://schemas.openxmlformats.org/officeDocument/2006/relationships/slideLayout" Target="../slideLayouts/slideLayout13.xml"/></Relationships>
</file>

<file path=ppt/slides/_rels/slide187.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240.png"/><Relationship Id="rId1" Type="http://schemas.openxmlformats.org/officeDocument/2006/relationships/slideLayout" Target="../slideLayouts/slideLayout13.xml"/></Relationships>
</file>

<file path=ppt/slides/_rels/slide188.xml.rels><?xml version="1.0" encoding="UTF-8" standalone="yes"?>
<Relationships xmlns="http://schemas.openxmlformats.org/package/2006/relationships"><Relationship Id="rId2" Type="http://schemas.openxmlformats.org/officeDocument/2006/relationships/image" Target="../media/image242.png"/><Relationship Id="rId1" Type="http://schemas.openxmlformats.org/officeDocument/2006/relationships/slideLayout" Target="../slideLayouts/slideLayout13.xml"/></Relationships>
</file>

<file path=ppt/slides/_rels/slide189.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image" Target="../media/image244.png"/><Relationship Id="rId1" Type="http://schemas.openxmlformats.org/officeDocument/2006/relationships/slideLayout" Target="../slideLayouts/slideLayout13.xml"/></Relationships>
</file>

<file path=ppt/slides/_rels/slide191.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13.xml"/></Relationships>
</file>

<file path=ppt/slides/_rels/slide192.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13.xml"/><Relationship Id="rId6" Type="http://schemas.openxmlformats.org/officeDocument/2006/relationships/image" Target="../media/image250.png"/><Relationship Id="rId5" Type="http://schemas.openxmlformats.org/officeDocument/2006/relationships/image" Target="../media/image249.png"/><Relationship Id="rId4" Type="http://schemas.openxmlformats.org/officeDocument/2006/relationships/image" Target="../media/image248.png"/></Relationships>
</file>

<file path=ppt/slides/_rels/slide193.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251.png"/><Relationship Id="rId1" Type="http://schemas.openxmlformats.org/officeDocument/2006/relationships/slideLayout" Target="../slideLayouts/slideLayout13.xml"/></Relationships>
</file>

<file path=ppt/slides/_rels/slide194.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image" Target="../media/image253.png"/><Relationship Id="rId1" Type="http://schemas.openxmlformats.org/officeDocument/2006/relationships/slideLayout" Target="../slideLayouts/slideLayout13.xml"/></Relationships>
</file>

<file path=ppt/slides/_rels/slide195.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13.xml"/></Relationships>
</file>

<file path=ppt/slides/_rels/slide196.xml.rels><?xml version="1.0" encoding="UTF-8" standalone="yes"?>
<Relationships xmlns="http://schemas.openxmlformats.org/package/2006/relationships"><Relationship Id="rId2" Type="http://schemas.openxmlformats.org/officeDocument/2006/relationships/image" Target="../media/image256.png"/><Relationship Id="rId1" Type="http://schemas.openxmlformats.org/officeDocument/2006/relationships/slideLayout" Target="../slideLayouts/slideLayout13.xml"/></Relationships>
</file>

<file path=ppt/slides/_rels/slide197.xml.rels><?xml version="1.0" encoding="UTF-8" standalone="yes"?>
<Relationships xmlns="http://schemas.openxmlformats.org/package/2006/relationships"><Relationship Id="rId2" Type="http://schemas.openxmlformats.org/officeDocument/2006/relationships/image" Target="../media/image257.png"/><Relationship Id="rId1" Type="http://schemas.openxmlformats.org/officeDocument/2006/relationships/slideLayout" Target="../slideLayouts/slideLayout13.xml"/></Relationships>
</file>

<file path=ppt/slides/_rels/slide198.xml.rels><?xml version="1.0" encoding="UTF-8" standalone="yes"?>
<Relationships xmlns="http://schemas.openxmlformats.org/package/2006/relationships"><Relationship Id="rId2" Type="http://schemas.openxmlformats.org/officeDocument/2006/relationships/image" Target="../media/image258.png"/><Relationship Id="rId1" Type="http://schemas.openxmlformats.org/officeDocument/2006/relationships/slideLayout" Target="../slideLayouts/slideLayout13.xml"/></Relationships>
</file>

<file path=ppt/slides/_rels/slide199.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image" Target="../media/image261.png"/><Relationship Id="rId1" Type="http://schemas.openxmlformats.org/officeDocument/2006/relationships/slideLayout" Target="../slideLayouts/slideLayout13.xml"/></Relationships>
</file>

<file path=ppt/slides/_rels/slide202.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13.xml"/></Relationships>
</file>

<file path=ppt/slides/_rels/slide203.xml.rels><?xml version="1.0" encoding="UTF-8" standalone="yes"?>
<Relationships xmlns="http://schemas.openxmlformats.org/package/2006/relationships"><Relationship Id="rId2" Type="http://schemas.openxmlformats.org/officeDocument/2006/relationships/image" Target="../media/image264.png"/><Relationship Id="rId1" Type="http://schemas.openxmlformats.org/officeDocument/2006/relationships/slideLayout" Target="../slideLayouts/slideLayout13.xml"/></Relationships>
</file>

<file path=ppt/slides/_rels/slide204.xml.rels><?xml version="1.0" encoding="UTF-8" standalone="yes"?>
<Relationships xmlns="http://schemas.openxmlformats.org/package/2006/relationships"><Relationship Id="rId2" Type="http://schemas.openxmlformats.org/officeDocument/2006/relationships/image" Target="../media/image265.png"/><Relationship Id="rId1" Type="http://schemas.openxmlformats.org/officeDocument/2006/relationships/slideLayout" Target="../slideLayouts/slideLayout13.xml"/></Relationships>
</file>

<file path=ppt/slides/_rels/slide205.xml.rels><?xml version="1.0" encoding="UTF-8" standalone="yes"?>
<Relationships xmlns="http://schemas.openxmlformats.org/package/2006/relationships"><Relationship Id="rId2" Type="http://schemas.openxmlformats.org/officeDocument/2006/relationships/image" Target="../media/image266.png"/><Relationship Id="rId1" Type="http://schemas.openxmlformats.org/officeDocument/2006/relationships/slideLayout" Target="../slideLayouts/slideLayout13.xml"/></Relationships>
</file>

<file path=ppt/slides/_rels/slide206.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2" Type="http://schemas.openxmlformats.org/officeDocument/2006/relationships/image" Target="../media/image268.png"/><Relationship Id="rId1" Type="http://schemas.openxmlformats.org/officeDocument/2006/relationships/slideLayout" Target="../slideLayouts/slideLayout13.xml"/></Relationships>
</file>

<file path=ppt/slides/_rels/slide208.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9.png"/><Relationship Id="rId1" Type="http://schemas.openxmlformats.org/officeDocument/2006/relationships/slideLayout" Target="../slideLayouts/slideLayout13.xml"/><Relationship Id="rId4" Type="http://schemas.openxmlformats.org/officeDocument/2006/relationships/image" Target="../media/image271.png"/></Relationships>
</file>

<file path=ppt/slides/_rels/slide209.xml.rels><?xml version="1.0" encoding="UTF-8" standalone="yes"?>
<Relationships xmlns="http://schemas.openxmlformats.org/package/2006/relationships"><Relationship Id="rId2" Type="http://schemas.openxmlformats.org/officeDocument/2006/relationships/image" Target="../media/image27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3" Type="http://schemas.openxmlformats.org/officeDocument/2006/relationships/image" Target="../media/image274.png"/><Relationship Id="rId2" Type="http://schemas.openxmlformats.org/officeDocument/2006/relationships/image" Target="../media/image273.gif"/><Relationship Id="rId1" Type="http://schemas.openxmlformats.org/officeDocument/2006/relationships/slideLayout" Target="../slideLayouts/slideLayout13.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3.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image" Target="../media/image275.png"/><Relationship Id="rId1" Type="http://schemas.openxmlformats.org/officeDocument/2006/relationships/slideLayout" Target="../slideLayouts/slideLayout13.xml"/></Relationships>
</file>

<file path=ppt/slides/_rels/slide214.xml.rels><?xml version="1.0" encoding="UTF-8" standalone="yes"?>
<Relationships xmlns="http://schemas.openxmlformats.org/package/2006/relationships"><Relationship Id="rId2" Type="http://schemas.openxmlformats.org/officeDocument/2006/relationships/image" Target="../media/image277.jpeg"/><Relationship Id="rId1" Type="http://schemas.openxmlformats.org/officeDocument/2006/relationships/slideLayout" Target="../slideLayouts/slideLayout13.xml"/></Relationships>
</file>

<file path=ppt/slides/_rels/slide215.xml.rels><?xml version="1.0" encoding="UTF-8" standalone="yes"?>
<Relationships xmlns="http://schemas.openxmlformats.org/package/2006/relationships"><Relationship Id="rId2" Type="http://schemas.openxmlformats.org/officeDocument/2006/relationships/image" Target="../media/image278.png"/><Relationship Id="rId1" Type="http://schemas.openxmlformats.org/officeDocument/2006/relationships/slideLayout" Target="../slideLayouts/slideLayout13.xml"/></Relationships>
</file>

<file path=ppt/slides/_rels/slide216.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13.xml"/></Relationships>
</file>

<file path=ppt/slides/_rels/slide217.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13.xml"/></Relationships>
</file>

<file path=ppt/slides/_rels/slide218.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13.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1.xml.rels><?xml version="1.0" encoding="UTF-8" standalone="yes"?>
<Relationships xmlns="http://schemas.openxmlformats.org/package/2006/relationships"><Relationship Id="rId2" Type="http://schemas.openxmlformats.org/officeDocument/2006/relationships/image" Target="../media/image282.png"/><Relationship Id="rId1" Type="http://schemas.openxmlformats.org/officeDocument/2006/relationships/slideLayout" Target="../slideLayouts/slideLayout13.xml"/></Relationships>
</file>

<file path=ppt/slides/_rels/slide222.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13.xml"/></Relationships>
</file>

<file path=ppt/slides/_rels/slide223.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image" Target="../media/image283.png"/><Relationship Id="rId1" Type="http://schemas.openxmlformats.org/officeDocument/2006/relationships/slideLayout" Target="../slideLayouts/slideLayout13.xml"/><Relationship Id="rId5" Type="http://schemas.openxmlformats.org/officeDocument/2006/relationships/image" Target="../media/image286.png"/><Relationship Id="rId4" Type="http://schemas.openxmlformats.org/officeDocument/2006/relationships/image" Target="../media/image285.png"/></Relationships>
</file>

<file path=ppt/slides/_rels/slide224.xml.rels><?xml version="1.0" encoding="UTF-8" standalone="yes"?>
<Relationships xmlns="http://schemas.openxmlformats.org/package/2006/relationships"><Relationship Id="rId3" Type="http://schemas.openxmlformats.org/officeDocument/2006/relationships/image" Target="../media/image283.png"/><Relationship Id="rId2" Type="http://schemas.openxmlformats.org/officeDocument/2006/relationships/image" Target="../media/image287.png"/><Relationship Id="rId1" Type="http://schemas.openxmlformats.org/officeDocument/2006/relationships/slideLayout" Target="../slideLayouts/slideLayout13.xml"/><Relationship Id="rId6" Type="http://schemas.openxmlformats.org/officeDocument/2006/relationships/image" Target="../media/image290.png"/><Relationship Id="rId5" Type="http://schemas.openxmlformats.org/officeDocument/2006/relationships/image" Target="../media/image289.png"/><Relationship Id="rId4" Type="http://schemas.openxmlformats.org/officeDocument/2006/relationships/image" Target="../media/image288.png"/></Relationships>
</file>

<file path=ppt/slides/_rels/slide225.xml.rels><?xml version="1.0" encoding="UTF-8" standalone="yes"?>
<Relationships xmlns="http://schemas.openxmlformats.org/package/2006/relationships"><Relationship Id="rId2" Type="http://schemas.openxmlformats.org/officeDocument/2006/relationships/image" Target="../media/image291.png"/><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1.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25.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3.xml.rels><?xml version="1.0" encoding="UTF-8" standalone="yes"?>
<Relationships xmlns="http://schemas.openxmlformats.org/package/2006/relationships"><Relationship Id="rId2" Type="http://schemas.openxmlformats.org/officeDocument/2006/relationships/image" Target="../media/image293.png"/><Relationship Id="rId1" Type="http://schemas.openxmlformats.org/officeDocument/2006/relationships/slideLayout" Target="../slideLayouts/slideLayout25.xml"/></Relationships>
</file>

<file path=ppt/slides/_rels/slide234.xml.rels><?xml version="1.0" encoding="UTF-8" standalone="yes"?>
<Relationships xmlns="http://schemas.openxmlformats.org/package/2006/relationships"><Relationship Id="rId2" Type="http://schemas.openxmlformats.org/officeDocument/2006/relationships/image" Target="../media/image294.png"/><Relationship Id="rId1" Type="http://schemas.openxmlformats.org/officeDocument/2006/relationships/slideLayout" Target="../slideLayouts/slideLayout25.xml"/></Relationships>
</file>

<file path=ppt/slides/_rels/slide235.xml.rels><?xml version="1.0" encoding="UTF-8" standalone="yes"?>
<Relationships xmlns="http://schemas.openxmlformats.org/package/2006/relationships"><Relationship Id="rId3" Type="http://schemas.openxmlformats.org/officeDocument/2006/relationships/image" Target="../media/image296.png"/><Relationship Id="rId2" Type="http://schemas.openxmlformats.org/officeDocument/2006/relationships/image" Target="../media/image295.png"/><Relationship Id="rId1" Type="http://schemas.openxmlformats.org/officeDocument/2006/relationships/slideLayout" Target="../slideLayouts/slideLayout13.xml"/></Relationships>
</file>

<file path=ppt/slides/_rels/slide236.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297.png"/><Relationship Id="rId1" Type="http://schemas.openxmlformats.org/officeDocument/2006/relationships/slideLayout" Target="../slideLayouts/slideLayout13.xml"/><Relationship Id="rId4" Type="http://schemas.openxmlformats.org/officeDocument/2006/relationships/image" Target="../media/image299.png"/></Relationships>
</file>

<file path=ppt/slides/_rels/slide237.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13.xml"/></Relationships>
</file>

<file path=ppt/slides/_rels/slide238.xml.rels><?xml version="1.0" encoding="UTF-8" standalone="yes"?>
<Relationships xmlns="http://schemas.openxmlformats.org/package/2006/relationships"><Relationship Id="rId2" Type="http://schemas.openxmlformats.org/officeDocument/2006/relationships/image" Target="../media/image301.png"/><Relationship Id="rId1" Type="http://schemas.openxmlformats.org/officeDocument/2006/relationships/slideLayout" Target="../slideLayouts/slideLayout13.xml"/></Relationships>
</file>

<file path=ppt/slides/_rels/slide239.xml.rels><?xml version="1.0" encoding="UTF-8" standalone="yes"?>
<Relationships xmlns="http://schemas.openxmlformats.org/package/2006/relationships"><Relationship Id="rId2" Type="http://schemas.openxmlformats.org/officeDocument/2006/relationships/image" Target="../media/image30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240.xml.rels><?xml version="1.0" encoding="UTF-8" standalone="yes"?>
<Relationships xmlns="http://schemas.openxmlformats.org/package/2006/relationships"><Relationship Id="rId2" Type="http://schemas.openxmlformats.org/officeDocument/2006/relationships/image" Target="../media/image303.png"/><Relationship Id="rId1" Type="http://schemas.openxmlformats.org/officeDocument/2006/relationships/slideLayout" Target="../slideLayouts/slideLayout13.xml"/></Relationships>
</file>

<file path=ppt/slides/_rels/slide241.xml.rels><?xml version="1.0" encoding="UTF-8" standalone="yes"?>
<Relationships xmlns="http://schemas.openxmlformats.org/package/2006/relationships"><Relationship Id="rId2" Type="http://schemas.openxmlformats.org/officeDocument/2006/relationships/image" Target="../media/image304.png"/><Relationship Id="rId1" Type="http://schemas.openxmlformats.org/officeDocument/2006/relationships/slideLayout" Target="../slideLayouts/slideLayout13.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9.xml.rels><?xml version="1.0" encoding="UTF-8" standalone="yes"?>
<Relationships xmlns="http://schemas.openxmlformats.org/package/2006/relationships"><Relationship Id="rId3" Type="http://schemas.openxmlformats.org/officeDocument/2006/relationships/image" Target="../media/image306.png"/><Relationship Id="rId2" Type="http://schemas.openxmlformats.org/officeDocument/2006/relationships/image" Target="../media/image305.png"/><Relationship Id="rId1" Type="http://schemas.openxmlformats.org/officeDocument/2006/relationships/slideLayout" Target="../slideLayouts/slideLayout13.xml"/><Relationship Id="rId4" Type="http://schemas.openxmlformats.org/officeDocument/2006/relationships/image" Target="../media/image307.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250.xml.rels><?xml version="1.0" encoding="UTF-8" standalone="yes"?>
<Relationships xmlns="http://schemas.openxmlformats.org/package/2006/relationships"><Relationship Id="rId2" Type="http://schemas.openxmlformats.org/officeDocument/2006/relationships/image" Target="../media/image308.png"/><Relationship Id="rId1" Type="http://schemas.openxmlformats.org/officeDocument/2006/relationships/slideLayout" Target="../slideLayouts/slideLayout13.xml"/></Relationships>
</file>

<file path=ppt/slides/_rels/slide251.xml.rels><?xml version="1.0" encoding="UTF-8" standalone="yes"?>
<Relationships xmlns="http://schemas.openxmlformats.org/package/2006/relationships"><Relationship Id="rId2" Type="http://schemas.openxmlformats.org/officeDocument/2006/relationships/image" Target="../media/image309.png"/><Relationship Id="rId1" Type="http://schemas.openxmlformats.org/officeDocument/2006/relationships/slideLayout" Target="../slideLayouts/slideLayout13.xml"/></Relationships>
</file>

<file path=ppt/slides/_rels/slide252.xml.rels><?xml version="1.0" encoding="UTF-8" standalone="yes"?>
<Relationships xmlns="http://schemas.openxmlformats.org/package/2006/relationships"><Relationship Id="rId2" Type="http://schemas.openxmlformats.org/officeDocument/2006/relationships/image" Target="../media/image309.png"/><Relationship Id="rId1" Type="http://schemas.openxmlformats.org/officeDocument/2006/relationships/slideLayout" Target="../slideLayouts/slideLayout13.xml"/></Relationships>
</file>

<file path=ppt/slides/_rels/slide253.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310.png"/><Relationship Id="rId1" Type="http://schemas.openxmlformats.org/officeDocument/2006/relationships/slideLayout" Target="../slideLayouts/slideLayout25.xml"/><Relationship Id="rId4" Type="http://schemas.openxmlformats.org/officeDocument/2006/relationships/image" Target="../media/image312.png"/></Relationships>
</file>

<file path=ppt/slides/_rels/slide254.xml.rels><?xml version="1.0" encoding="UTF-8" standalone="yes"?>
<Relationships xmlns="http://schemas.openxmlformats.org/package/2006/relationships"><Relationship Id="rId2" Type="http://schemas.openxmlformats.org/officeDocument/2006/relationships/image" Target="../media/image311.png"/><Relationship Id="rId1" Type="http://schemas.openxmlformats.org/officeDocument/2006/relationships/slideLayout" Target="../slideLayouts/slideLayout25.xml"/></Relationships>
</file>

<file path=ppt/slides/_rels/slide255.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313.png"/><Relationship Id="rId1" Type="http://schemas.openxmlformats.org/officeDocument/2006/relationships/slideLayout" Target="../slideLayouts/slideLayout25.xml"/><Relationship Id="rId4" Type="http://schemas.openxmlformats.org/officeDocument/2006/relationships/image" Target="../media/image315.png"/></Relationships>
</file>

<file path=ppt/slides/_rels/slide256.xml.rels><?xml version="1.0" encoding="UTF-8" standalone="yes"?>
<Relationships xmlns="http://schemas.openxmlformats.org/package/2006/relationships"><Relationship Id="rId3" Type="http://schemas.openxmlformats.org/officeDocument/2006/relationships/image" Target="../media/image317.png"/><Relationship Id="rId2" Type="http://schemas.openxmlformats.org/officeDocument/2006/relationships/image" Target="../media/image316.png"/><Relationship Id="rId1" Type="http://schemas.openxmlformats.org/officeDocument/2006/relationships/slideLayout" Target="../slideLayouts/slideLayout25.xml"/></Relationships>
</file>

<file path=ppt/slides/_rels/slide257.xml.rels><?xml version="1.0" encoding="UTF-8" standalone="yes"?>
<Relationships xmlns="http://schemas.openxmlformats.org/package/2006/relationships"><Relationship Id="rId2" Type="http://schemas.openxmlformats.org/officeDocument/2006/relationships/image" Target="../media/image318.png"/><Relationship Id="rId1" Type="http://schemas.openxmlformats.org/officeDocument/2006/relationships/slideLayout" Target="../slideLayouts/slideLayout25.xml"/></Relationships>
</file>

<file path=ppt/slides/_rels/slide258.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image" Target="../media/image319.png"/><Relationship Id="rId1" Type="http://schemas.openxmlformats.org/officeDocument/2006/relationships/slideLayout" Target="../slideLayouts/slideLayout25.xml"/><Relationship Id="rId4" Type="http://schemas.openxmlformats.org/officeDocument/2006/relationships/image" Target="../media/image321.png"/></Relationships>
</file>

<file path=ppt/slides/_rels/slide259.xml.rels><?xml version="1.0" encoding="UTF-8" standalone="yes"?>
<Relationships xmlns="http://schemas.openxmlformats.org/package/2006/relationships"><Relationship Id="rId3" Type="http://schemas.openxmlformats.org/officeDocument/2006/relationships/image" Target="../media/image323.png"/><Relationship Id="rId2" Type="http://schemas.openxmlformats.org/officeDocument/2006/relationships/image" Target="../media/image322.png"/><Relationship Id="rId1" Type="http://schemas.openxmlformats.org/officeDocument/2006/relationships/slideLayout" Target="../slideLayouts/slideLayout25.xml"/><Relationship Id="rId4" Type="http://schemas.openxmlformats.org/officeDocument/2006/relationships/image" Target="../media/image324.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60.xml.rels><?xml version="1.0" encoding="UTF-8" standalone="yes"?>
<Relationships xmlns="http://schemas.openxmlformats.org/package/2006/relationships"><Relationship Id="rId2" Type="http://schemas.openxmlformats.org/officeDocument/2006/relationships/image" Target="../media/image325.png"/><Relationship Id="rId1" Type="http://schemas.openxmlformats.org/officeDocument/2006/relationships/slideLayout" Target="../slideLayouts/slideLayout25.xml"/></Relationships>
</file>

<file path=ppt/slides/_rels/slide261.xml.rels><?xml version="1.0" encoding="UTF-8" standalone="yes"?>
<Relationships xmlns="http://schemas.openxmlformats.org/package/2006/relationships"><Relationship Id="rId2" Type="http://schemas.openxmlformats.org/officeDocument/2006/relationships/image" Target="../media/image326.png"/><Relationship Id="rId1" Type="http://schemas.openxmlformats.org/officeDocument/2006/relationships/slideLayout" Target="../slideLayouts/slideLayout25.xml"/></Relationships>
</file>

<file path=ppt/slides/_rels/slide262.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25.xml"/></Relationships>
</file>

<file path=ppt/slides/_rels/slide263.xml.rels><?xml version="1.0" encoding="UTF-8" standalone="yes"?>
<Relationships xmlns="http://schemas.openxmlformats.org/package/2006/relationships"><Relationship Id="rId2" Type="http://schemas.openxmlformats.org/officeDocument/2006/relationships/image" Target="../media/image328.png"/><Relationship Id="rId1" Type="http://schemas.openxmlformats.org/officeDocument/2006/relationships/slideLayout" Target="../slideLayouts/slideLayout25.xml"/></Relationships>
</file>

<file path=ppt/slides/_rels/slide264.xml.rels><?xml version="1.0" encoding="UTF-8" standalone="yes"?>
<Relationships xmlns="http://schemas.openxmlformats.org/package/2006/relationships"><Relationship Id="rId2" Type="http://schemas.openxmlformats.org/officeDocument/2006/relationships/image" Target="../media/image329.png"/><Relationship Id="rId1" Type="http://schemas.openxmlformats.org/officeDocument/2006/relationships/slideLayout" Target="../slideLayouts/slideLayout25.xml"/></Relationships>
</file>

<file path=ppt/slides/_rels/slide265.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5.xml"/></Relationships>
</file>

<file path=ppt/slides/_rels/slide266.xml.rels><?xml version="1.0" encoding="UTF-8" standalone="yes"?>
<Relationships xmlns="http://schemas.openxmlformats.org/package/2006/relationships"><Relationship Id="rId2" Type="http://schemas.openxmlformats.org/officeDocument/2006/relationships/image" Target="../media/image331.png"/><Relationship Id="rId1" Type="http://schemas.openxmlformats.org/officeDocument/2006/relationships/slideLayout" Target="../slideLayouts/slideLayout25.xml"/></Relationships>
</file>

<file path=ppt/slides/_rels/slide267.xml.rels><?xml version="1.0" encoding="UTF-8" standalone="yes"?>
<Relationships xmlns="http://schemas.openxmlformats.org/package/2006/relationships"><Relationship Id="rId2" Type="http://schemas.openxmlformats.org/officeDocument/2006/relationships/image" Target="../media/image332.png"/><Relationship Id="rId1" Type="http://schemas.openxmlformats.org/officeDocument/2006/relationships/slideLayout" Target="../slideLayouts/slideLayout25.xml"/></Relationships>
</file>

<file path=ppt/slides/_rels/slide268.xml.rels><?xml version="1.0" encoding="UTF-8" standalone="yes"?>
<Relationships xmlns="http://schemas.openxmlformats.org/package/2006/relationships"><Relationship Id="rId2" Type="http://schemas.openxmlformats.org/officeDocument/2006/relationships/image" Target="../media/image333.png"/><Relationship Id="rId1" Type="http://schemas.openxmlformats.org/officeDocument/2006/relationships/slideLayout" Target="../slideLayouts/slideLayout25.xml"/></Relationships>
</file>

<file path=ppt/slides/_rels/slide269.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image" Target="../media/image334.png"/><Relationship Id="rId1" Type="http://schemas.openxmlformats.org/officeDocument/2006/relationships/slideLayout" Target="../slideLayouts/slideLayout25.xml"/><Relationship Id="rId6" Type="http://schemas.openxmlformats.org/officeDocument/2006/relationships/image" Target="../media/image338.png"/><Relationship Id="rId5" Type="http://schemas.openxmlformats.org/officeDocument/2006/relationships/image" Target="../media/image337.png"/><Relationship Id="rId4" Type="http://schemas.openxmlformats.org/officeDocument/2006/relationships/image" Target="../media/image336.png"/></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339.png"/><Relationship Id="rId1" Type="http://schemas.openxmlformats.org/officeDocument/2006/relationships/slideLayout" Target="../slideLayouts/slideLayout25.xml"/></Relationships>
</file>

<file path=ppt/slides/_rels/slide271.xml.rels><?xml version="1.0" encoding="UTF-8" standalone="yes"?>
<Relationships xmlns="http://schemas.openxmlformats.org/package/2006/relationships"><Relationship Id="rId3" Type="http://schemas.openxmlformats.org/officeDocument/2006/relationships/image" Target="../media/image342.png"/><Relationship Id="rId2" Type="http://schemas.openxmlformats.org/officeDocument/2006/relationships/image" Target="../media/image341.png"/><Relationship Id="rId1" Type="http://schemas.openxmlformats.org/officeDocument/2006/relationships/slideLayout" Target="../slideLayouts/slideLayout25.xml"/></Relationships>
</file>

<file path=ppt/slides/_rels/slide272.xml.rels><?xml version="1.0" encoding="UTF-8" standalone="yes"?>
<Relationships xmlns="http://schemas.openxmlformats.org/package/2006/relationships"><Relationship Id="rId2" Type="http://schemas.openxmlformats.org/officeDocument/2006/relationships/image" Target="../media/image343.png"/><Relationship Id="rId1" Type="http://schemas.openxmlformats.org/officeDocument/2006/relationships/slideLayout" Target="../slideLayouts/slideLayout25.xml"/></Relationships>
</file>

<file path=ppt/slides/_rels/slide273.xml.rels><?xml version="1.0" encoding="UTF-8" standalone="yes"?>
<Relationships xmlns="http://schemas.openxmlformats.org/package/2006/relationships"><Relationship Id="rId2" Type="http://schemas.openxmlformats.org/officeDocument/2006/relationships/image" Target="../media/image344.png"/><Relationship Id="rId1" Type="http://schemas.openxmlformats.org/officeDocument/2006/relationships/slideLayout" Target="../slideLayouts/slideLayout25.xml"/></Relationships>
</file>

<file path=ppt/slides/_rels/slide274.xml.rels><?xml version="1.0" encoding="UTF-8" standalone="yes"?>
<Relationships xmlns="http://schemas.openxmlformats.org/package/2006/relationships"><Relationship Id="rId3" Type="http://schemas.openxmlformats.org/officeDocument/2006/relationships/image" Target="../media/image344.png"/><Relationship Id="rId2" Type="http://schemas.openxmlformats.org/officeDocument/2006/relationships/image" Target="../media/image345.png"/><Relationship Id="rId1" Type="http://schemas.openxmlformats.org/officeDocument/2006/relationships/slideLayout" Target="../slideLayouts/slideLayout25.xml"/><Relationship Id="rId5" Type="http://schemas.openxmlformats.org/officeDocument/2006/relationships/image" Target="../media/image347.png"/><Relationship Id="rId4" Type="http://schemas.openxmlformats.org/officeDocument/2006/relationships/image" Target="../media/image346.png"/></Relationships>
</file>

<file path=ppt/slides/_rels/slide275.xml.rels><?xml version="1.0" encoding="UTF-8" standalone="yes"?>
<Relationships xmlns="http://schemas.openxmlformats.org/package/2006/relationships"><Relationship Id="rId3" Type="http://schemas.openxmlformats.org/officeDocument/2006/relationships/image" Target="../media/image349.png"/><Relationship Id="rId2" Type="http://schemas.openxmlformats.org/officeDocument/2006/relationships/image" Target="../media/image348.png"/><Relationship Id="rId1" Type="http://schemas.openxmlformats.org/officeDocument/2006/relationships/slideLayout" Target="../slideLayouts/slideLayout25.xml"/><Relationship Id="rId4" Type="http://schemas.openxmlformats.org/officeDocument/2006/relationships/image" Target="../media/image350.png"/></Relationships>
</file>

<file path=ppt/slides/_rels/slide276.xml.rels><?xml version="1.0" encoding="UTF-8" standalone="yes"?>
<Relationships xmlns="http://schemas.openxmlformats.org/package/2006/relationships"><Relationship Id="rId2" Type="http://schemas.openxmlformats.org/officeDocument/2006/relationships/image" Target="../media/image351.png"/><Relationship Id="rId1" Type="http://schemas.openxmlformats.org/officeDocument/2006/relationships/slideLayout" Target="../slideLayouts/slideLayout25.xml"/></Relationships>
</file>

<file path=ppt/slides/_rels/slide277.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25.xml"/></Relationships>
</file>

<file path=ppt/slides/_rels/slide278.xml.rels><?xml version="1.0" encoding="UTF-8" standalone="yes"?>
<Relationships xmlns="http://schemas.openxmlformats.org/package/2006/relationships"><Relationship Id="rId3" Type="http://schemas.openxmlformats.org/officeDocument/2006/relationships/image" Target="../media/image354.png"/><Relationship Id="rId2" Type="http://schemas.openxmlformats.org/officeDocument/2006/relationships/image" Target="../media/image353.png"/><Relationship Id="rId1" Type="http://schemas.openxmlformats.org/officeDocument/2006/relationships/slideLayout" Target="../slideLayouts/slideLayout25.xml"/></Relationships>
</file>

<file path=ppt/slides/_rels/slide279.xml.rels><?xml version="1.0" encoding="UTF-8" standalone="yes"?>
<Relationships xmlns="http://schemas.openxmlformats.org/package/2006/relationships"><Relationship Id="rId2" Type="http://schemas.openxmlformats.org/officeDocument/2006/relationships/image" Target="../media/image353.pn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image" Target="../media/image355.png"/><Relationship Id="rId1" Type="http://schemas.openxmlformats.org/officeDocument/2006/relationships/slideLayout" Target="../slideLayouts/slideLayout13.xml"/></Relationships>
</file>

<file path=ppt/slides/_rels/slide281.xml.rels><?xml version="1.0" encoding="UTF-8" standalone="yes"?>
<Relationships xmlns="http://schemas.openxmlformats.org/package/2006/relationships"><Relationship Id="rId2" Type="http://schemas.openxmlformats.org/officeDocument/2006/relationships/image" Target="../media/image355.png"/><Relationship Id="rId1" Type="http://schemas.openxmlformats.org/officeDocument/2006/relationships/slideLayout" Target="../slideLayouts/slideLayout13.xml"/></Relationships>
</file>

<file path=ppt/slides/_rels/slide282.xml.rels><?xml version="1.0" encoding="UTF-8" standalone="yes"?>
<Relationships xmlns="http://schemas.openxmlformats.org/package/2006/relationships"><Relationship Id="rId2" Type="http://schemas.openxmlformats.org/officeDocument/2006/relationships/image" Target="../media/image356.png"/><Relationship Id="rId1" Type="http://schemas.openxmlformats.org/officeDocument/2006/relationships/slideLayout" Target="../slideLayouts/slideLayout13.xml"/></Relationships>
</file>

<file path=ppt/slides/_rels/slide283.xml.rels><?xml version="1.0" encoding="UTF-8" standalone="yes"?>
<Relationships xmlns="http://schemas.openxmlformats.org/package/2006/relationships"><Relationship Id="rId2" Type="http://schemas.openxmlformats.org/officeDocument/2006/relationships/image" Target="../media/image357.png"/><Relationship Id="rId1" Type="http://schemas.openxmlformats.org/officeDocument/2006/relationships/slideLayout" Target="../slideLayouts/slideLayout13.xml"/></Relationships>
</file>

<file path=ppt/slides/_rels/slide284.xml.rels><?xml version="1.0" encoding="UTF-8" standalone="yes"?>
<Relationships xmlns="http://schemas.openxmlformats.org/package/2006/relationships"><Relationship Id="rId3" Type="http://schemas.openxmlformats.org/officeDocument/2006/relationships/image" Target="../media/image359.png"/><Relationship Id="rId2" Type="http://schemas.openxmlformats.org/officeDocument/2006/relationships/image" Target="../media/image358.png"/><Relationship Id="rId1" Type="http://schemas.openxmlformats.org/officeDocument/2006/relationships/slideLayout" Target="../slideLayouts/slideLayout13.xml"/><Relationship Id="rId4" Type="http://schemas.openxmlformats.org/officeDocument/2006/relationships/image" Target="../media/image360.png"/></Relationships>
</file>

<file path=ppt/slides/_rels/slide285.xml.rels><?xml version="1.0" encoding="UTF-8" standalone="yes"?>
<Relationships xmlns="http://schemas.openxmlformats.org/package/2006/relationships"><Relationship Id="rId3" Type="http://schemas.openxmlformats.org/officeDocument/2006/relationships/image" Target="../media/image361.png"/><Relationship Id="rId2" Type="http://schemas.openxmlformats.org/officeDocument/2006/relationships/image" Target="../media/image358.png"/><Relationship Id="rId1" Type="http://schemas.openxmlformats.org/officeDocument/2006/relationships/slideLayout" Target="../slideLayouts/slideLayout13.xml"/></Relationships>
</file>

<file path=ppt/slides/_rels/slide286.xml.rels><?xml version="1.0" encoding="UTF-8" standalone="yes"?>
<Relationships xmlns="http://schemas.openxmlformats.org/package/2006/relationships"><Relationship Id="rId2" Type="http://schemas.openxmlformats.org/officeDocument/2006/relationships/image" Target="../media/image362.png"/><Relationship Id="rId1" Type="http://schemas.openxmlformats.org/officeDocument/2006/relationships/slideLayout" Target="../slideLayouts/slideLayout13.xml"/></Relationships>
</file>

<file path=ppt/slides/_rels/slide287.xml.rels><?xml version="1.0" encoding="UTF-8" standalone="yes"?>
<Relationships xmlns="http://schemas.openxmlformats.org/package/2006/relationships"><Relationship Id="rId2" Type="http://schemas.openxmlformats.org/officeDocument/2006/relationships/image" Target="../media/image363.png"/><Relationship Id="rId1" Type="http://schemas.openxmlformats.org/officeDocument/2006/relationships/slideLayout" Target="../slideLayouts/slideLayout13.xml"/></Relationships>
</file>

<file path=ppt/slides/_rels/slide288.xml.rels><?xml version="1.0" encoding="UTF-8" standalone="yes"?>
<Relationships xmlns="http://schemas.openxmlformats.org/package/2006/relationships"><Relationship Id="rId2" Type="http://schemas.openxmlformats.org/officeDocument/2006/relationships/image" Target="../media/image364.png"/><Relationship Id="rId1" Type="http://schemas.openxmlformats.org/officeDocument/2006/relationships/slideLayout" Target="../slideLayouts/slideLayout13.xml"/></Relationships>
</file>

<file path=ppt/slides/_rels/slide289.xml.rels><?xml version="1.0" encoding="UTF-8" standalone="yes"?>
<Relationships xmlns="http://schemas.openxmlformats.org/package/2006/relationships"><Relationship Id="rId3" Type="http://schemas.openxmlformats.org/officeDocument/2006/relationships/image" Target="../media/image365.png"/><Relationship Id="rId2" Type="http://schemas.openxmlformats.org/officeDocument/2006/relationships/image" Target="../media/image364.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image" Target="../media/image366.png"/><Relationship Id="rId1" Type="http://schemas.openxmlformats.org/officeDocument/2006/relationships/slideLayout" Target="../slideLayouts/slideLayout13.xml"/></Relationships>
</file>

<file path=ppt/slides/_rels/slide291.xml.rels><?xml version="1.0" encoding="UTF-8" standalone="yes"?>
<Relationships xmlns="http://schemas.openxmlformats.org/package/2006/relationships"><Relationship Id="rId3" Type="http://schemas.openxmlformats.org/officeDocument/2006/relationships/image" Target="../media/image368.png"/><Relationship Id="rId2" Type="http://schemas.openxmlformats.org/officeDocument/2006/relationships/image" Target="../media/image367.png"/><Relationship Id="rId1" Type="http://schemas.openxmlformats.org/officeDocument/2006/relationships/slideLayout" Target="../slideLayouts/slideLayout13.xml"/></Relationships>
</file>

<file path=ppt/slides/_rels/slide292.xml.rels><?xml version="1.0" encoding="UTF-8" standalone="yes"?>
<Relationships xmlns="http://schemas.openxmlformats.org/package/2006/relationships"><Relationship Id="rId2" Type="http://schemas.openxmlformats.org/officeDocument/2006/relationships/image" Target="../media/image369.png"/><Relationship Id="rId1" Type="http://schemas.openxmlformats.org/officeDocument/2006/relationships/slideLayout" Target="../slideLayouts/slideLayout13.xml"/></Relationships>
</file>

<file path=ppt/slides/_rels/slide293.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13.xml"/></Relationships>
</file>

<file path=ppt/slides/_rels/slide294.xml.rels><?xml version="1.0" encoding="UTF-8" standalone="yes"?>
<Relationships xmlns="http://schemas.openxmlformats.org/package/2006/relationships"><Relationship Id="rId2" Type="http://schemas.openxmlformats.org/officeDocument/2006/relationships/image" Target="../media/image371.png"/><Relationship Id="rId1" Type="http://schemas.openxmlformats.org/officeDocument/2006/relationships/slideLayout" Target="../slideLayouts/slideLayout25.xml"/></Relationships>
</file>

<file path=ppt/slides/_rels/slide295.xml.rels><?xml version="1.0" encoding="UTF-8" standalone="yes"?>
<Relationships xmlns="http://schemas.openxmlformats.org/package/2006/relationships"><Relationship Id="rId3" Type="http://schemas.openxmlformats.org/officeDocument/2006/relationships/image" Target="../media/image371.png"/><Relationship Id="rId2" Type="http://schemas.openxmlformats.org/officeDocument/2006/relationships/image" Target="../media/image372.png"/><Relationship Id="rId1" Type="http://schemas.openxmlformats.org/officeDocument/2006/relationships/slideLayout" Target="../slideLayouts/slideLayout25.xml"/><Relationship Id="rId6" Type="http://schemas.openxmlformats.org/officeDocument/2006/relationships/image" Target="../media/image375.png"/><Relationship Id="rId5" Type="http://schemas.openxmlformats.org/officeDocument/2006/relationships/image" Target="../media/image374.png"/><Relationship Id="rId4" Type="http://schemas.openxmlformats.org/officeDocument/2006/relationships/image" Target="../media/image373.png"/></Relationships>
</file>

<file path=ppt/slides/_rels/slide296.xml.rels><?xml version="1.0" encoding="UTF-8" standalone="yes"?>
<Relationships xmlns="http://schemas.openxmlformats.org/package/2006/relationships"><Relationship Id="rId3" Type="http://schemas.openxmlformats.org/officeDocument/2006/relationships/image" Target="../media/image377.png"/><Relationship Id="rId2" Type="http://schemas.openxmlformats.org/officeDocument/2006/relationships/image" Target="../media/image376.png"/><Relationship Id="rId1" Type="http://schemas.openxmlformats.org/officeDocument/2006/relationships/slideLayout" Target="../slideLayouts/slideLayout25.xml"/></Relationships>
</file>

<file path=ppt/slides/_rels/slide297.xml.rels><?xml version="1.0" encoding="UTF-8" standalone="yes"?>
<Relationships xmlns="http://schemas.openxmlformats.org/package/2006/relationships"><Relationship Id="rId2" Type="http://schemas.openxmlformats.org/officeDocument/2006/relationships/image" Target="../media/image378.png"/><Relationship Id="rId1" Type="http://schemas.openxmlformats.org/officeDocument/2006/relationships/slideLayout" Target="../slideLayouts/slideLayout25.xml"/></Relationships>
</file>

<file path=ppt/slides/_rels/slide298.xml.rels><?xml version="1.0" encoding="UTF-8" standalone="yes"?>
<Relationships xmlns="http://schemas.openxmlformats.org/package/2006/relationships"><Relationship Id="rId3" Type="http://schemas.openxmlformats.org/officeDocument/2006/relationships/image" Target="../media/image371.png"/><Relationship Id="rId2" Type="http://schemas.openxmlformats.org/officeDocument/2006/relationships/image" Target="../media/image379.png"/><Relationship Id="rId1" Type="http://schemas.openxmlformats.org/officeDocument/2006/relationships/slideLayout" Target="../slideLayouts/slideLayout25.xml"/></Relationships>
</file>

<file path=ppt/slides/_rels/slide299.xml.rels><?xml version="1.0" encoding="UTF-8" standalone="yes"?>
<Relationships xmlns="http://schemas.openxmlformats.org/package/2006/relationships"><Relationship Id="rId3" Type="http://schemas.openxmlformats.org/officeDocument/2006/relationships/image" Target="../media/image379.png"/><Relationship Id="rId2" Type="http://schemas.openxmlformats.org/officeDocument/2006/relationships/image" Target="../media/image380.png"/><Relationship Id="rId1" Type="http://schemas.openxmlformats.org/officeDocument/2006/relationships/slideLayout" Target="../slideLayouts/slideLayout25.xml"/><Relationship Id="rId4" Type="http://schemas.openxmlformats.org/officeDocument/2006/relationships/image" Target="../media/image3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3" Type="http://schemas.openxmlformats.org/officeDocument/2006/relationships/image" Target="../media/image382.png"/><Relationship Id="rId2" Type="http://schemas.openxmlformats.org/officeDocument/2006/relationships/image" Target="../media/image381.png"/><Relationship Id="rId1" Type="http://schemas.openxmlformats.org/officeDocument/2006/relationships/slideLayout" Target="../slideLayouts/slideLayout13.xml"/><Relationship Id="rId4" Type="http://schemas.openxmlformats.org/officeDocument/2006/relationships/image" Target="../media/image383.png"/></Relationships>
</file>

<file path=ppt/slides/_rels/slide301.xml.rels><?xml version="1.0" encoding="UTF-8" standalone="yes"?>
<Relationships xmlns="http://schemas.openxmlformats.org/package/2006/relationships"><Relationship Id="rId2" Type="http://schemas.openxmlformats.org/officeDocument/2006/relationships/image" Target="../media/image384.png"/><Relationship Id="rId1" Type="http://schemas.openxmlformats.org/officeDocument/2006/relationships/slideLayout" Target="../slideLayouts/slideLayout25.xml"/></Relationships>
</file>

<file path=ppt/slides/_rels/slide302.xml.rels><?xml version="1.0" encoding="UTF-8" standalone="yes"?>
<Relationships xmlns="http://schemas.openxmlformats.org/package/2006/relationships"><Relationship Id="rId2" Type="http://schemas.openxmlformats.org/officeDocument/2006/relationships/image" Target="../media/image385.png"/><Relationship Id="rId1" Type="http://schemas.openxmlformats.org/officeDocument/2006/relationships/slideLayout" Target="../slideLayouts/slideLayout13.xml"/></Relationships>
</file>

<file path=ppt/slides/_rels/slide303.xml.rels><?xml version="1.0" encoding="UTF-8" standalone="yes"?>
<Relationships xmlns="http://schemas.openxmlformats.org/package/2006/relationships"><Relationship Id="rId2" Type="http://schemas.openxmlformats.org/officeDocument/2006/relationships/image" Target="../media/image386.png"/><Relationship Id="rId1" Type="http://schemas.openxmlformats.org/officeDocument/2006/relationships/slideLayout" Target="../slideLayouts/slideLayout13.xml"/></Relationships>
</file>

<file path=ppt/slides/_rels/slide304.xml.rels><?xml version="1.0" encoding="UTF-8" standalone="yes"?>
<Relationships xmlns="http://schemas.openxmlformats.org/package/2006/relationships"><Relationship Id="rId2" Type="http://schemas.openxmlformats.org/officeDocument/2006/relationships/image" Target="../media/image387.png"/><Relationship Id="rId1" Type="http://schemas.openxmlformats.org/officeDocument/2006/relationships/slideLayout" Target="../slideLayouts/slideLayout13.xml"/></Relationships>
</file>

<file path=ppt/slides/_rels/slide305.xml.rels><?xml version="1.0" encoding="UTF-8" standalone="yes"?>
<Relationships xmlns="http://schemas.openxmlformats.org/package/2006/relationships"><Relationship Id="rId2" Type="http://schemas.openxmlformats.org/officeDocument/2006/relationships/image" Target="../media/image388.png"/><Relationship Id="rId1" Type="http://schemas.openxmlformats.org/officeDocument/2006/relationships/slideLayout" Target="../slideLayouts/slideLayout13.xml"/></Relationships>
</file>

<file path=ppt/slides/_rels/slide306.xml.rels><?xml version="1.0" encoding="UTF-8" standalone="yes"?>
<Relationships xmlns="http://schemas.openxmlformats.org/package/2006/relationships"><Relationship Id="rId2" Type="http://schemas.openxmlformats.org/officeDocument/2006/relationships/image" Target="../media/image389.png"/><Relationship Id="rId1" Type="http://schemas.openxmlformats.org/officeDocument/2006/relationships/slideLayout" Target="../slideLayouts/slideLayout13.xml"/></Relationships>
</file>

<file path=ppt/slides/_rels/slide307.xml.rels><?xml version="1.0" encoding="UTF-8" standalone="yes"?>
<Relationships xmlns="http://schemas.openxmlformats.org/package/2006/relationships"><Relationship Id="rId3" Type="http://schemas.openxmlformats.org/officeDocument/2006/relationships/image" Target="../media/image391.png"/><Relationship Id="rId2" Type="http://schemas.openxmlformats.org/officeDocument/2006/relationships/image" Target="../media/image390.png"/><Relationship Id="rId1" Type="http://schemas.openxmlformats.org/officeDocument/2006/relationships/slideLayout" Target="../slideLayouts/slideLayout13.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3" Type="http://schemas.openxmlformats.org/officeDocument/2006/relationships/image" Target="../media/image392.png"/><Relationship Id="rId2" Type="http://schemas.openxmlformats.org/officeDocument/2006/relationships/hyperlink" Target="https://elektromasters.com.pl/jak-dziala-system-pv" TargetMode="External"/><Relationship Id="rId1" Type="http://schemas.openxmlformats.org/officeDocument/2006/relationships/slideLayout" Target="../slideLayouts/slideLayout13.xml"/><Relationship Id="rId4" Type="http://schemas.openxmlformats.org/officeDocument/2006/relationships/image" Target="../media/image393.png"/></Relationships>
</file>

<file path=ppt/slides/_rels/slide311.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Layout" Target="../slideLayouts/slideLayout13.xml"/></Relationships>
</file>

<file path=ppt/slides/_rels/slide312.xml.rels><?xml version="1.0" encoding="UTF-8" standalone="yes"?>
<Relationships xmlns="http://schemas.openxmlformats.org/package/2006/relationships"><Relationship Id="rId3" Type="http://schemas.openxmlformats.org/officeDocument/2006/relationships/image" Target="../media/image397.png"/><Relationship Id="rId2" Type="http://schemas.openxmlformats.org/officeDocument/2006/relationships/image" Target="../media/image396.png"/><Relationship Id="rId1" Type="http://schemas.openxmlformats.org/officeDocument/2006/relationships/slideLayout" Target="../slideLayouts/slideLayout13.xml"/><Relationship Id="rId5" Type="http://schemas.openxmlformats.org/officeDocument/2006/relationships/image" Target="../media/image399.png"/><Relationship Id="rId4" Type="http://schemas.openxmlformats.org/officeDocument/2006/relationships/image" Target="../media/image398.png"/></Relationships>
</file>

<file path=ppt/slides/_rels/slide313.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hyperlink" Target="http://www.ledvance.com/" TargetMode="External"/><Relationship Id="rId1" Type="http://schemas.openxmlformats.org/officeDocument/2006/relationships/slideLayout" Target="../slideLayouts/slideLayout13.xml"/><Relationship Id="rId5" Type="http://schemas.openxmlformats.org/officeDocument/2006/relationships/image" Target="../media/image402.png"/><Relationship Id="rId4" Type="http://schemas.openxmlformats.org/officeDocument/2006/relationships/image" Target="../media/image401.png"/></Relationships>
</file>

<file path=ppt/slides/_rels/slide314.xml.rels><?xml version="1.0" encoding="UTF-8" standalone="yes"?>
<Relationships xmlns="http://schemas.openxmlformats.org/package/2006/relationships"><Relationship Id="rId3" Type="http://schemas.openxmlformats.org/officeDocument/2006/relationships/image" Target="../media/image403.png"/><Relationship Id="rId2" Type="http://schemas.openxmlformats.org/officeDocument/2006/relationships/hyperlink" Target="http://www.ledvance.com/" TargetMode="External"/><Relationship Id="rId1" Type="http://schemas.openxmlformats.org/officeDocument/2006/relationships/slideLayout" Target="../slideLayouts/slideLayout13.xml"/><Relationship Id="rId4" Type="http://schemas.openxmlformats.org/officeDocument/2006/relationships/image" Target="../media/image404.png"/></Relationships>
</file>

<file path=ppt/slides/_rels/slide315.xml.rels><?xml version="1.0" encoding="UTF-8" standalone="yes"?>
<Relationships xmlns="http://schemas.openxmlformats.org/package/2006/relationships"><Relationship Id="rId3" Type="http://schemas.openxmlformats.org/officeDocument/2006/relationships/image" Target="../media/image406.png"/><Relationship Id="rId2" Type="http://schemas.openxmlformats.org/officeDocument/2006/relationships/image" Target="../media/image405.png"/><Relationship Id="rId1" Type="http://schemas.openxmlformats.org/officeDocument/2006/relationships/slideLayout" Target="../slideLayouts/slideLayout13.xml"/><Relationship Id="rId4" Type="http://schemas.openxmlformats.org/officeDocument/2006/relationships/image" Target="../media/image407.png"/></Relationships>
</file>

<file path=ppt/slides/_rels/slide316.xml.rels><?xml version="1.0" encoding="UTF-8" standalone="yes"?>
<Relationships xmlns="http://schemas.openxmlformats.org/package/2006/relationships"><Relationship Id="rId3" Type="http://schemas.openxmlformats.org/officeDocument/2006/relationships/hyperlink" Target="http://www.ledvance.com/" TargetMode="External"/><Relationship Id="rId2" Type="http://schemas.openxmlformats.org/officeDocument/2006/relationships/image" Target="../media/image408.png"/><Relationship Id="rId1" Type="http://schemas.openxmlformats.org/officeDocument/2006/relationships/slideLayout" Target="../slideLayouts/slideLayout13.xml"/><Relationship Id="rId6" Type="http://schemas.openxmlformats.org/officeDocument/2006/relationships/image" Target="../media/image411.png"/><Relationship Id="rId5" Type="http://schemas.openxmlformats.org/officeDocument/2006/relationships/image" Target="../media/image410.png"/><Relationship Id="rId4" Type="http://schemas.openxmlformats.org/officeDocument/2006/relationships/image" Target="../media/image409.png"/></Relationships>
</file>

<file path=ppt/slides/_rels/slide317.xml.rels><?xml version="1.0" encoding="UTF-8" standalone="yes"?>
<Relationships xmlns="http://schemas.openxmlformats.org/package/2006/relationships"><Relationship Id="rId3" Type="http://schemas.openxmlformats.org/officeDocument/2006/relationships/image" Target="../media/image412.png"/><Relationship Id="rId2" Type="http://schemas.openxmlformats.org/officeDocument/2006/relationships/hyperlink" Target="http://www.ledvance.com/" TargetMode="External"/><Relationship Id="rId1" Type="http://schemas.openxmlformats.org/officeDocument/2006/relationships/slideLayout" Target="../slideLayouts/slideLayout13.xml"/></Relationships>
</file>

<file path=ppt/slides/_rels/slide318.xml.rels><?xml version="1.0" encoding="UTF-8" standalone="yes"?>
<Relationships xmlns="http://schemas.openxmlformats.org/package/2006/relationships"><Relationship Id="rId3" Type="http://schemas.openxmlformats.org/officeDocument/2006/relationships/hyperlink" Target="http://www.ledvance.com/" TargetMode="External"/><Relationship Id="rId2" Type="http://schemas.openxmlformats.org/officeDocument/2006/relationships/image" Target="../media/image413.png"/><Relationship Id="rId1" Type="http://schemas.openxmlformats.org/officeDocument/2006/relationships/slideLayout" Target="../slideLayouts/slideLayout13.xml"/><Relationship Id="rId4" Type="http://schemas.openxmlformats.org/officeDocument/2006/relationships/image" Target="../media/image414.png"/></Relationships>
</file>

<file path=ppt/slides/_rels/slide319.xml.rels><?xml version="1.0" encoding="UTF-8" standalone="yes"?>
<Relationships xmlns="http://schemas.openxmlformats.org/package/2006/relationships"><Relationship Id="rId3" Type="http://schemas.openxmlformats.org/officeDocument/2006/relationships/hyperlink" Target="http://www.ledvance.com/" TargetMode="External"/><Relationship Id="rId2" Type="http://schemas.openxmlformats.org/officeDocument/2006/relationships/image" Target="../media/image41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2" Type="http://schemas.openxmlformats.org/officeDocument/2006/relationships/image" Target="../media/image416.png"/><Relationship Id="rId1" Type="http://schemas.openxmlformats.org/officeDocument/2006/relationships/slideLayout" Target="../slideLayouts/slideLayout13.xml"/></Relationships>
</file>

<file path=ppt/slides/_rels/slide321.xml.rels><?xml version="1.0" encoding="UTF-8" standalone="yes"?>
<Relationships xmlns="http://schemas.openxmlformats.org/package/2006/relationships"><Relationship Id="rId3" Type="http://schemas.openxmlformats.org/officeDocument/2006/relationships/image" Target="../media/image414.png"/><Relationship Id="rId2" Type="http://schemas.openxmlformats.org/officeDocument/2006/relationships/image" Target="../media/image417.png"/><Relationship Id="rId1" Type="http://schemas.openxmlformats.org/officeDocument/2006/relationships/slideLayout" Target="../slideLayouts/slideLayout13.xml"/></Relationships>
</file>

<file path=ppt/slides/_rels/slide322.xml.rels><?xml version="1.0" encoding="UTF-8" standalone="yes"?>
<Relationships xmlns="http://schemas.openxmlformats.org/package/2006/relationships"><Relationship Id="rId2" Type="http://schemas.openxmlformats.org/officeDocument/2006/relationships/image" Target="../media/image418.png"/><Relationship Id="rId1" Type="http://schemas.openxmlformats.org/officeDocument/2006/relationships/slideLayout" Target="../slideLayouts/slideLayout13.xml"/></Relationships>
</file>

<file path=ppt/slides/_rels/slide323.xml.rels><?xml version="1.0" encoding="UTF-8" standalone="yes"?>
<Relationships xmlns="http://schemas.openxmlformats.org/package/2006/relationships"><Relationship Id="rId2" Type="http://schemas.openxmlformats.org/officeDocument/2006/relationships/image" Target="../media/image419.png"/><Relationship Id="rId1" Type="http://schemas.openxmlformats.org/officeDocument/2006/relationships/slideLayout" Target="../slideLayouts/slideLayout13.xml"/></Relationships>
</file>

<file path=ppt/slides/_rels/slide324.xml.rels><?xml version="1.0" encoding="UTF-8" standalone="yes"?>
<Relationships xmlns="http://schemas.openxmlformats.org/package/2006/relationships"><Relationship Id="rId3" Type="http://schemas.openxmlformats.org/officeDocument/2006/relationships/image" Target="../media/image421.png"/><Relationship Id="rId2" Type="http://schemas.openxmlformats.org/officeDocument/2006/relationships/image" Target="../media/image420.png"/><Relationship Id="rId1" Type="http://schemas.openxmlformats.org/officeDocument/2006/relationships/slideLayout" Target="../slideLayouts/slideLayout13.xml"/></Relationships>
</file>

<file path=ppt/slides/_rels/slide325.xml.rels><?xml version="1.0" encoding="UTF-8" standalone="yes"?>
<Relationships xmlns="http://schemas.openxmlformats.org/package/2006/relationships"><Relationship Id="rId2" Type="http://schemas.openxmlformats.org/officeDocument/2006/relationships/image" Target="../media/image422.png"/><Relationship Id="rId1" Type="http://schemas.openxmlformats.org/officeDocument/2006/relationships/slideLayout" Target="../slideLayouts/slideLayout13.xml"/></Relationships>
</file>

<file path=ppt/slides/_rels/slide326.xml.rels><?xml version="1.0" encoding="UTF-8" standalone="yes"?>
<Relationships xmlns="http://schemas.openxmlformats.org/package/2006/relationships"><Relationship Id="rId3" Type="http://schemas.openxmlformats.org/officeDocument/2006/relationships/image" Target="../media/image423.png"/><Relationship Id="rId2" Type="http://schemas.openxmlformats.org/officeDocument/2006/relationships/hyperlink" Target="http://www.ledvance.com/" TargetMode="External"/><Relationship Id="rId1" Type="http://schemas.openxmlformats.org/officeDocument/2006/relationships/slideLayout" Target="../slideLayouts/slideLayout13.xml"/></Relationships>
</file>

<file path=ppt/slides/_rels/slide327.xml.rels><?xml version="1.0" encoding="UTF-8" standalone="yes"?>
<Relationships xmlns="http://schemas.openxmlformats.org/package/2006/relationships"><Relationship Id="rId3" Type="http://schemas.openxmlformats.org/officeDocument/2006/relationships/image" Target="../media/image424.png"/><Relationship Id="rId2" Type="http://schemas.openxmlformats.org/officeDocument/2006/relationships/hyperlink" Target="http://www.ledvance.com/" TargetMode="External"/><Relationship Id="rId1" Type="http://schemas.openxmlformats.org/officeDocument/2006/relationships/slideLayout" Target="../slideLayouts/slideLayout13.xml"/><Relationship Id="rId4" Type="http://schemas.openxmlformats.org/officeDocument/2006/relationships/image" Target="../media/image425.png"/></Relationships>
</file>

<file path=ppt/slides/_rels/slide328.xml.rels><?xml version="1.0" encoding="UTF-8" standalone="yes"?>
<Relationships xmlns="http://schemas.openxmlformats.org/package/2006/relationships"><Relationship Id="rId3" Type="http://schemas.openxmlformats.org/officeDocument/2006/relationships/image" Target="../media/image426.png"/><Relationship Id="rId2" Type="http://schemas.openxmlformats.org/officeDocument/2006/relationships/hyperlink" Target="http://www.ledvance.com/" TargetMode="External"/><Relationship Id="rId1" Type="http://schemas.openxmlformats.org/officeDocument/2006/relationships/slideLayout" Target="../slideLayouts/slideLayout13.xml"/><Relationship Id="rId4" Type="http://schemas.openxmlformats.org/officeDocument/2006/relationships/image" Target="../media/image427.png"/></Relationships>
</file>

<file path=ppt/slides/_rels/slide329.xml.rels><?xml version="1.0" encoding="UTF-8" standalone="yes"?>
<Relationships xmlns="http://schemas.openxmlformats.org/package/2006/relationships"><Relationship Id="rId3" Type="http://schemas.openxmlformats.org/officeDocument/2006/relationships/hyperlink" Target="http://www.ledvance.com/" TargetMode="External"/><Relationship Id="rId2" Type="http://schemas.openxmlformats.org/officeDocument/2006/relationships/image" Target="../media/image428.png"/><Relationship Id="rId1" Type="http://schemas.openxmlformats.org/officeDocument/2006/relationships/slideLayout" Target="../slideLayouts/slideLayout13.xml"/><Relationship Id="rId4" Type="http://schemas.openxmlformats.org/officeDocument/2006/relationships/image" Target="../media/image429.png"/></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3" Type="http://schemas.openxmlformats.org/officeDocument/2006/relationships/hyperlink" Target="http://www.ledvance.com/" TargetMode="External"/><Relationship Id="rId2" Type="http://schemas.openxmlformats.org/officeDocument/2006/relationships/image" Target="../media/image430.png"/><Relationship Id="rId1" Type="http://schemas.openxmlformats.org/officeDocument/2006/relationships/slideLayout" Target="../slideLayouts/slideLayout13.xml"/></Relationships>
</file>

<file path=ppt/slides/_rels/slide331.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image" Target="../media/image431.png"/><Relationship Id="rId1" Type="http://schemas.openxmlformats.org/officeDocument/2006/relationships/slideLayout" Target="../slideLayouts/slideLayout13.xml"/><Relationship Id="rId6" Type="http://schemas.openxmlformats.org/officeDocument/2006/relationships/image" Target="../media/image435.png"/><Relationship Id="rId5" Type="http://schemas.openxmlformats.org/officeDocument/2006/relationships/image" Target="../media/image434.png"/><Relationship Id="rId4" Type="http://schemas.openxmlformats.org/officeDocument/2006/relationships/image" Target="../media/image433.png"/></Relationships>
</file>

<file path=ppt/slides/_rels/slide332.xml.rels><?xml version="1.0" encoding="UTF-8" standalone="yes"?>
<Relationships xmlns="http://schemas.openxmlformats.org/package/2006/relationships"><Relationship Id="rId2" Type="http://schemas.openxmlformats.org/officeDocument/2006/relationships/image" Target="../media/image436.png"/><Relationship Id="rId1" Type="http://schemas.openxmlformats.org/officeDocument/2006/relationships/slideLayout" Target="../slideLayouts/slideLayout13.xml"/></Relationships>
</file>

<file path=ppt/slides/_rels/slide333.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image" Target="../media/image437.png"/><Relationship Id="rId1" Type="http://schemas.openxmlformats.org/officeDocument/2006/relationships/slideLayout" Target="../slideLayouts/slideLayout13.xml"/></Relationships>
</file>

<file path=ppt/slides/_rels/slide334.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image" Target="../media/image437.png"/><Relationship Id="rId1" Type="http://schemas.openxmlformats.org/officeDocument/2006/relationships/slideLayout" Target="../slideLayouts/slideLayout13.xml"/><Relationship Id="rId4" Type="http://schemas.openxmlformats.org/officeDocument/2006/relationships/image" Target="../media/image439.png"/></Relationships>
</file>

<file path=ppt/slides/_rels/slide335.xml.rels><?xml version="1.0" encoding="UTF-8" standalone="yes"?>
<Relationships xmlns="http://schemas.openxmlformats.org/package/2006/relationships"><Relationship Id="rId2" Type="http://schemas.openxmlformats.org/officeDocument/2006/relationships/image" Target="../media/image440.png"/><Relationship Id="rId1" Type="http://schemas.openxmlformats.org/officeDocument/2006/relationships/slideLayout" Target="../slideLayouts/slideLayout13.xml"/></Relationships>
</file>

<file path=ppt/slides/_rels/slide336.xml.rels><?xml version="1.0" encoding="UTF-8" standalone="yes"?>
<Relationships xmlns="http://schemas.openxmlformats.org/package/2006/relationships"><Relationship Id="rId2" Type="http://schemas.openxmlformats.org/officeDocument/2006/relationships/image" Target="../media/image441.png"/><Relationship Id="rId1" Type="http://schemas.openxmlformats.org/officeDocument/2006/relationships/slideLayout" Target="../slideLayouts/slideLayout13.xml"/></Relationships>
</file>

<file path=ppt/slides/_rels/slide337.xml.rels><?xml version="1.0" encoding="UTF-8" standalone="yes"?>
<Relationships xmlns="http://schemas.openxmlformats.org/package/2006/relationships"><Relationship Id="rId2" Type="http://schemas.openxmlformats.org/officeDocument/2006/relationships/image" Target="../media/image442.png"/><Relationship Id="rId1" Type="http://schemas.openxmlformats.org/officeDocument/2006/relationships/slideLayout" Target="../slideLayouts/slideLayout13.xml"/></Relationships>
</file>

<file path=ppt/slides/_rels/slide338.xml.rels><?xml version="1.0" encoding="UTF-8" standalone="yes"?>
<Relationships xmlns="http://schemas.openxmlformats.org/package/2006/relationships"><Relationship Id="rId2" Type="http://schemas.openxmlformats.org/officeDocument/2006/relationships/image" Target="../media/image443.png"/><Relationship Id="rId1" Type="http://schemas.openxmlformats.org/officeDocument/2006/relationships/slideLayout" Target="../slideLayouts/slideLayout13.xml"/></Relationships>
</file>

<file path=ppt/slides/_rels/slide339.xml.rels><?xml version="1.0" encoding="UTF-8" standalone="yes"?>
<Relationships xmlns="http://schemas.openxmlformats.org/package/2006/relationships"><Relationship Id="rId2" Type="http://schemas.openxmlformats.org/officeDocument/2006/relationships/image" Target="../media/image44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2" Type="http://schemas.openxmlformats.org/officeDocument/2006/relationships/image" Target="../media/image445.png"/><Relationship Id="rId1" Type="http://schemas.openxmlformats.org/officeDocument/2006/relationships/slideLayout" Target="../slideLayouts/slideLayout13.xml"/></Relationships>
</file>

<file path=ppt/slides/_rels/slide341.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hyperlink" Target="https://www.helukabel.pl/" TargetMode="External"/><Relationship Id="rId1" Type="http://schemas.openxmlformats.org/officeDocument/2006/relationships/slideLayout" Target="../slideLayouts/slideLayout13.xml"/><Relationship Id="rId6" Type="http://schemas.openxmlformats.org/officeDocument/2006/relationships/image" Target="../media/image449.png"/><Relationship Id="rId5" Type="http://schemas.openxmlformats.org/officeDocument/2006/relationships/image" Target="../media/image448.png"/><Relationship Id="rId4" Type="http://schemas.openxmlformats.org/officeDocument/2006/relationships/image" Target="../media/image447.png"/></Relationships>
</file>

<file path=ppt/slides/_rels/slide342.xml.rels><?xml version="1.0" encoding="UTF-8" standalone="yes"?>
<Relationships xmlns="http://schemas.openxmlformats.org/package/2006/relationships"><Relationship Id="rId2" Type="http://schemas.openxmlformats.org/officeDocument/2006/relationships/image" Target="../media/image436.png"/><Relationship Id="rId1" Type="http://schemas.openxmlformats.org/officeDocument/2006/relationships/slideLayout" Target="../slideLayouts/slideLayout13.xml"/></Relationships>
</file>

<file path=ppt/slides/_rels/slide343.xml.rels><?xml version="1.0" encoding="UTF-8" standalone="yes"?>
<Relationships xmlns="http://schemas.openxmlformats.org/package/2006/relationships"><Relationship Id="rId3" Type="http://schemas.openxmlformats.org/officeDocument/2006/relationships/image" Target="../media/image451.png"/><Relationship Id="rId2" Type="http://schemas.openxmlformats.org/officeDocument/2006/relationships/image" Target="../media/image450.png"/><Relationship Id="rId1" Type="http://schemas.openxmlformats.org/officeDocument/2006/relationships/slideLayout" Target="../slideLayouts/slideLayout13.xml"/></Relationships>
</file>

<file path=ppt/slides/_rels/slide344.xml.rels><?xml version="1.0" encoding="UTF-8" standalone="yes"?>
<Relationships xmlns="http://schemas.openxmlformats.org/package/2006/relationships"><Relationship Id="rId3" Type="http://schemas.openxmlformats.org/officeDocument/2006/relationships/image" Target="../media/image453.png"/><Relationship Id="rId2" Type="http://schemas.openxmlformats.org/officeDocument/2006/relationships/image" Target="../media/image452.png"/><Relationship Id="rId1" Type="http://schemas.openxmlformats.org/officeDocument/2006/relationships/slideLayout" Target="../slideLayouts/slideLayout13.xml"/></Relationships>
</file>

<file path=ppt/slides/_rels/slide345.xml.rels><?xml version="1.0" encoding="UTF-8" standalone="yes"?>
<Relationships xmlns="http://schemas.openxmlformats.org/package/2006/relationships"><Relationship Id="rId3" Type="http://schemas.openxmlformats.org/officeDocument/2006/relationships/image" Target="../media/image455.png"/><Relationship Id="rId2" Type="http://schemas.openxmlformats.org/officeDocument/2006/relationships/image" Target="../media/image454.png"/><Relationship Id="rId1" Type="http://schemas.openxmlformats.org/officeDocument/2006/relationships/slideLayout" Target="../slideLayouts/slideLayout13.xml"/></Relationships>
</file>

<file path=ppt/slides/_rels/slide346.xml.rels><?xml version="1.0" encoding="UTF-8" standalone="yes"?>
<Relationships xmlns="http://schemas.openxmlformats.org/package/2006/relationships"><Relationship Id="rId2" Type="http://schemas.openxmlformats.org/officeDocument/2006/relationships/image" Target="../media/image456.png"/><Relationship Id="rId1" Type="http://schemas.openxmlformats.org/officeDocument/2006/relationships/slideLayout" Target="../slideLayouts/slideLayout13.xml"/></Relationships>
</file>

<file path=ppt/slides/_rels/slide347.xml.rels><?xml version="1.0" encoding="UTF-8" standalone="yes"?>
<Relationships xmlns="http://schemas.openxmlformats.org/package/2006/relationships"><Relationship Id="rId2" Type="http://schemas.openxmlformats.org/officeDocument/2006/relationships/image" Target="../media/image457.png"/><Relationship Id="rId1" Type="http://schemas.openxmlformats.org/officeDocument/2006/relationships/slideLayout" Target="../slideLayouts/slideLayout13.xml"/></Relationships>
</file>

<file path=ppt/slides/_rels/slide348.xml.rels><?xml version="1.0" encoding="UTF-8" standalone="yes"?>
<Relationships xmlns="http://schemas.openxmlformats.org/package/2006/relationships"><Relationship Id="rId3" Type="http://schemas.openxmlformats.org/officeDocument/2006/relationships/image" Target="../media/image459.png"/><Relationship Id="rId2" Type="http://schemas.openxmlformats.org/officeDocument/2006/relationships/image" Target="../media/image458.png"/><Relationship Id="rId1" Type="http://schemas.openxmlformats.org/officeDocument/2006/relationships/slideLayout" Target="../slideLayouts/slideLayout13.xml"/><Relationship Id="rId6" Type="http://schemas.openxmlformats.org/officeDocument/2006/relationships/hyperlink" Target="http://www.obo.pl/" TargetMode="External"/><Relationship Id="rId5" Type="http://schemas.openxmlformats.org/officeDocument/2006/relationships/image" Target="../media/image461.png"/><Relationship Id="rId4" Type="http://schemas.openxmlformats.org/officeDocument/2006/relationships/image" Target="../media/image460.png"/></Relationships>
</file>

<file path=ppt/slides/_rels/slide349.xml.rels><?xml version="1.0" encoding="UTF-8" standalone="yes"?>
<Relationships xmlns="http://schemas.openxmlformats.org/package/2006/relationships"><Relationship Id="rId3" Type="http://schemas.openxmlformats.org/officeDocument/2006/relationships/image" Target="../media/image462.png"/><Relationship Id="rId2" Type="http://schemas.openxmlformats.org/officeDocument/2006/relationships/hyperlink" Target="http://www.obo.pl/" TargetMode="External"/><Relationship Id="rId1" Type="http://schemas.openxmlformats.org/officeDocument/2006/relationships/slideLayout" Target="../slideLayouts/slideLayout13.xml"/><Relationship Id="rId5" Type="http://schemas.openxmlformats.org/officeDocument/2006/relationships/image" Target="../media/image464.png"/><Relationship Id="rId4" Type="http://schemas.openxmlformats.org/officeDocument/2006/relationships/image" Target="../media/image46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3" Type="http://schemas.openxmlformats.org/officeDocument/2006/relationships/image" Target="../media/image466.png"/><Relationship Id="rId2" Type="http://schemas.openxmlformats.org/officeDocument/2006/relationships/image" Target="../media/image465.png"/><Relationship Id="rId1" Type="http://schemas.openxmlformats.org/officeDocument/2006/relationships/slideLayout" Target="../slideLayouts/slideLayout13.xml"/><Relationship Id="rId4" Type="http://schemas.openxmlformats.org/officeDocument/2006/relationships/image" Target="../media/image467.png"/></Relationships>
</file>

<file path=ppt/slides/_rels/slide351.xml.rels><?xml version="1.0" encoding="UTF-8" standalone="yes"?>
<Relationships xmlns="http://schemas.openxmlformats.org/package/2006/relationships"><Relationship Id="rId3" Type="http://schemas.openxmlformats.org/officeDocument/2006/relationships/image" Target="../media/image469.png"/><Relationship Id="rId2" Type="http://schemas.openxmlformats.org/officeDocument/2006/relationships/image" Target="../media/image468.png"/><Relationship Id="rId1" Type="http://schemas.openxmlformats.org/officeDocument/2006/relationships/slideLayout" Target="../slideLayouts/slideLayout13.xml"/><Relationship Id="rId6" Type="http://schemas.openxmlformats.org/officeDocument/2006/relationships/image" Target="../media/image472.png"/><Relationship Id="rId5" Type="http://schemas.openxmlformats.org/officeDocument/2006/relationships/image" Target="../media/image471.png"/><Relationship Id="rId4" Type="http://schemas.openxmlformats.org/officeDocument/2006/relationships/image" Target="../media/image470.png"/></Relationships>
</file>

<file path=ppt/slides/_rels/slide352.xml.rels><?xml version="1.0" encoding="UTF-8" standalone="yes"?>
<Relationships xmlns="http://schemas.openxmlformats.org/package/2006/relationships"><Relationship Id="rId3" Type="http://schemas.openxmlformats.org/officeDocument/2006/relationships/image" Target="../media/image474.png"/><Relationship Id="rId2" Type="http://schemas.openxmlformats.org/officeDocument/2006/relationships/image" Target="../media/image473.png"/><Relationship Id="rId1" Type="http://schemas.openxmlformats.org/officeDocument/2006/relationships/slideLayout" Target="../slideLayouts/slideLayout13.xml"/></Relationships>
</file>

<file path=ppt/slides/_rels/slide353.xml.rels><?xml version="1.0" encoding="UTF-8" standalone="yes"?>
<Relationships xmlns="http://schemas.openxmlformats.org/package/2006/relationships"><Relationship Id="rId3" Type="http://schemas.openxmlformats.org/officeDocument/2006/relationships/image" Target="../media/image476.png"/><Relationship Id="rId2" Type="http://schemas.openxmlformats.org/officeDocument/2006/relationships/image" Target="../media/image475.png"/><Relationship Id="rId1" Type="http://schemas.openxmlformats.org/officeDocument/2006/relationships/slideLayout" Target="../slideLayouts/slideLayout13.xml"/></Relationships>
</file>

<file path=ppt/slides/_rels/slide354.xml.rels><?xml version="1.0" encoding="UTF-8" standalone="yes"?>
<Relationships xmlns="http://schemas.openxmlformats.org/package/2006/relationships"><Relationship Id="rId3" Type="http://schemas.openxmlformats.org/officeDocument/2006/relationships/image" Target="../media/image478.png"/><Relationship Id="rId2" Type="http://schemas.openxmlformats.org/officeDocument/2006/relationships/image" Target="../media/image477.png"/><Relationship Id="rId1" Type="http://schemas.openxmlformats.org/officeDocument/2006/relationships/slideLayout" Target="../slideLayouts/slideLayout13.xml"/><Relationship Id="rId5" Type="http://schemas.openxmlformats.org/officeDocument/2006/relationships/image" Target="../media/image480.png"/><Relationship Id="rId4" Type="http://schemas.openxmlformats.org/officeDocument/2006/relationships/image" Target="../media/image479.png"/></Relationships>
</file>

<file path=ppt/slides/_rels/slide355.xml.rels><?xml version="1.0" encoding="UTF-8" standalone="yes"?>
<Relationships xmlns="http://schemas.openxmlformats.org/package/2006/relationships"><Relationship Id="rId3" Type="http://schemas.openxmlformats.org/officeDocument/2006/relationships/image" Target="../media/image482.png"/><Relationship Id="rId2" Type="http://schemas.openxmlformats.org/officeDocument/2006/relationships/image" Target="../media/image481.png"/><Relationship Id="rId1" Type="http://schemas.openxmlformats.org/officeDocument/2006/relationships/slideLayout" Target="../slideLayouts/slideLayout13.xml"/><Relationship Id="rId4" Type="http://schemas.openxmlformats.org/officeDocument/2006/relationships/image" Target="../media/image483.png"/></Relationships>
</file>

<file path=ppt/slides/_rels/slide356.xml.rels><?xml version="1.0" encoding="UTF-8" standalone="yes"?>
<Relationships xmlns="http://schemas.openxmlformats.org/package/2006/relationships"><Relationship Id="rId3" Type="http://schemas.openxmlformats.org/officeDocument/2006/relationships/image" Target="../media/image485.png"/><Relationship Id="rId2" Type="http://schemas.openxmlformats.org/officeDocument/2006/relationships/image" Target="../media/image484.png"/><Relationship Id="rId1" Type="http://schemas.openxmlformats.org/officeDocument/2006/relationships/slideLayout" Target="../slideLayouts/slideLayout13.xml"/><Relationship Id="rId4" Type="http://schemas.openxmlformats.org/officeDocument/2006/relationships/image" Target="../media/image486.png"/></Relationships>
</file>

<file path=ppt/slides/_rels/slide357.xml.rels><?xml version="1.0" encoding="UTF-8" standalone="yes"?>
<Relationships xmlns="http://schemas.openxmlformats.org/package/2006/relationships"><Relationship Id="rId3" Type="http://schemas.openxmlformats.org/officeDocument/2006/relationships/image" Target="../media/image488.png"/><Relationship Id="rId2" Type="http://schemas.openxmlformats.org/officeDocument/2006/relationships/image" Target="../media/image487.png"/><Relationship Id="rId1" Type="http://schemas.openxmlformats.org/officeDocument/2006/relationships/slideLayout" Target="../slideLayouts/slideLayout13.xml"/><Relationship Id="rId5" Type="http://schemas.openxmlformats.org/officeDocument/2006/relationships/image" Target="../media/image490.png"/><Relationship Id="rId4" Type="http://schemas.openxmlformats.org/officeDocument/2006/relationships/image" Target="../media/image489.png"/></Relationships>
</file>

<file path=ppt/slides/_rels/slide358.xml.rels><?xml version="1.0" encoding="UTF-8" standalone="yes"?>
<Relationships xmlns="http://schemas.openxmlformats.org/package/2006/relationships"><Relationship Id="rId3" Type="http://schemas.openxmlformats.org/officeDocument/2006/relationships/image" Target="../media/image488.png"/><Relationship Id="rId2" Type="http://schemas.openxmlformats.org/officeDocument/2006/relationships/image" Target="../media/image487.png"/><Relationship Id="rId1" Type="http://schemas.openxmlformats.org/officeDocument/2006/relationships/slideLayout" Target="../slideLayouts/slideLayout13.xml"/><Relationship Id="rId5" Type="http://schemas.openxmlformats.org/officeDocument/2006/relationships/image" Target="../media/image491.png"/><Relationship Id="rId4" Type="http://schemas.openxmlformats.org/officeDocument/2006/relationships/image" Target="../media/image489.png"/></Relationships>
</file>

<file path=ppt/slides/_rels/slide359.xml.rels><?xml version="1.0" encoding="UTF-8" standalone="yes"?>
<Relationships xmlns="http://schemas.openxmlformats.org/package/2006/relationships"><Relationship Id="rId3" Type="http://schemas.openxmlformats.org/officeDocument/2006/relationships/image" Target="../media/image488.png"/><Relationship Id="rId2" Type="http://schemas.openxmlformats.org/officeDocument/2006/relationships/image" Target="../media/image487.png"/><Relationship Id="rId1" Type="http://schemas.openxmlformats.org/officeDocument/2006/relationships/slideLayout" Target="../slideLayouts/slideLayout13.xml"/><Relationship Id="rId5" Type="http://schemas.openxmlformats.org/officeDocument/2006/relationships/image" Target="../media/image492.png"/><Relationship Id="rId4" Type="http://schemas.openxmlformats.org/officeDocument/2006/relationships/image" Target="../media/image489.png"/></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60.xml.rels><?xml version="1.0" encoding="UTF-8" standalone="yes"?>
<Relationships xmlns="http://schemas.openxmlformats.org/package/2006/relationships"><Relationship Id="rId3" Type="http://schemas.openxmlformats.org/officeDocument/2006/relationships/image" Target="../media/image488.png"/><Relationship Id="rId2" Type="http://schemas.openxmlformats.org/officeDocument/2006/relationships/image" Target="../media/image487.png"/><Relationship Id="rId1" Type="http://schemas.openxmlformats.org/officeDocument/2006/relationships/slideLayout" Target="../slideLayouts/slideLayout13.xml"/><Relationship Id="rId5" Type="http://schemas.openxmlformats.org/officeDocument/2006/relationships/image" Target="../media/image493.png"/><Relationship Id="rId4" Type="http://schemas.openxmlformats.org/officeDocument/2006/relationships/image" Target="../media/image489.png"/></Relationships>
</file>

<file path=ppt/slides/_rels/slide361.xml.rels><?xml version="1.0" encoding="UTF-8" standalone="yes"?>
<Relationships xmlns="http://schemas.openxmlformats.org/package/2006/relationships"><Relationship Id="rId3" Type="http://schemas.openxmlformats.org/officeDocument/2006/relationships/image" Target="../media/image488.png"/><Relationship Id="rId2" Type="http://schemas.openxmlformats.org/officeDocument/2006/relationships/image" Target="../media/image487.png"/><Relationship Id="rId1" Type="http://schemas.openxmlformats.org/officeDocument/2006/relationships/slideLayout" Target="../slideLayouts/slideLayout13.xml"/><Relationship Id="rId5" Type="http://schemas.openxmlformats.org/officeDocument/2006/relationships/image" Target="../media/image494.png"/><Relationship Id="rId4" Type="http://schemas.openxmlformats.org/officeDocument/2006/relationships/image" Target="../media/image489.png"/></Relationships>
</file>

<file path=ppt/slides/_rels/slide362.xml.rels><?xml version="1.0" encoding="UTF-8" standalone="yes"?>
<Relationships xmlns="http://schemas.openxmlformats.org/package/2006/relationships"><Relationship Id="rId3" Type="http://schemas.openxmlformats.org/officeDocument/2006/relationships/image" Target="../media/image488.png"/><Relationship Id="rId2" Type="http://schemas.openxmlformats.org/officeDocument/2006/relationships/image" Target="../media/image487.png"/><Relationship Id="rId1" Type="http://schemas.openxmlformats.org/officeDocument/2006/relationships/slideLayout" Target="../slideLayouts/slideLayout13.xml"/><Relationship Id="rId5" Type="http://schemas.openxmlformats.org/officeDocument/2006/relationships/image" Target="../media/image495.png"/><Relationship Id="rId4" Type="http://schemas.openxmlformats.org/officeDocument/2006/relationships/image" Target="../media/image489.png"/></Relationships>
</file>

<file path=ppt/slides/_rels/slide363.xml.rels><?xml version="1.0" encoding="UTF-8" standalone="yes"?>
<Relationships xmlns="http://schemas.openxmlformats.org/package/2006/relationships"><Relationship Id="rId3" Type="http://schemas.openxmlformats.org/officeDocument/2006/relationships/image" Target="../media/image496.png"/><Relationship Id="rId7" Type="http://schemas.openxmlformats.org/officeDocument/2006/relationships/image" Target="../media/image500.png"/><Relationship Id="rId2" Type="http://schemas.openxmlformats.org/officeDocument/2006/relationships/image" Target="../media/image487.png"/><Relationship Id="rId1" Type="http://schemas.openxmlformats.org/officeDocument/2006/relationships/slideLayout" Target="../slideLayouts/slideLayout13.xml"/><Relationship Id="rId6" Type="http://schemas.openxmlformats.org/officeDocument/2006/relationships/image" Target="../media/image499.png"/><Relationship Id="rId5" Type="http://schemas.openxmlformats.org/officeDocument/2006/relationships/image" Target="../media/image498.png"/><Relationship Id="rId4" Type="http://schemas.openxmlformats.org/officeDocument/2006/relationships/image" Target="../media/image497.png"/></Relationships>
</file>

<file path=ppt/slides/_rels/slide364.xml.rels><?xml version="1.0" encoding="UTF-8" standalone="yes"?>
<Relationships xmlns="http://schemas.openxmlformats.org/package/2006/relationships"><Relationship Id="rId3" Type="http://schemas.openxmlformats.org/officeDocument/2006/relationships/image" Target="../media/image502.png"/><Relationship Id="rId2" Type="http://schemas.openxmlformats.org/officeDocument/2006/relationships/image" Target="../media/image501.png"/><Relationship Id="rId1" Type="http://schemas.openxmlformats.org/officeDocument/2006/relationships/slideLayout" Target="../slideLayouts/slideLayout13.xml"/></Relationships>
</file>

<file path=ppt/slides/_rels/slide365.xml.rels><?xml version="1.0" encoding="UTF-8" standalone="yes"?>
<Relationships xmlns="http://schemas.openxmlformats.org/package/2006/relationships"><Relationship Id="rId3" Type="http://schemas.openxmlformats.org/officeDocument/2006/relationships/image" Target="../media/image504.png"/><Relationship Id="rId2" Type="http://schemas.openxmlformats.org/officeDocument/2006/relationships/image" Target="../media/image503.png"/><Relationship Id="rId1" Type="http://schemas.openxmlformats.org/officeDocument/2006/relationships/slideLayout" Target="../slideLayouts/slideLayout13.xml"/><Relationship Id="rId5" Type="http://schemas.openxmlformats.org/officeDocument/2006/relationships/image" Target="../media/image506.png"/><Relationship Id="rId4" Type="http://schemas.openxmlformats.org/officeDocument/2006/relationships/image" Target="../media/image505.png"/></Relationships>
</file>

<file path=ppt/slides/_rels/slide366.xml.rels><?xml version="1.0" encoding="UTF-8" standalone="yes"?>
<Relationships xmlns="http://schemas.openxmlformats.org/package/2006/relationships"><Relationship Id="rId3" Type="http://schemas.openxmlformats.org/officeDocument/2006/relationships/image" Target="../media/image508.png"/><Relationship Id="rId2" Type="http://schemas.openxmlformats.org/officeDocument/2006/relationships/image" Target="../media/image507.png"/><Relationship Id="rId1" Type="http://schemas.openxmlformats.org/officeDocument/2006/relationships/slideLayout" Target="../slideLayouts/slideLayout13.xml"/><Relationship Id="rId4" Type="http://schemas.openxmlformats.org/officeDocument/2006/relationships/image" Target="../media/image509.png"/></Relationships>
</file>

<file path=ppt/slides/_rels/slide367.xml.rels><?xml version="1.0" encoding="UTF-8" standalone="yes"?>
<Relationships xmlns="http://schemas.openxmlformats.org/package/2006/relationships"><Relationship Id="rId3" Type="http://schemas.openxmlformats.org/officeDocument/2006/relationships/image" Target="../media/image511.png"/><Relationship Id="rId2" Type="http://schemas.openxmlformats.org/officeDocument/2006/relationships/image" Target="../media/image510.png"/><Relationship Id="rId1" Type="http://schemas.openxmlformats.org/officeDocument/2006/relationships/slideLayout" Target="../slideLayouts/slideLayout13.xml"/><Relationship Id="rId4" Type="http://schemas.openxmlformats.org/officeDocument/2006/relationships/image" Target="../media/image512.png"/></Relationships>
</file>

<file path=ppt/slides/_rels/slide368.xml.rels><?xml version="1.0" encoding="UTF-8" standalone="yes"?>
<Relationships xmlns="http://schemas.openxmlformats.org/package/2006/relationships"><Relationship Id="rId2" Type="http://schemas.openxmlformats.org/officeDocument/2006/relationships/image" Target="../media/image513.png"/><Relationship Id="rId1" Type="http://schemas.openxmlformats.org/officeDocument/2006/relationships/slideLayout" Target="../slideLayouts/slideLayout13.xml"/></Relationships>
</file>

<file path=ppt/slides/_rels/slide369.xml.rels><?xml version="1.0" encoding="UTF-8" standalone="yes"?>
<Relationships xmlns="http://schemas.openxmlformats.org/package/2006/relationships"><Relationship Id="rId2" Type="http://schemas.openxmlformats.org/officeDocument/2006/relationships/image" Target="../media/image514.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70.xml.rels><?xml version="1.0" encoding="UTF-8" standalone="yes"?>
<Relationships xmlns="http://schemas.openxmlformats.org/package/2006/relationships"><Relationship Id="rId2" Type="http://schemas.openxmlformats.org/officeDocument/2006/relationships/image" Target="../media/image515.png"/><Relationship Id="rId1" Type="http://schemas.openxmlformats.org/officeDocument/2006/relationships/slideLayout" Target="../slideLayouts/slideLayout13.xml"/></Relationships>
</file>

<file path=ppt/slides/_rels/slide371.xml.rels><?xml version="1.0" encoding="UTF-8" standalone="yes"?>
<Relationships xmlns="http://schemas.openxmlformats.org/package/2006/relationships"><Relationship Id="rId2" Type="http://schemas.openxmlformats.org/officeDocument/2006/relationships/image" Target="../media/image516.png"/><Relationship Id="rId1" Type="http://schemas.openxmlformats.org/officeDocument/2006/relationships/slideLayout" Target="../slideLayouts/slideLayout13.xml"/></Relationships>
</file>

<file path=ppt/slides/_rels/slide372.xml.rels><?xml version="1.0" encoding="UTF-8" standalone="yes"?>
<Relationships xmlns="http://schemas.openxmlformats.org/package/2006/relationships"><Relationship Id="rId2" Type="http://schemas.openxmlformats.org/officeDocument/2006/relationships/image" Target="../media/image517.png"/><Relationship Id="rId1" Type="http://schemas.openxmlformats.org/officeDocument/2006/relationships/slideLayout" Target="../slideLayouts/slideLayout13.xml"/></Relationships>
</file>

<file path=ppt/slides/_rels/slide373.xml.rels><?xml version="1.0" encoding="UTF-8" standalone="yes"?>
<Relationships xmlns="http://schemas.openxmlformats.org/package/2006/relationships"><Relationship Id="rId2" Type="http://schemas.openxmlformats.org/officeDocument/2006/relationships/image" Target="../media/image518.png"/><Relationship Id="rId1" Type="http://schemas.openxmlformats.org/officeDocument/2006/relationships/slideLayout" Target="../slideLayouts/slideLayout13.xml"/></Relationships>
</file>

<file path=ppt/slides/_rels/slide374.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image" Target="../media/image519.png"/><Relationship Id="rId1" Type="http://schemas.openxmlformats.org/officeDocument/2006/relationships/slideLayout" Target="../slideLayouts/slideLayout13.xml"/><Relationship Id="rId5" Type="http://schemas.openxmlformats.org/officeDocument/2006/relationships/image" Target="../media/image522.png"/><Relationship Id="rId4" Type="http://schemas.openxmlformats.org/officeDocument/2006/relationships/image" Target="../media/image521.png"/></Relationships>
</file>

<file path=ppt/slides/_rels/slide375.xml.rels><?xml version="1.0" encoding="UTF-8" standalone="yes"?>
<Relationships xmlns="http://schemas.openxmlformats.org/package/2006/relationships"><Relationship Id="rId3" Type="http://schemas.openxmlformats.org/officeDocument/2006/relationships/image" Target="../media/image524.png"/><Relationship Id="rId2" Type="http://schemas.openxmlformats.org/officeDocument/2006/relationships/image" Target="../media/image523.png"/><Relationship Id="rId1" Type="http://schemas.openxmlformats.org/officeDocument/2006/relationships/slideLayout" Target="../slideLayouts/slideLayout13.xml"/></Relationships>
</file>

<file path=ppt/slides/_rels/slide376.xml.rels><?xml version="1.0" encoding="UTF-8" standalone="yes"?>
<Relationships xmlns="http://schemas.openxmlformats.org/package/2006/relationships"><Relationship Id="rId3" Type="http://schemas.openxmlformats.org/officeDocument/2006/relationships/image" Target="../media/image526.png"/><Relationship Id="rId2" Type="http://schemas.openxmlformats.org/officeDocument/2006/relationships/image" Target="../media/image525.png"/><Relationship Id="rId1" Type="http://schemas.openxmlformats.org/officeDocument/2006/relationships/slideLayout" Target="../slideLayouts/slideLayout13.xml"/><Relationship Id="rId6" Type="http://schemas.openxmlformats.org/officeDocument/2006/relationships/image" Target="../media/image529.png"/><Relationship Id="rId5" Type="http://schemas.openxmlformats.org/officeDocument/2006/relationships/image" Target="../media/image528.png"/><Relationship Id="rId4" Type="http://schemas.openxmlformats.org/officeDocument/2006/relationships/image" Target="../media/image527.png"/></Relationships>
</file>

<file path=ppt/slides/_rels/slide377.xml.rels><?xml version="1.0" encoding="UTF-8" standalone="yes"?>
<Relationships xmlns="http://schemas.openxmlformats.org/package/2006/relationships"><Relationship Id="rId3" Type="http://schemas.openxmlformats.org/officeDocument/2006/relationships/image" Target="../media/image531.png"/><Relationship Id="rId2" Type="http://schemas.openxmlformats.org/officeDocument/2006/relationships/image" Target="../media/image530.png"/><Relationship Id="rId1" Type="http://schemas.openxmlformats.org/officeDocument/2006/relationships/slideLayout" Target="../slideLayouts/slideLayout13.xml"/><Relationship Id="rId4" Type="http://schemas.openxmlformats.org/officeDocument/2006/relationships/image" Target="../media/image532.png"/></Relationships>
</file>

<file path=ppt/slides/_rels/slide378.xml.rels><?xml version="1.0" encoding="UTF-8" standalone="yes"?>
<Relationships xmlns="http://schemas.openxmlformats.org/package/2006/relationships"><Relationship Id="rId3" Type="http://schemas.openxmlformats.org/officeDocument/2006/relationships/image" Target="../media/image534.png"/><Relationship Id="rId2" Type="http://schemas.openxmlformats.org/officeDocument/2006/relationships/image" Target="../media/image533.png"/><Relationship Id="rId1" Type="http://schemas.openxmlformats.org/officeDocument/2006/relationships/slideLayout" Target="../slideLayouts/slideLayout13.xml"/><Relationship Id="rId6" Type="http://schemas.openxmlformats.org/officeDocument/2006/relationships/image" Target="../media/image537.png"/><Relationship Id="rId5" Type="http://schemas.openxmlformats.org/officeDocument/2006/relationships/image" Target="../media/image536.png"/><Relationship Id="rId4" Type="http://schemas.openxmlformats.org/officeDocument/2006/relationships/image" Target="../media/image535.png"/></Relationships>
</file>

<file path=ppt/slides/_rels/slide379.xml.rels><?xml version="1.0" encoding="UTF-8" standalone="yes"?>
<Relationships xmlns="http://schemas.openxmlformats.org/package/2006/relationships"><Relationship Id="rId2" Type="http://schemas.openxmlformats.org/officeDocument/2006/relationships/image" Target="../media/image538.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80.xml.rels><?xml version="1.0" encoding="UTF-8" standalone="yes"?>
<Relationships xmlns="http://schemas.openxmlformats.org/package/2006/relationships"><Relationship Id="rId3" Type="http://schemas.openxmlformats.org/officeDocument/2006/relationships/image" Target="../media/image540.png"/><Relationship Id="rId2" Type="http://schemas.openxmlformats.org/officeDocument/2006/relationships/image" Target="../media/image539.png"/><Relationship Id="rId1" Type="http://schemas.openxmlformats.org/officeDocument/2006/relationships/slideLayout" Target="../slideLayouts/slideLayout13.xml"/></Relationships>
</file>

<file path=ppt/slides/_rels/slide381.xml.rels><?xml version="1.0" encoding="UTF-8" standalone="yes"?>
<Relationships xmlns="http://schemas.openxmlformats.org/package/2006/relationships"><Relationship Id="rId3" Type="http://schemas.openxmlformats.org/officeDocument/2006/relationships/image" Target="../media/image542.png"/><Relationship Id="rId2" Type="http://schemas.openxmlformats.org/officeDocument/2006/relationships/image" Target="../media/image541.png"/><Relationship Id="rId1" Type="http://schemas.openxmlformats.org/officeDocument/2006/relationships/slideLayout" Target="../slideLayouts/slideLayout13.xml"/><Relationship Id="rId5" Type="http://schemas.openxmlformats.org/officeDocument/2006/relationships/image" Target="../media/image544.png"/><Relationship Id="rId4" Type="http://schemas.openxmlformats.org/officeDocument/2006/relationships/image" Target="../media/image543.png"/></Relationships>
</file>

<file path=ppt/slides/_rels/slide382.xml.rels><?xml version="1.0" encoding="UTF-8" standalone="yes"?>
<Relationships xmlns="http://schemas.openxmlformats.org/package/2006/relationships"><Relationship Id="rId3" Type="http://schemas.openxmlformats.org/officeDocument/2006/relationships/image" Target="../media/image545.png"/><Relationship Id="rId2" Type="http://schemas.openxmlformats.org/officeDocument/2006/relationships/image" Target="../media/image487.png"/><Relationship Id="rId1" Type="http://schemas.openxmlformats.org/officeDocument/2006/relationships/slideLayout" Target="../slideLayouts/slideLayout13.xml"/><Relationship Id="rId4" Type="http://schemas.openxmlformats.org/officeDocument/2006/relationships/image" Target="../media/image546.png"/></Relationships>
</file>

<file path=ppt/slides/_rels/slide383.xml.rels><?xml version="1.0" encoding="UTF-8" standalone="yes"?>
<Relationships xmlns="http://schemas.openxmlformats.org/package/2006/relationships"><Relationship Id="rId3" Type="http://schemas.openxmlformats.org/officeDocument/2006/relationships/image" Target="../media/image547.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 Id="rId4" Type="http://schemas.openxmlformats.org/officeDocument/2006/relationships/image" Target="../media/image548.png"/></Relationships>
</file>

<file path=ppt/slides/_rels/slide384.xml.rels><?xml version="1.0" encoding="UTF-8" standalone="yes"?>
<Relationships xmlns="http://schemas.openxmlformats.org/package/2006/relationships"><Relationship Id="rId3" Type="http://schemas.openxmlformats.org/officeDocument/2006/relationships/image" Target="../media/image549.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85.xml.rels><?xml version="1.0" encoding="UTF-8" standalone="yes"?>
<Relationships xmlns="http://schemas.openxmlformats.org/package/2006/relationships"><Relationship Id="rId3" Type="http://schemas.openxmlformats.org/officeDocument/2006/relationships/image" Target="../media/image550.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86.xml.rels><?xml version="1.0" encoding="UTF-8" standalone="yes"?>
<Relationships xmlns="http://schemas.openxmlformats.org/package/2006/relationships"><Relationship Id="rId3" Type="http://schemas.openxmlformats.org/officeDocument/2006/relationships/image" Target="../media/image551.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87.xml.rels><?xml version="1.0" encoding="UTF-8" standalone="yes"?>
<Relationships xmlns="http://schemas.openxmlformats.org/package/2006/relationships"><Relationship Id="rId3" Type="http://schemas.openxmlformats.org/officeDocument/2006/relationships/image" Target="../media/image553.png"/><Relationship Id="rId2" Type="http://schemas.openxmlformats.org/officeDocument/2006/relationships/image" Target="../media/image552.png"/><Relationship Id="rId1" Type="http://schemas.openxmlformats.org/officeDocument/2006/relationships/slideLayout" Target="../slideLayouts/slideLayout13.xml"/><Relationship Id="rId4" Type="http://schemas.openxmlformats.org/officeDocument/2006/relationships/hyperlink" Target="https://www.napiecie.salama.pl/jak-dobrac-i-zamontowac-ogranicznik-przepiec-zasilanie/" TargetMode="External"/></Relationships>
</file>

<file path=ppt/slides/_rels/slide388.xml.rels><?xml version="1.0" encoding="UTF-8" standalone="yes"?>
<Relationships xmlns="http://schemas.openxmlformats.org/package/2006/relationships"><Relationship Id="rId3" Type="http://schemas.openxmlformats.org/officeDocument/2006/relationships/image" Target="../media/image554.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89.xml.rels><?xml version="1.0" encoding="UTF-8" standalone="yes"?>
<Relationships xmlns="http://schemas.openxmlformats.org/package/2006/relationships"><Relationship Id="rId3" Type="http://schemas.openxmlformats.org/officeDocument/2006/relationships/image" Target="../media/image555.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90.xml.rels><?xml version="1.0" encoding="UTF-8" standalone="yes"?>
<Relationships xmlns="http://schemas.openxmlformats.org/package/2006/relationships"><Relationship Id="rId3" Type="http://schemas.openxmlformats.org/officeDocument/2006/relationships/image" Target="../media/image556.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91.xml.rels><?xml version="1.0" encoding="UTF-8" standalone="yes"?>
<Relationships xmlns="http://schemas.openxmlformats.org/package/2006/relationships"><Relationship Id="rId3" Type="http://schemas.openxmlformats.org/officeDocument/2006/relationships/image" Target="../media/image557.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92.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image" Target="../media/image261.png"/><Relationship Id="rId1" Type="http://schemas.openxmlformats.org/officeDocument/2006/relationships/slideLayout" Target="../slideLayouts/slideLayout13.xml"/><Relationship Id="rId4" Type="http://schemas.openxmlformats.org/officeDocument/2006/relationships/hyperlink" Target="https://www.napiecie.salama.pl/jak-dobrac-i-zamontowac-ogranicznik-przepiec-zasilanie/" TargetMode="External"/></Relationships>
</file>

<file path=ppt/slides/_rels/slide393.xml.rels><?xml version="1.0" encoding="UTF-8" standalone="yes"?>
<Relationships xmlns="http://schemas.openxmlformats.org/package/2006/relationships"><Relationship Id="rId3" Type="http://schemas.openxmlformats.org/officeDocument/2006/relationships/image" Target="../media/image558.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 Id="rId4" Type="http://schemas.openxmlformats.org/officeDocument/2006/relationships/image" Target="../media/image559.png"/></Relationships>
</file>

<file path=ppt/slides/_rels/slide394.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95.xml.rels><?xml version="1.0" encoding="UTF-8" standalone="yes"?>
<Relationships xmlns="http://schemas.openxmlformats.org/package/2006/relationships"><Relationship Id="rId3" Type="http://schemas.openxmlformats.org/officeDocument/2006/relationships/image" Target="../media/image561.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 Id="rId4" Type="http://schemas.openxmlformats.org/officeDocument/2006/relationships/image" Target="../media/image562.png"/></Relationships>
</file>

<file path=ppt/slides/_rels/slide396.xml.rels><?xml version="1.0" encoding="UTF-8" standalone="yes"?>
<Relationships xmlns="http://schemas.openxmlformats.org/package/2006/relationships"><Relationship Id="rId3" Type="http://schemas.openxmlformats.org/officeDocument/2006/relationships/image" Target="../media/image563.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97.xml.rels><?xml version="1.0" encoding="UTF-8" standalone="yes"?>
<Relationships xmlns="http://schemas.openxmlformats.org/package/2006/relationships"><Relationship Id="rId3" Type="http://schemas.openxmlformats.org/officeDocument/2006/relationships/image" Target="../media/image564.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98.xml.rels><?xml version="1.0" encoding="UTF-8" standalone="yes"?>
<Relationships xmlns="http://schemas.openxmlformats.org/package/2006/relationships"><Relationship Id="rId3" Type="http://schemas.openxmlformats.org/officeDocument/2006/relationships/image" Target="../media/image565.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s>
</file>

<file path=ppt/slides/_rels/slide399.xml.rels><?xml version="1.0" encoding="UTF-8" standalone="yes"?>
<Relationships xmlns="http://schemas.openxmlformats.org/package/2006/relationships"><Relationship Id="rId3" Type="http://schemas.openxmlformats.org/officeDocument/2006/relationships/hyperlink" Target="https://www.napiecie.salama.pl/jak-dobrac-i-zamontowac-ogranicznik-przepiec-zasilanie/" TargetMode="External"/><Relationship Id="rId2" Type="http://schemas.openxmlformats.org/officeDocument/2006/relationships/image" Target="../media/image56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00.xml.rels><?xml version="1.0" encoding="UTF-8" standalone="yes"?>
<Relationships xmlns="http://schemas.openxmlformats.org/package/2006/relationships"><Relationship Id="rId3" Type="http://schemas.openxmlformats.org/officeDocument/2006/relationships/image" Target="../media/image567.png"/><Relationship Id="rId2" Type="http://schemas.openxmlformats.org/officeDocument/2006/relationships/hyperlink" Target="https://www.napiecie.salama.pl/jak-dobrac-i-zamontowac-ogranicznik-przepiec-zasilanie/" TargetMode="External"/><Relationship Id="rId1" Type="http://schemas.openxmlformats.org/officeDocument/2006/relationships/slideLayout" Target="../slideLayouts/slideLayout13.xml"/><Relationship Id="rId4" Type="http://schemas.openxmlformats.org/officeDocument/2006/relationships/image" Target="../media/image568.png"/></Relationships>
</file>

<file path=ppt/slides/_rels/slide401.xml.rels><?xml version="1.0" encoding="UTF-8" standalone="yes"?>
<Relationships xmlns="http://schemas.openxmlformats.org/package/2006/relationships"><Relationship Id="rId3" Type="http://schemas.openxmlformats.org/officeDocument/2006/relationships/hyperlink" Target="https://www.napiecie.salama.pl/jak-dobrac-i-zamontowac-ogranicznik-przepiec-zasilanie/" TargetMode="External"/><Relationship Id="rId2" Type="http://schemas.openxmlformats.org/officeDocument/2006/relationships/image" Target="../media/image569.png"/><Relationship Id="rId1" Type="http://schemas.openxmlformats.org/officeDocument/2006/relationships/slideLayout" Target="../slideLayouts/slideLayout13.xml"/></Relationships>
</file>

<file path=ppt/slides/_rels/slide402.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13.xml"/></Relationships>
</file>

<file path=ppt/slides/_rels/slide403.xml.rels><?xml version="1.0" encoding="UTF-8" standalone="yes"?>
<Relationships xmlns="http://schemas.openxmlformats.org/package/2006/relationships"><Relationship Id="rId2" Type="http://schemas.openxmlformats.org/officeDocument/2006/relationships/image" Target="../media/image264.png"/><Relationship Id="rId1" Type="http://schemas.openxmlformats.org/officeDocument/2006/relationships/slideLayout" Target="../slideLayouts/slideLayout13.xml"/></Relationships>
</file>

<file path=ppt/slides/_rels/slide404.xml.rels><?xml version="1.0" encoding="UTF-8" standalone="yes"?>
<Relationships xmlns="http://schemas.openxmlformats.org/package/2006/relationships"><Relationship Id="rId2" Type="http://schemas.openxmlformats.org/officeDocument/2006/relationships/image" Target="../media/image265.png"/><Relationship Id="rId1" Type="http://schemas.openxmlformats.org/officeDocument/2006/relationships/slideLayout" Target="../slideLayouts/slideLayout13.xml"/></Relationships>
</file>

<file path=ppt/slides/_rels/slide405.xml.rels><?xml version="1.0" encoding="UTF-8" standalone="yes"?>
<Relationships xmlns="http://schemas.openxmlformats.org/package/2006/relationships"><Relationship Id="rId2" Type="http://schemas.openxmlformats.org/officeDocument/2006/relationships/image" Target="../media/image266.png"/><Relationship Id="rId1" Type="http://schemas.openxmlformats.org/officeDocument/2006/relationships/slideLayout" Target="../slideLayouts/slideLayout13.xml"/></Relationships>
</file>

<file path=ppt/slides/_rels/slide406.xml.rels><?xml version="1.0" encoding="UTF-8" standalone="yes"?>
<Relationships xmlns="http://schemas.openxmlformats.org/package/2006/relationships"><Relationship Id="rId2" Type="http://schemas.openxmlformats.org/officeDocument/2006/relationships/image" Target="../media/image570.png"/><Relationship Id="rId1" Type="http://schemas.openxmlformats.org/officeDocument/2006/relationships/slideLayout" Target="../slideLayouts/slideLayout13.xml"/></Relationships>
</file>

<file path=ppt/slides/_rels/slide407.xml.rels><?xml version="1.0" encoding="UTF-8" standalone="yes"?>
<Relationships xmlns="http://schemas.openxmlformats.org/package/2006/relationships"><Relationship Id="rId2" Type="http://schemas.openxmlformats.org/officeDocument/2006/relationships/image" Target="../media/image571.png"/><Relationship Id="rId1" Type="http://schemas.openxmlformats.org/officeDocument/2006/relationships/slideLayout" Target="../slideLayouts/slideLayout13.xml"/></Relationships>
</file>

<file path=ppt/slides/_rels/slide408.xml.rels><?xml version="1.0" encoding="UTF-8" standalone="yes"?>
<Relationships xmlns="http://schemas.openxmlformats.org/package/2006/relationships"><Relationship Id="rId2" Type="http://schemas.openxmlformats.org/officeDocument/2006/relationships/image" Target="../media/image572.png"/><Relationship Id="rId1" Type="http://schemas.openxmlformats.org/officeDocument/2006/relationships/slideLayout" Target="../slideLayouts/slideLayout13.xml"/></Relationships>
</file>

<file path=ppt/slides/_rels/slide409.xml.rels><?xml version="1.0" encoding="UTF-8" standalone="yes"?>
<Relationships xmlns="http://schemas.openxmlformats.org/package/2006/relationships"><Relationship Id="rId2" Type="http://schemas.openxmlformats.org/officeDocument/2006/relationships/image" Target="../media/image573.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10.xml.rels><?xml version="1.0" encoding="UTF-8" standalone="yes"?>
<Relationships xmlns="http://schemas.openxmlformats.org/package/2006/relationships"><Relationship Id="rId2" Type="http://schemas.openxmlformats.org/officeDocument/2006/relationships/image" Target="../media/image574.png"/><Relationship Id="rId1" Type="http://schemas.openxmlformats.org/officeDocument/2006/relationships/slideLayout" Target="../slideLayouts/slideLayout13.xml"/></Relationships>
</file>

<file path=ppt/slides/_rels/slide411.xml.rels><?xml version="1.0" encoding="UTF-8" standalone="yes"?>
<Relationships xmlns="http://schemas.openxmlformats.org/package/2006/relationships"><Relationship Id="rId2" Type="http://schemas.openxmlformats.org/officeDocument/2006/relationships/image" Target="../media/image575.png"/><Relationship Id="rId1" Type="http://schemas.openxmlformats.org/officeDocument/2006/relationships/slideLayout" Target="../slideLayouts/slideLayout13.xml"/></Relationships>
</file>

<file path=ppt/slides/_rels/slide412.xml.rels><?xml version="1.0" encoding="UTF-8" standalone="yes"?>
<Relationships xmlns="http://schemas.openxmlformats.org/package/2006/relationships"><Relationship Id="rId2" Type="http://schemas.openxmlformats.org/officeDocument/2006/relationships/image" Target="../media/image576.png"/><Relationship Id="rId1" Type="http://schemas.openxmlformats.org/officeDocument/2006/relationships/slideLayout" Target="../slideLayouts/slideLayout13.xml"/></Relationships>
</file>

<file path=ppt/slides/_rels/slide413.xml.rels><?xml version="1.0" encoding="UTF-8" standalone="yes"?>
<Relationships xmlns="http://schemas.openxmlformats.org/package/2006/relationships"><Relationship Id="rId2" Type="http://schemas.openxmlformats.org/officeDocument/2006/relationships/image" Target="../media/image577.png"/><Relationship Id="rId1" Type="http://schemas.openxmlformats.org/officeDocument/2006/relationships/slideLayout" Target="../slideLayouts/slideLayout13.xml"/></Relationships>
</file>

<file path=ppt/slides/_rels/slide414.xml.rels><?xml version="1.0" encoding="UTF-8" standalone="yes"?>
<Relationships xmlns="http://schemas.openxmlformats.org/package/2006/relationships"><Relationship Id="rId2" Type="http://schemas.openxmlformats.org/officeDocument/2006/relationships/image" Target="../media/image578.png"/><Relationship Id="rId1" Type="http://schemas.openxmlformats.org/officeDocument/2006/relationships/slideLayout" Target="../slideLayouts/slideLayout13.xml"/></Relationships>
</file>

<file path=ppt/slides/_rels/slide415.xml.rels><?xml version="1.0" encoding="UTF-8" standalone="yes"?>
<Relationships xmlns="http://schemas.openxmlformats.org/package/2006/relationships"><Relationship Id="rId2" Type="http://schemas.openxmlformats.org/officeDocument/2006/relationships/image" Target="../media/image579.png"/><Relationship Id="rId1" Type="http://schemas.openxmlformats.org/officeDocument/2006/relationships/slideLayout" Target="../slideLayouts/slideLayout13.xml"/></Relationships>
</file>

<file path=ppt/slides/_rels/slide416.xml.rels><?xml version="1.0" encoding="UTF-8" standalone="yes"?>
<Relationships xmlns="http://schemas.openxmlformats.org/package/2006/relationships"><Relationship Id="rId2" Type="http://schemas.openxmlformats.org/officeDocument/2006/relationships/image" Target="../media/image580.png"/><Relationship Id="rId1" Type="http://schemas.openxmlformats.org/officeDocument/2006/relationships/slideLayout" Target="../slideLayouts/slideLayout13.xml"/></Relationships>
</file>

<file path=ppt/slides/_rels/slide417.xml.rels><?xml version="1.0" encoding="UTF-8" standalone="yes"?>
<Relationships xmlns="http://schemas.openxmlformats.org/package/2006/relationships"><Relationship Id="rId2" Type="http://schemas.openxmlformats.org/officeDocument/2006/relationships/image" Target="../media/image581.png"/><Relationship Id="rId1" Type="http://schemas.openxmlformats.org/officeDocument/2006/relationships/slideLayout" Target="../slideLayouts/slideLayout13.xml"/></Relationships>
</file>

<file path=ppt/slides/_rels/slide418.xml.rels><?xml version="1.0" encoding="UTF-8" standalone="yes"?>
<Relationships xmlns="http://schemas.openxmlformats.org/package/2006/relationships"><Relationship Id="rId2" Type="http://schemas.openxmlformats.org/officeDocument/2006/relationships/image" Target="../media/image582.png"/><Relationship Id="rId1" Type="http://schemas.openxmlformats.org/officeDocument/2006/relationships/slideLayout" Target="../slideLayouts/slideLayout13.xml"/></Relationships>
</file>

<file path=ppt/slides/_rels/slide419.xml.rels><?xml version="1.0" encoding="UTF-8" standalone="yes"?>
<Relationships xmlns="http://schemas.openxmlformats.org/package/2006/relationships"><Relationship Id="rId2" Type="http://schemas.openxmlformats.org/officeDocument/2006/relationships/image" Target="../media/image583.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20.xml.rels><?xml version="1.0" encoding="UTF-8" standalone="yes"?>
<Relationships xmlns="http://schemas.openxmlformats.org/package/2006/relationships"><Relationship Id="rId2" Type="http://schemas.openxmlformats.org/officeDocument/2006/relationships/image" Target="../media/image584.png"/><Relationship Id="rId1" Type="http://schemas.openxmlformats.org/officeDocument/2006/relationships/slideLayout" Target="../slideLayouts/slideLayout13.xml"/></Relationships>
</file>

<file path=ppt/slides/_rels/slide421.xml.rels><?xml version="1.0" encoding="UTF-8" standalone="yes"?>
<Relationships xmlns="http://schemas.openxmlformats.org/package/2006/relationships"><Relationship Id="rId2" Type="http://schemas.openxmlformats.org/officeDocument/2006/relationships/image" Target="../media/image585.png"/><Relationship Id="rId1" Type="http://schemas.openxmlformats.org/officeDocument/2006/relationships/slideLayout" Target="../slideLayouts/slideLayout13.xml"/></Relationships>
</file>

<file path=ppt/slides/_rels/slide422.xml.rels><?xml version="1.0" encoding="UTF-8" standalone="yes"?>
<Relationships xmlns="http://schemas.openxmlformats.org/package/2006/relationships"><Relationship Id="rId2" Type="http://schemas.openxmlformats.org/officeDocument/2006/relationships/image" Target="../media/image586.png"/><Relationship Id="rId1" Type="http://schemas.openxmlformats.org/officeDocument/2006/relationships/slideLayout" Target="../slideLayouts/slideLayout13.xml"/></Relationships>
</file>

<file path=ppt/slides/_rels/slide423.xml.rels><?xml version="1.0" encoding="UTF-8" standalone="yes"?>
<Relationships xmlns="http://schemas.openxmlformats.org/package/2006/relationships"><Relationship Id="rId2" Type="http://schemas.openxmlformats.org/officeDocument/2006/relationships/image" Target="../media/image587.png"/><Relationship Id="rId1" Type="http://schemas.openxmlformats.org/officeDocument/2006/relationships/slideLayout" Target="../slideLayouts/slideLayout13.xml"/></Relationships>
</file>

<file path=ppt/slides/_rels/slide424.xml.rels><?xml version="1.0" encoding="UTF-8" standalone="yes"?>
<Relationships xmlns="http://schemas.openxmlformats.org/package/2006/relationships"><Relationship Id="rId2" Type="http://schemas.openxmlformats.org/officeDocument/2006/relationships/image" Target="../media/image588.png"/><Relationship Id="rId1" Type="http://schemas.openxmlformats.org/officeDocument/2006/relationships/slideLayout" Target="../slideLayouts/slideLayout13.xml"/></Relationships>
</file>

<file path=ppt/slides/_rels/slide425.xml.rels><?xml version="1.0" encoding="UTF-8" standalone="yes"?>
<Relationships xmlns="http://schemas.openxmlformats.org/package/2006/relationships"><Relationship Id="rId2" Type="http://schemas.openxmlformats.org/officeDocument/2006/relationships/image" Target="../media/image589.png"/><Relationship Id="rId1" Type="http://schemas.openxmlformats.org/officeDocument/2006/relationships/slideLayout" Target="../slideLayouts/slideLayout13.xml"/></Relationships>
</file>

<file path=ppt/slides/_rels/slide426.xml.rels><?xml version="1.0" encoding="UTF-8" standalone="yes"?>
<Relationships xmlns="http://schemas.openxmlformats.org/package/2006/relationships"><Relationship Id="rId2" Type="http://schemas.openxmlformats.org/officeDocument/2006/relationships/image" Target="../media/image590.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hyperlink" Target="https://www.medianauka.pl/amperomierz" TargetMode="External"/><Relationship Id="rId2" Type="http://schemas.openxmlformats.org/officeDocument/2006/relationships/image" Target="../media/image54.png"/><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jpeg"/></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6.png"/><Relationship Id="rId1" Type="http://schemas.openxmlformats.org/officeDocument/2006/relationships/slideLayout" Target="../slideLayouts/slideLayout13.xml"/><Relationship Id="rId4" Type="http://schemas.openxmlformats.org/officeDocument/2006/relationships/image" Target="../media/image60.jpeg"/></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3.xml"/><Relationship Id="rId5" Type="http://schemas.openxmlformats.org/officeDocument/2006/relationships/image" Target="../media/image67.png"/><Relationship Id="rId4" Type="http://schemas.openxmlformats.org/officeDocument/2006/relationships/image" Target="../media/image6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image" Target="../media/image67.png"/><Relationship Id="rId4" Type="http://schemas.openxmlformats.org/officeDocument/2006/relationships/image" Target="../media/image71.png"/></Relationships>
</file>

<file path=ppt/slides/_rels/slide6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image" Target="../media/image86.gif"/><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87.gif"/><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3.xml"/><Relationship Id="rId5" Type="http://schemas.openxmlformats.org/officeDocument/2006/relationships/image" Target="../media/image92.png"/><Relationship Id="rId4" Type="http://schemas.openxmlformats.org/officeDocument/2006/relationships/image" Target="../media/image91.png"/></Relationships>
</file>

<file path=ppt/slides/_rels/slide8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3.xml"/><Relationship Id="rId6" Type="http://schemas.openxmlformats.org/officeDocument/2006/relationships/image" Target="../media/image100.png"/><Relationship Id="rId5" Type="http://schemas.openxmlformats.org/officeDocument/2006/relationships/image" Target="../media/image50.jpeg"/><Relationship Id="rId4" Type="http://schemas.openxmlformats.org/officeDocument/2006/relationships/image" Target="../media/image99.png"/></Relationships>
</file>

<file path=ppt/slides/_rels/slide8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eg"/><Relationship Id="rId1" Type="http://schemas.openxmlformats.org/officeDocument/2006/relationships/slideLayout" Target="../slideLayouts/slideLayout13.xml"/><Relationship Id="rId6" Type="http://schemas.openxmlformats.org/officeDocument/2006/relationships/hyperlink" Target="https://forbot.pl/blog/czym-jest-moc-jak-dobrac-odpowiednie-elementy-id17277" TargetMode="External"/><Relationship Id="rId5" Type="http://schemas.openxmlformats.org/officeDocument/2006/relationships/image" Target="../media/image105.png"/><Relationship Id="rId4" Type="http://schemas.openxmlformats.org/officeDocument/2006/relationships/image" Target="../media/image104.png"/></Relationships>
</file>

<file path=ppt/slides/_rels/slide8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8" Type="http://schemas.openxmlformats.org/officeDocument/2006/relationships/hyperlink" Target="https://pl.wikipedia.org/wiki/Tolerancja_(technologia)" TargetMode="External"/><Relationship Id="rId3" Type="http://schemas.openxmlformats.org/officeDocument/2006/relationships/hyperlink" Target="https://pl.wikipedia.org/wiki/Om_(jednostka)" TargetMode="External"/><Relationship Id="rId7" Type="http://schemas.openxmlformats.org/officeDocument/2006/relationships/hyperlink" Target="https://pl.wikipedia.org/wiki/Simens" TargetMode="External"/><Relationship Id="rId2" Type="http://schemas.openxmlformats.org/officeDocument/2006/relationships/hyperlink" Target="https://pl.wikipedia.org/w/index.php?title=Rezystancja_nominalna&amp;action=edit&amp;redlink=1" TargetMode="External"/><Relationship Id="rId1" Type="http://schemas.openxmlformats.org/officeDocument/2006/relationships/slideLayout" Target="../slideLayouts/slideLayout13.xml"/><Relationship Id="rId6" Type="http://schemas.openxmlformats.org/officeDocument/2006/relationships/hyperlink" Target="https://pl.wikipedia.org/wiki/Konduktancja" TargetMode="External"/><Relationship Id="rId11" Type="http://schemas.openxmlformats.org/officeDocument/2006/relationships/hyperlink" Target="https://pl.wikipedia.org/wiki/Temperaturowy_wsp&#243;&#322;czynnik_rezystancji" TargetMode="External"/><Relationship Id="rId5" Type="http://schemas.openxmlformats.org/officeDocument/2006/relationships/hyperlink" Target="https://pl.wikipedia.org/wiki/Klasa_(miernictwo)" TargetMode="External"/><Relationship Id="rId10" Type="http://schemas.openxmlformats.org/officeDocument/2006/relationships/hyperlink" Target="https://pl.wikipedia.org/w/index.php?title=Napi&#281;cie_graniczne&amp;action=edit&amp;redlink=1" TargetMode="External"/><Relationship Id="rId4" Type="http://schemas.openxmlformats.org/officeDocument/2006/relationships/hyperlink" Target="https://pl.wikipedia.org/wiki/Szereg_warto&#347;ci" TargetMode="External"/><Relationship Id="rId9" Type="http://schemas.openxmlformats.org/officeDocument/2006/relationships/hyperlink" Target="https://pl.wikipedia.org/wiki/Moc_znamionowa"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3.xml"/><Relationship Id="rId5" Type="http://schemas.openxmlformats.org/officeDocument/2006/relationships/image" Target="../media/image117.png"/><Relationship Id="rId4" Type="http://schemas.openxmlformats.org/officeDocument/2006/relationships/image" Target="../media/image116.png"/></Relationships>
</file>

<file path=ppt/slides/_rels/slide9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3.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9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13.xml"/><Relationship Id="rId4" Type="http://schemas.openxmlformats.org/officeDocument/2006/relationships/image" Target="../media/image125.png"/></Relationships>
</file>

<file path=ppt/slides/_rels/slide97.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13.xml"/><Relationship Id="rId4" Type="http://schemas.openxmlformats.org/officeDocument/2006/relationships/image" Target="../media/image1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Tytuł 1"/>
          <p:cNvSpPr/>
          <p:nvPr/>
        </p:nvSpPr>
        <p:spPr>
          <a:xfrm>
            <a:off x="344520" y="1122480"/>
            <a:ext cx="11654280" cy="23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fontScale="97000" lnSpcReduction="10000"/>
          </a:bodyPr>
          <a:lstStyle/>
          <a:p>
            <a:pPr algn="ctr">
              <a:lnSpc>
                <a:spcPct val="90000"/>
              </a:lnSpc>
            </a:pPr>
            <a:r>
              <a:rPr lang="pl-PL" sz="6000" b="0" strike="noStrike" spc="-1" dirty="0">
                <a:solidFill>
                  <a:srgbClr val="222222"/>
                </a:solidFill>
                <a:latin typeface="Arial"/>
                <a:ea typeface="DejaVu Sans"/>
              </a:rPr>
              <a:t>Eksploatacja systemów elektroenergetycznych lokalnie bilansowanych</a:t>
            </a:r>
            <a:endParaRPr lang="pl-PL" sz="6000" b="0" strike="noStrike" spc="-1" dirty="0">
              <a:latin typeface="Arial"/>
            </a:endParaRPr>
          </a:p>
        </p:txBody>
      </p:sp>
      <p:sp>
        <p:nvSpPr>
          <p:cNvPr id="121" name="Podtytuł 2"/>
          <p:cNvSpPr/>
          <p:nvPr/>
        </p:nvSpPr>
        <p:spPr>
          <a:xfrm>
            <a:off x="1523880" y="3602160"/>
            <a:ext cx="9140760" cy="16524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2" name="Obraz 1">
            <a:extLst>
              <a:ext uri="{FF2B5EF4-FFF2-40B4-BE49-F238E27FC236}">
                <a16:creationId xmlns:a16="http://schemas.microsoft.com/office/drawing/2014/main" id="{9987F107-95DB-D0E7-3F38-3DFCE11A9BC8}"/>
              </a:ext>
            </a:extLst>
          </p:cNvPr>
          <p:cNvPicPr>
            <a:picLocks noChangeAspect="1"/>
          </p:cNvPicPr>
          <p:nvPr/>
        </p:nvPicPr>
        <p:blipFill>
          <a:blip r:embed="rId2"/>
          <a:stretch>
            <a:fillRect/>
          </a:stretch>
        </p:blipFill>
        <p:spPr>
          <a:xfrm>
            <a:off x="2517123" y="5184607"/>
            <a:ext cx="7154273" cy="1428949"/>
          </a:xfrm>
          <a:prstGeom prst="rect">
            <a:avLst/>
          </a:prstGeom>
        </p:spPr>
      </p:pic>
      <p:sp>
        <p:nvSpPr>
          <p:cNvPr id="4" name="pole tekstowe 3">
            <a:extLst>
              <a:ext uri="{FF2B5EF4-FFF2-40B4-BE49-F238E27FC236}">
                <a16:creationId xmlns:a16="http://schemas.microsoft.com/office/drawing/2014/main" id="{E9FFF5C6-CA63-8CC3-BAE6-6EE51E9FA358}"/>
              </a:ext>
            </a:extLst>
          </p:cNvPr>
          <p:cNvSpPr txBox="1"/>
          <p:nvPr/>
        </p:nvSpPr>
        <p:spPr>
          <a:xfrm>
            <a:off x="105391" y="6291163"/>
            <a:ext cx="11977735" cy="415498"/>
          </a:xfrm>
          <a:prstGeom prst="rect">
            <a:avLst/>
          </a:prstGeom>
          <a:noFill/>
        </p:spPr>
        <p:txBody>
          <a:bodyPr wrap="square">
            <a:spAutoFit/>
          </a:bodyPr>
          <a:lstStyle/>
          <a:p>
            <a:pPr algn="ctr">
              <a:buNone/>
            </a:pPr>
            <a:r>
              <a:rPr lang="pl-PL" sz="1050" dirty="0">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 w Komponencie A „Odporność i konkurencyjność gospodarki”, jako inwestycja A3.1.1 „Wsparcie rozwoju nowoczesnego kształcenia zawodowego, szkolnictwa wyższego oraz uczenia się przez całe życie”</a:t>
            </a:r>
            <a:endParaRPr lang="pl-PL" sz="16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ytuł 1_16"/>
          <p:cNvSpPr/>
          <p:nvPr/>
        </p:nvSpPr>
        <p:spPr>
          <a:xfrm>
            <a:off x="83916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pic>
        <p:nvPicPr>
          <p:cNvPr id="153" name="Obraz 152"/>
          <p:cNvPicPr/>
          <p:nvPr/>
        </p:nvPicPr>
        <p:blipFill>
          <a:blip r:embed="rId2"/>
          <a:stretch/>
        </p:blipFill>
        <p:spPr>
          <a:xfrm>
            <a:off x="2880000" y="2160000"/>
            <a:ext cx="5845320" cy="3312000"/>
          </a:xfrm>
          <a:prstGeom prst="rect">
            <a:avLst/>
          </a:prstGeom>
          <a:ln w="0">
            <a:noFill/>
          </a:ln>
        </p:spPr>
      </p:pic>
      <p:sp>
        <p:nvSpPr>
          <p:cNvPr id="154" name="Prostokąt 153"/>
          <p:cNvSpPr/>
          <p:nvPr/>
        </p:nvSpPr>
        <p:spPr>
          <a:xfrm>
            <a:off x="-1" y="6255360"/>
            <a:ext cx="9667875"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Źródło: https://fireshop.com.pl/blog/kompendium-wiedzy-o-gasnicach-abc?srsltid=AfmBOop9Q2TWTfOdKHnYpe0qEQxgimyooNHCsiQA6kKuGN5qqqFCe1h-</a:t>
            </a:r>
            <a:endParaRPr lang="pl-PL" sz="1800" b="0" strike="noStrike" spc="-1" dirty="0">
              <a:latin typeface="Arial"/>
            </a:endParaRPr>
          </a:p>
        </p:txBody>
      </p:sp>
      <p:sp>
        <p:nvSpPr>
          <p:cNvPr id="155" name="Prostokąt 154"/>
          <p:cNvSpPr/>
          <p:nvPr/>
        </p:nvSpPr>
        <p:spPr>
          <a:xfrm>
            <a:off x="1080000" y="5410440"/>
            <a:ext cx="10617480" cy="4088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GASZENIE POŻARU INSTALACJI ELEKTRYCZNEJ</a:t>
            </a:r>
            <a:endParaRPr lang="pl-PL" sz="2800" b="0" strike="noStrike" spc="-1">
              <a:latin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kondensator</a:t>
            </a:r>
            <a:endParaRPr lang="pl-PL" sz="4400" b="0" strike="noStrike" spc="-1">
              <a:latin typeface="Arial"/>
            </a:endParaRPr>
          </a:p>
        </p:txBody>
      </p:sp>
      <p:pic>
        <p:nvPicPr>
          <p:cNvPr id="641" name="Obraz 4"/>
          <p:cNvPicPr/>
          <p:nvPr/>
        </p:nvPicPr>
        <p:blipFill>
          <a:blip r:embed="rId2"/>
          <a:stretch/>
        </p:blipFill>
        <p:spPr>
          <a:xfrm>
            <a:off x="661680" y="1404720"/>
            <a:ext cx="2558880" cy="5383800"/>
          </a:xfrm>
          <a:prstGeom prst="rect">
            <a:avLst/>
          </a:prstGeom>
          <a:ln w="0">
            <a:noFill/>
          </a:ln>
        </p:spPr>
      </p:pic>
      <p:sp>
        <p:nvSpPr>
          <p:cNvPr id="642" name="pole tekstowe 6"/>
          <p:cNvSpPr/>
          <p:nvPr/>
        </p:nvSpPr>
        <p:spPr>
          <a:xfrm>
            <a:off x="4717800" y="1950840"/>
            <a:ext cx="609264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Dla przebiegów napięcia zmiennego niskich częstotliwości pojemność powoduje opóźnienie napięcia w fazie względem prądu o kąt  π /2.</a:t>
            </a:r>
            <a:endParaRPr lang="pl-PL" sz="1800" b="0" strike="noStrike" spc="-1">
              <a:latin typeface="Arial"/>
            </a:endParaRPr>
          </a:p>
        </p:txBody>
      </p:sp>
      <p:pic>
        <p:nvPicPr>
          <p:cNvPr id="643" name="Picture 2" descr="Kalkulator przesunięcia fazowego: Kompleksowy przewodnik"/>
          <p:cNvPicPr/>
          <p:nvPr/>
        </p:nvPicPr>
        <p:blipFill>
          <a:blip r:embed="rId3"/>
          <a:stretch/>
        </p:blipFill>
        <p:spPr>
          <a:xfrm>
            <a:off x="4717800" y="3249720"/>
            <a:ext cx="6437880" cy="3159360"/>
          </a:xfrm>
          <a:prstGeom prst="rect">
            <a:avLst/>
          </a:prstGeom>
          <a:ln w="0">
            <a:noFill/>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cewka</a:t>
            </a:r>
            <a:endParaRPr lang="pl-PL" sz="4400" b="0" strike="noStrike" spc="-1">
              <a:latin typeface="Arial"/>
            </a:endParaRPr>
          </a:p>
        </p:txBody>
      </p:sp>
      <p:sp>
        <p:nvSpPr>
          <p:cNvPr id="645"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32500" lnSpcReduction="20000"/>
          </a:bodyPr>
          <a:lstStyle/>
          <a:p>
            <a:pPr>
              <a:lnSpc>
                <a:spcPct val="90000"/>
              </a:lnSpc>
              <a:spcBef>
                <a:spcPts val="1001"/>
              </a:spcBef>
              <a:tabLst>
                <a:tab pos="0" algn="l"/>
              </a:tabLst>
            </a:pPr>
            <a:r>
              <a:rPr lang="pl-PL" sz="6000" b="1" strike="noStrike" spc="-1">
                <a:solidFill>
                  <a:srgbClr val="000000"/>
                </a:solidFill>
                <a:latin typeface="Aptos"/>
                <a:ea typeface="DejaVu Sans"/>
              </a:rPr>
              <a:t>Cewka</a:t>
            </a:r>
            <a:r>
              <a:rPr lang="pl-PL" sz="6000" b="0" strike="noStrike" spc="-1">
                <a:solidFill>
                  <a:srgbClr val="000000"/>
                </a:solidFill>
                <a:latin typeface="Aptos"/>
                <a:ea typeface="DejaVu Sans"/>
              </a:rPr>
              <a:t> – część obwodu elektrycznego, zaliczana do elementów biernych. Posiada uzwojenie, czyli zwoje przewodnika nawinięte np. na powierzchnie:</a:t>
            </a:r>
            <a:endParaRPr lang="pl-PL" sz="6000" b="0" strike="noStrike" spc="-1">
              <a:latin typeface="Arial"/>
            </a:endParaRPr>
          </a:p>
          <a:p>
            <a:pPr>
              <a:lnSpc>
                <a:spcPct val="90000"/>
              </a:lnSpc>
              <a:spcBef>
                <a:spcPts val="1001"/>
              </a:spcBef>
              <a:tabLst>
                <a:tab pos="0" algn="l"/>
              </a:tabLst>
            </a:pPr>
            <a:endParaRPr lang="pl-PL" sz="60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6000" b="0" strike="noStrike" spc="-1">
                <a:solidFill>
                  <a:srgbClr val="000000"/>
                </a:solidFill>
                <a:latin typeface="Aptos"/>
                <a:ea typeface="DejaVu Sans"/>
              </a:rPr>
              <a:t>walca (cewka cylindryczna),</a:t>
            </a:r>
            <a:endParaRPr lang="pl-PL" sz="60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6000" b="0" strike="noStrike" spc="-1">
                <a:solidFill>
                  <a:srgbClr val="000000"/>
                </a:solidFill>
                <a:latin typeface="Aptos"/>
                <a:ea typeface="DejaVu Sans"/>
              </a:rPr>
              <a:t>pierścienia (cewka toroidalna),</a:t>
            </a:r>
            <a:endParaRPr lang="pl-PL" sz="60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6000" b="0" strike="noStrike" spc="-1">
                <a:solidFill>
                  <a:srgbClr val="000000"/>
                </a:solidFill>
                <a:latin typeface="Aptos"/>
                <a:ea typeface="DejaVu Sans"/>
              </a:rPr>
              <a:t>płaską (cewka spiralna lub płaska).</a:t>
            </a:r>
            <a:endParaRPr lang="pl-PL" sz="60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6000" b="0" strike="noStrike" spc="-1">
                <a:solidFill>
                  <a:srgbClr val="000000"/>
                </a:solidFill>
                <a:latin typeface="Aptos"/>
                <a:ea typeface="DejaVu Sans"/>
              </a:rPr>
              <a:t>Cewki ze zwojami ułożonymi w linię śrubową (helisę) nazywa się zwojnicami. </a:t>
            </a:r>
            <a:endParaRPr lang="pl-PL" sz="6000" b="0" strike="noStrike" spc="-1">
              <a:latin typeface="Arial"/>
            </a:endParaRPr>
          </a:p>
          <a:p>
            <a:pPr>
              <a:lnSpc>
                <a:spcPct val="90000"/>
              </a:lnSpc>
              <a:spcBef>
                <a:spcPts val="1001"/>
              </a:spcBef>
              <a:tabLst>
                <a:tab pos="0" algn="l"/>
              </a:tabLst>
            </a:pPr>
            <a:endParaRPr lang="pl-PL" sz="6000" b="0" strike="noStrike" spc="-1">
              <a:latin typeface="Arial"/>
            </a:endParaRPr>
          </a:p>
          <a:p>
            <a:pPr>
              <a:lnSpc>
                <a:spcPct val="90000"/>
              </a:lnSpc>
              <a:spcBef>
                <a:spcPts val="1001"/>
              </a:spcBef>
              <a:tabLst>
                <a:tab pos="0" algn="l"/>
              </a:tabLst>
            </a:pPr>
            <a:r>
              <a:rPr lang="pl-PL" sz="6000" b="0" strike="noStrike" spc="-1">
                <a:solidFill>
                  <a:srgbClr val="000000"/>
                </a:solidFill>
                <a:latin typeface="Aptos"/>
                <a:ea typeface="DejaVu Sans"/>
              </a:rPr>
              <a:t>Oprócz tego wyróżnia się cewki:</a:t>
            </a:r>
            <a:endParaRPr lang="pl-PL" sz="6000" b="0" strike="noStrike" spc="-1">
              <a:latin typeface="Arial"/>
            </a:endParaRPr>
          </a:p>
          <a:p>
            <a:pPr>
              <a:lnSpc>
                <a:spcPct val="90000"/>
              </a:lnSpc>
              <a:spcBef>
                <a:spcPts val="1001"/>
              </a:spcBef>
              <a:tabLst>
                <a:tab pos="0" algn="l"/>
              </a:tabLst>
            </a:pPr>
            <a:endParaRPr lang="pl-PL" sz="60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6000" b="0" strike="noStrike" spc="-1">
                <a:solidFill>
                  <a:srgbClr val="000000"/>
                </a:solidFill>
                <a:latin typeface="Aptos"/>
                <a:ea typeface="DejaVu Sans"/>
              </a:rPr>
              <a:t>powietrzne, inaczej solenoidy – pozbawione wypełnienia;</a:t>
            </a:r>
            <a:endParaRPr lang="pl-PL" sz="60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6000" b="0" strike="noStrike" spc="-1">
                <a:solidFill>
                  <a:srgbClr val="000000"/>
                </a:solidFill>
                <a:latin typeface="Aptos"/>
                <a:ea typeface="DejaVu Sans"/>
              </a:rPr>
              <a:t>rdzeniowe, inaczej magnetowodowe – wewnątrz lub na zewnątrz ich zwojów znajduje się rdzeń magnetyczny wykonany zazwyczaj z materiału ferromagnetycznego.</a:t>
            </a:r>
            <a:endParaRPr lang="pl-PL" sz="6000" b="0" strike="noStrike" spc="-1">
              <a:latin typeface="Arial"/>
            </a:endParaRPr>
          </a:p>
          <a:p>
            <a:pPr>
              <a:lnSpc>
                <a:spcPct val="90000"/>
              </a:lnSpc>
              <a:spcBef>
                <a:spcPts val="1001"/>
              </a:spcBef>
              <a:tabLst>
                <a:tab pos="0" algn="l"/>
              </a:tabLst>
            </a:pPr>
            <a:endParaRPr lang="pl-PL" sz="6000" b="0" strike="noStrike" spc="-1">
              <a:latin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cewka</a:t>
            </a:r>
            <a:endParaRPr lang="pl-PL" sz="4400" b="0" strike="noStrike" spc="-1">
              <a:latin typeface="Arial"/>
            </a:endParaRPr>
          </a:p>
        </p:txBody>
      </p:sp>
      <p:sp>
        <p:nvSpPr>
          <p:cNvPr id="647"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5500"/>
          </a:bodyPr>
          <a:lstStyle/>
          <a:p>
            <a:pPr>
              <a:lnSpc>
                <a:spcPct val="90000"/>
              </a:lnSpc>
              <a:spcBef>
                <a:spcPts val="1001"/>
              </a:spcBef>
              <a:tabLst>
                <a:tab pos="0" algn="l"/>
              </a:tabLst>
            </a:pPr>
            <a:r>
              <a:rPr lang="pl-PL" sz="2800" b="0" strike="noStrike" spc="-1">
                <a:solidFill>
                  <a:srgbClr val="000000"/>
                </a:solidFill>
                <a:latin typeface="Aptos"/>
                <a:ea typeface="DejaVu Sans"/>
              </a:rPr>
              <a:t>Cewki mają różne zastosowania; wytwarzane przez nie pole magnetyczne:</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jest podstawą działania elektromagnesów; cewki służące temu celowi są nazywane wzbudzającymi;</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zgodnie z prawem Faradaya może też wpłynąć na prąd elektryczny płynący w obwodzie. Przez to cewka może być elementem transformatora lub zwiększać indukcyjność obwodu; wtedy jest nazywana cewką indukcyjną lub induktorem. Może ona pełnić rolę dławika.</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Termin bywa też używany mniej ściśle; przykładowo cewka Tesli to w istocie układ obwodów zawierający kilka cewek.</a:t>
            </a:r>
            <a:endParaRPr lang="pl-PL" sz="2800" b="0" strike="noStrike" spc="-1">
              <a:latin typeface="Aria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cewka</a:t>
            </a:r>
            <a:endParaRPr lang="pl-PL" sz="4400" b="0" strike="noStrike" spc="-1">
              <a:latin typeface="Arial"/>
            </a:endParaRPr>
          </a:p>
        </p:txBody>
      </p:sp>
      <p:pic>
        <p:nvPicPr>
          <p:cNvPr id="649" name="Picture 2" descr="Ilustracja"/>
          <p:cNvPicPr/>
          <p:nvPr/>
        </p:nvPicPr>
        <p:blipFill>
          <a:blip r:embed="rId2"/>
          <a:stretch/>
        </p:blipFill>
        <p:spPr>
          <a:xfrm>
            <a:off x="6544440" y="1422360"/>
            <a:ext cx="5406480" cy="5158440"/>
          </a:xfrm>
          <a:prstGeom prst="rect">
            <a:avLst/>
          </a:prstGeom>
          <a:ln w="0">
            <a:noFill/>
          </a:ln>
        </p:spPr>
      </p:pic>
      <p:pic>
        <p:nvPicPr>
          <p:cNvPr id="650" name="Obraz 4"/>
          <p:cNvPicPr/>
          <p:nvPr/>
        </p:nvPicPr>
        <p:blipFill>
          <a:blip r:embed="rId3"/>
          <a:stretch/>
        </p:blipFill>
        <p:spPr>
          <a:xfrm>
            <a:off x="3904920" y="2811960"/>
            <a:ext cx="2311200" cy="1168200"/>
          </a:xfrm>
          <a:prstGeom prst="rect">
            <a:avLst/>
          </a:prstGeom>
          <a:ln w="0">
            <a:noFill/>
          </a:ln>
        </p:spPr>
      </p:pic>
      <p:pic>
        <p:nvPicPr>
          <p:cNvPr id="651" name="Obraz 6"/>
          <p:cNvPicPr/>
          <p:nvPr/>
        </p:nvPicPr>
        <p:blipFill>
          <a:blip r:embed="rId4"/>
          <a:stretch/>
        </p:blipFill>
        <p:spPr>
          <a:xfrm>
            <a:off x="349920" y="3983760"/>
            <a:ext cx="5807160" cy="2597040"/>
          </a:xfrm>
          <a:prstGeom prst="rect">
            <a:avLst/>
          </a:prstGeom>
          <a:ln w="0">
            <a:noFill/>
          </a:ln>
        </p:spPr>
      </p:pic>
      <p:pic>
        <p:nvPicPr>
          <p:cNvPr id="652" name="Obraz 8"/>
          <p:cNvPicPr/>
          <p:nvPr/>
        </p:nvPicPr>
        <p:blipFill>
          <a:blip r:embed="rId5"/>
          <a:stretch/>
        </p:blipFill>
        <p:spPr>
          <a:xfrm>
            <a:off x="349920" y="1422360"/>
            <a:ext cx="3655080" cy="2397600"/>
          </a:xfrm>
          <a:prstGeom prst="rect">
            <a:avLst/>
          </a:prstGeom>
          <a:ln w="0">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cewka</a:t>
            </a:r>
            <a:endParaRPr lang="pl-PL" sz="4400" b="0" strike="noStrike" spc="-1">
              <a:latin typeface="Arial"/>
            </a:endParaRPr>
          </a:p>
        </p:txBody>
      </p:sp>
      <p:sp>
        <p:nvSpPr>
          <p:cNvPr id="654" name="Symbol zastępczy zawartości 2"/>
          <p:cNvSpPr/>
          <p:nvPr/>
        </p:nvSpPr>
        <p:spPr>
          <a:xfrm>
            <a:off x="838080" y="18122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Podstawowym parametrem cewki jest jej </a:t>
            </a:r>
            <a:r>
              <a:rPr lang="pl-PL" sz="2800" b="1" strike="noStrike" spc="-1">
                <a:solidFill>
                  <a:srgbClr val="000000"/>
                </a:solidFill>
                <a:latin typeface="Aptos"/>
                <a:ea typeface="DejaVu Sans"/>
              </a:rPr>
              <a:t>indukcyjność </a:t>
            </a:r>
            <a:r>
              <a:rPr lang="pl-PL" sz="2800" b="0" strike="noStrike" spc="-1">
                <a:solidFill>
                  <a:srgbClr val="000000"/>
                </a:solidFill>
                <a:latin typeface="Aptos"/>
                <a:ea typeface="DejaVu Sans"/>
              </a:rPr>
              <a:t>oznaczana literą L.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Dla połączenia szeregowego cewek indukcyjność zastępcza wynosi sumę poszczególnych indukcyjności cewek, co wyraża wzór:</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pic>
        <p:nvPicPr>
          <p:cNvPr id="655" name="Obraz 6"/>
          <p:cNvPicPr/>
          <p:nvPr/>
        </p:nvPicPr>
        <p:blipFill>
          <a:blip r:embed="rId2"/>
          <a:stretch/>
        </p:blipFill>
        <p:spPr>
          <a:xfrm>
            <a:off x="2936880" y="3873960"/>
            <a:ext cx="5626080" cy="1244520"/>
          </a:xfrm>
          <a:prstGeom prst="rect">
            <a:avLst/>
          </a:prstGeom>
          <a:ln w="0">
            <a:noFill/>
          </a:ln>
        </p:spPr>
      </p:pic>
      <p:pic>
        <p:nvPicPr>
          <p:cNvPr id="656" name="Obraz 8"/>
          <p:cNvPicPr/>
          <p:nvPr/>
        </p:nvPicPr>
        <p:blipFill>
          <a:blip r:embed="rId3"/>
          <a:stretch/>
        </p:blipFill>
        <p:spPr>
          <a:xfrm>
            <a:off x="3693960" y="5239800"/>
            <a:ext cx="4111560" cy="920520"/>
          </a:xfrm>
          <a:prstGeom prst="rect">
            <a:avLst/>
          </a:prstGeom>
          <a:ln w="0">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cewka</a:t>
            </a:r>
            <a:endParaRPr lang="pl-PL" sz="4400" b="0" strike="noStrike" spc="-1">
              <a:latin typeface="Arial"/>
            </a:endParaRPr>
          </a:p>
        </p:txBody>
      </p:sp>
      <p:sp>
        <p:nvSpPr>
          <p:cNvPr id="658"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Dla połączenia równoległego indukcyjność zastępcza opisujemy wzorem:</a:t>
            </a:r>
            <a:endParaRPr lang="pl-PL" sz="2800" b="0" strike="noStrike" spc="-1">
              <a:latin typeface="Arial"/>
            </a:endParaRPr>
          </a:p>
        </p:txBody>
      </p:sp>
      <p:pic>
        <p:nvPicPr>
          <p:cNvPr id="659" name="Obraz 4"/>
          <p:cNvPicPr/>
          <p:nvPr/>
        </p:nvPicPr>
        <p:blipFill>
          <a:blip r:embed="rId3"/>
          <a:stretch/>
        </p:blipFill>
        <p:spPr>
          <a:xfrm>
            <a:off x="2995560" y="2743200"/>
            <a:ext cx="6197400" cy="1368360"/>
          </a:xfrm>
          <a:prstGeom prst="rect">
            <a:avLst/>
          </a:prstGeom>
          <a:ln w="0">
            <a:noFill/>
          </a:ln>
        </p:spPr>
      </p:pic>
      <p:pic>
        <p:nvPicPr>
          <p:cNvPr id="660" name="Obraz 6"/>
          <p:cNvPicPr/>
          <p:nvPr/>
        </p:nvPicPr>
        <p:blipFill>
          <a:blip r:embed="rId4"/>
          <a:stretch/>
        </p:blipFill>
        <p:spPr>
          <a:xfrm>
            <a:off x="4034880" y="4249800"/>
            <a:ext cx="3844800" cy="1701720"/>
          </a:xfrm>
          <a:prstGeom prst="rect">
            <a:avLst/>
          </a:prstGeom>
          <a:ln w="0">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cewka</a:t>
            </a:r>
            <a:endParaRPr lang="pl-PL" sz="4400" b="0" strike="noStrike" spc="-1">
              <a:latin typeface="Arial"/>
            </a:endParaRPr>
          </a:p>
        </p:txBody>
      </p:sp>
      <p:sp>
        <p:nvSpPr>
          <p:cNvPr id="662"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Reaktancja indukcyjnościowa wyrażana jest wzorem:</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663" name="Obraz 4"/>
          <p:cNvPicPr/>
          <p:nvPr/>
        </p:nvPicPr>
        <p:blipFill>
          <a:blip r:embed="rId2"/>
          <a:stretch/>
        </p:blipFill>
        <p:spPr>
          <a:xfrm>
            <a:off x="4476600" y="2627280"/>
            <a:ext cx="1778040" cy="663480"/>
          </a:xfrm>
          <a:prstGeom prst="rect">
            <a:avLst/>
          </a:prstGeom>
          <a:ln w="0">
            <a:noFill/>
          </a:ln>
        </p:spPr>
      </p:pic>
      <p:sp>
        <p:nvSpPr>
          <p:cNvPr id="664" name="pole tekstowe 5"/>
          <p:cNvSpPr/>
          <p:nvPr/>
        </p:nvSpPr>
        <p:spPr>
          <a:xfrm>
            <a:off x="905400" y="3429000"/>
            <a:ext cx="1114200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Rzeczywiste cewki wykazują też rezystancję R. Jednym z istotnych parametrów cewki rzeczywistej jest dobroć cewki określona wzorem:</a:t>
            </a:r>
            <a:endParaRPr lang="pl-PL" sz="1800" b="0" strike="noStrike" spc="-1">
              <a:latin typeface="Arial"/>
            </a:endParaRPr>
          </a:p>
        </p:txBody>
      </p:sp>
      <p:pic>
        <p:nvPicPr>
          <p:cNvPr id="665" name="Obraz 7"/>
          <p:cNvPicPr/>
          <p:nvPr/>
        </p:nvPicPr>
        <p:blipFill>
          <a:blip r:embed="rId3"/>
          <a:stretch/>
        </p:blipFill>
        <p:spPr>
          <a:xfrm>
            <a:off x="4442760" y="4210200"/>
            <a:ext cx="1739880" cy="996840"/>
          </a:xfrm>
          <a:prstGeom prst="rect">
            <a:avLst/>
          </a:prstGeom>
          <a:ln w="0">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cewka</a:t>
            </a:r>
            <a:endParaRPr lang="pl-PL" sz="4400" b="0" strike="noStrike" spc="-1">
              <a:latin typeface="Arial"/>
            </a:endParaRPr>
          </a:p>
        </p:txBody>
      </p:sp>
      <p:pic>
        <p:nvPicPr>
          <p:cNvPr id="667" name="Obraz 4"/>
          <p:cNvPicPr/>
          <p:nvPr/>
        </p:nvPicPr>
        <p:blipFill>
          <a:blip r:embed="rId2"/>
          <a:stretch/>
        </p:blipFill>
        <p:spPr>
          <a:xfrm>
            <a:off x="613800" y="1656360"/>
            <a:ext cx="2464920" cy="5092200"/>
          </a:xfrm>
          <a:prstGeom prst="rect">
            <a:avLst/>
          </a:prstGeom>
          <a:ln w="0">
            <a:noFill/>
          </a:ln>
        </p:spPr>
      </p:pic>
      <p:sp>
        <p:nvSpPr>
          <p:cNvPr id="668" name="pole tekstowe 5"/>
          <p:cNvSpPr/>
          <p:nvPr/>
        </p:nvSpPr>
        <p:spPr>
          <a:xfrm>
            <a:off x="4836960" y="1819800"/>
            <a:ext cx="6278400" cy="228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pl-PL" sz="1800" b="0" strike="noStrike" spc="-1">
                <a:solidFill>
                  <a:srgbClr val="000000"/>
                </a:solidFill>
                <a:latin typeface="Aptos"/>
                <a:ea typeface="DejaVu Sans"/>
              </a:rPr>
              <a:t>Indukująca się w cewce siła elektromotoryczna (napięcie) zależy od jej indukcyjności oraz od zmiany w czasie płynącego przez nią prądu. W obwodach prądu zmiennego sinusoidalnego, w stanie ustalonym napięcie na cewce wyprzedza o 90° prąd płynący w cewce (napięcie i prąd są przesunięte w fazie o </a:t>
            </a:r>
            <a:endParaRPr lang="pl-PL" sz="1800" b="0" strike="noStrike" spc="-1">
              <a:latin typeface="Arial"/>
            </a:endParaRPr>
          </a:p>
          <a:p>
            <a:pPr algn="just">
              <a:lnSpc>
                <a:spcPct val="100000"/>
              </a:lnSpc>
            </a:pPr>
            <a:r>
              <a:rPr lang="pl-PL" sz="1800" b="0" strike="noStrike" spc="-1">
                <a:solidFill>
                  <a:srgbClr val="000000"/>
                </a:solidFill>
                <a:latin typeface="Aptos"/>
                <a:ea typeface="DejaVu Sans"/>
              </a:rPr>
              <a:t>π/2).</a:t>
            </a:r>
            <a:endParaRPr lang="pl-PL" sz="1800" b="0" strike="noStrike" spc="-1">
              <a:latin typeface="Arial"/>
            </a:endParaRPr>
          </a:p>
        </p:txBody>
      </p:sp>
      <p:pic>
        <p:nvPicPr>
          <p:cNvPr id="669" name="Picture 2" descr="Kalkulator przesunięcia fazowego: Kompleksowy przewodnik"/>
          <p:cNvPicPr/>
          <p:nvPr/>
        </p:nvPicPr>
        <p:blipFill>
          <a:blip r:embed="rId3"/>
          <a:stretch/>
        </p:blipFill>
        <p:spPr>
          <a:xfrm>
            <a:off x="5526000" y="4102920"/>
            <a:ext cx="4988520" cy="2447640"/>
          </a:xfrm>
          <a:prstGeom prst="rect">
            <a:avLst/>
          </a:prstGeom>
          <a:ln w="0">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7000"/>
          </a:bodyPr>
          <a:lstStyle/>
          <a:p>
            <a:pPr>
              <a:lnSpc>
                <a:spcPct val="90000"/>
              </a:lnSpc>
            </a:pPr>
            <a:r>
              <a:rPr lang="pl-PL" sz="4400" b="1" strike="noStrike" spc="-1">
                <a:solidFill>
                  <a:srgbClr val="000000"/>
                </a:solidFill>
                <a:latin typeface="Aptos Display"/>
                <a:ea typeface="DejaVu Sans"/>
              </a:rPr>
              <a:t>Elementy obwodów: pojęcie oczka obwodu oraz węzła obwodu stosowane w analizie obwodowej</a:t>
            </a:r>
            <a:endParaRPr lang="pl-PL" sz="4400" b="0" strike="noStrike" spc="-1">
              <a:latin typeface="Arial"/>
            </a:endParaRPr>
          </a:p>
        </p:txBody>
      </p:sp>
      <p:pic>
        <p:nvPicPr>
          <p:cNvPr id="671" name="Obraz 3"/>
          <p:cNvPicPr/>
          <p:nvPr/>
        </p:nvPicPr>
        <p:blipFill>
          <a:blip r:embed="rId2"/>
          <a:stretch/>
        </p:blipFill>
        <p:spPr>
          <a:xfrm>
            <a:off x="838080" y="2933280"/>
            <a:ext cx="2737440" cy="2481840"/>
          </a:xfrm>
          <a:prstGeom prst="rect">
            <a:avLst/>
          </a:prstGeom>
          <a:ln w="0">
            <a:noFill/>
          </a:ln>
        </p:spPr>
      </p:pic>
      <p:sp>
        <p:nvSpPr>
          <p:cNvPr id="672" name="pole tekstowe 4"/>
          <p:cNvSpPr/>
          <p:nvPr/>
        </p:nvSpPr>
        <p:spPr>
          <a:xfrm>
            <a:off x="961200" y="5932440"/>
            <a:ext cx="184680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Węzeł obwodu</a:t>
            </a:r>
            <a:endParaRPr lang="pl-PL" sz="1800" b="0" strike="noStrike" spc="-1">
              <a:latin typeface="Arial"/>
            </a:endParaRPr>
          </a:p>
        </p:txBody>
      </p:sp>
      <p:pic>
        <p:nvPicPr>
          <p:cNvPr id="673" name="Obraz 6"/>
          <p:cNvPicPr/>
          <p:nvPr/>
        </p:nvPicPr>
        <p:blipFill>
          <a:blip r:embed="rId3"/>
          <a:stretch/>
        </p:blipFill>
        <p:spPr>
          <a:xfrm>
            <a:off x="6928560" y="2624760"/>
            <a:ext cx="3589200" cy="3098520"/>
          </a:xfrm>
          <a:prstGeom prst="rect">
            <a:avLst/>
          </a:prstGeom>
          <a:ln w="0">
            <a:noFill/>
          </a:ln>
        </p:spPr>
      </p:pic>
      <p:sp>
        <p:nvSpPr>
          <p:cNvPr id="674" name="pole tekstowe 8"/>
          <p:cNvSpPr/>
          <p:nvPr/>
        </p:nvSpPr>
        <p:spPr>
          <a:xfrm>
            <a:off x="7191360" y="5932440"/>
            <a:ext cx="609264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Oczko obwodu elektrycznego</a:t>
            </a:r>
            <a:endParaRPr lang="pl-PL" sz="1800" b="0" strike="noStrike" spc="-1">
              <a:latin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Prawa Kirchhoffa – 1 prawo Kirchhoffa</a:t>
            </a:r>
            <a:endParaRPr lang="pl-PL" sz="4400" b="0" strike="noStrike" spc="-1">
              <a:latin typeface="Arial"/>
            </a:endParaRPr>
          </a:p>
        </p:txBody>
      </p:sp>
      <p:sp>
        <p:nvSpPr>
          <p:cNvPr id="67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202122"/>
              </a:buClr>
              <a:buFont typeface="Arial"/>
              <a:buChar char="•"/>
            </a:pPr>
            <a:r>
              <a:rPr lang="pl-PL" sz="2800" b="1" strike="noStrike" spc="-1">
                <a:solidFill>
                  <a:srgbClr val="202122"/>
                </a:solidFill>
                <a:latin typeface="Arial"/>
                <a:ea typeface="DejaVu Sans"/>
              </a:rPr>
              <a:t>Dla węzła obwodu elektrycznego suma algebraiczna natężeń prądów wpływających (+) i wypływających (−) jest równa zeru</a:t>
            </a:r>
            <a:r>
              <a:rPr lang="pl-PL" sz="2800" b="0" strike="noStrike" spc="-1">
                <a:solidFill>
                  <a:srgbClr val="202122"/>
                </a:solidFill>
                <a:latin typeface="Arial"/>
                <a:ea typeface="DejaVu Sans"/>
              </a:rPr>
              <a:t> (znak prądu wynika z przyjętej konwencji).</a:t>
            </a:r>
            <a:endParaRPr lang="pl-PL" sz="2800" b="0" strike="noStrike" spc="-1">
              <a:latin typeface="Arial"/>
            </a:endParaRPr>
          </a:p>
          <a:p>
            <a:pPr marL="228600" indent="-225360">
              <a:lnSpc>
                <a:spcPct val="90000"/>
              </a:lnSpc>
              <a:spcBef>
                <a:spcPts val="1001"/>
              </a:spcBef>
              <a:buClr>
                <a:srgbClr val="202122"/>
              </a:buClr>
              <a:buFont typeface="Arial"/>
              <a:buChar char="•"/>
            </a:pPr>
            <a:r>
              <a:rPr lang="pl-PL" sz="2800" b="0" strike="noStrike" spc="-1">
                <a:solidFill>
                  <a:srgbClr val="202122"/>
                </a:solidFill>
                <a:latin typeface="Arial"/>
                <a:ea typeface="DejaVu Sans"/>
              </a:rPr>
              <a:t>Można więc powiedzieć, że </a:t>
            </a:r>
            <a:r>
              <a:rPr lang="pl-PL" sz="2800" b="1" strike="noStrike" spc="-1">
                <a:solidFill>
                  <a:srgbClr val="202122"/>
                </a:solidFill>
                <a:latin typeface="Arial"/>
                <a:ea typeface="DejaVu Sans"/>
              </a:rPr>
              <a:t>suma natężeń prądów wpływających do węzła jest równa sumie natężeń prądów wypływających z tego węzła.</a:t>
            </a:r>
            <a:endParaRPr lang="pl-PL" sz="2800" b="0" strike="noStrike" spc="-1">
              <a:latin typeface="Arial"/>
            </a:endParaRPr>
          </a:p>
        </p:txBody>
      </p:sp>
      <p:pic>
        <p:nvPicPr>
          <p:cNvPr id="677" name="Obraz 4"/>
          <p:cNvPicPr/>
          <p:nvPr/>
        </p:nvPicPr>
        <p:blipFill>
          <a:blip r:embed="rId2"/>
          <a:stretch/>
        </p:blipFill>
        <p:spPr>
          <a:xfrm>
            <a:off x="9094680" y="4214160"/>
            <a:ext cx="2737440" cy="2481840"/>
          </a:xfrm>
          <a:prstGeom prst="rect">
            <a:avLst/>
          </a:prstGeom>
          <a:ln w="0">
            <a:noFill/>
          </a:ln>
        </p:spPr>
      </p:pic>
      <p:pic>
        <p:nvPicPr>
          <p:cNvPr id="678" name="Obraz 6"/>
          <p:cNvPicPr/>
          <p:nvPr/>
        </p:nvPicPr>
        <p:blipFill>
          <a:blip r:embed="rId3"/>
          <a:stretch/>
        </p:blipFill>
        <p:spPr>
          <a:xfrm>
            <a:off x="2350800" y="5926320"/>
            <a:ext cx="4606920" cy="682560"/>
          </a:xfrm>
          <a:prstGeom prst="rect">
            <a:avLst/>
          </a:prstGeom>
          <a:ln w="0">
            <a:noFill/>
          </a:ln>
        </p:spPr>
      </p:pic>
      <p:pic>
        <p:nvPicPr>
          <p:cNvPr id="679" name="Obraz 8"/>
          <p:cNvPicPr/>
          <p:nvPr/>
        </p:nvPicPr>
        <p:blipFill>
          <a:blip r:embed="rId4"/>
          <a:stretch/>
        </p:blipFill>
        <p:spPr>
          <a:xfrm>
            <a:off x="4398840" y="4442400"/>
            <a:ext cx="2558880" cy="1158840"/>
          </a:xfrm>
          <a:prstGeom prst="rect">
            <a:avLst/>
          </a:prstGeom>
          <a:ln w="0">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ytuł 1_15"/>
          <p:cNvSpPr/>
          <p:nvPr/>
        </p:nvSpPr>
        <p:spPr>
          <a:xfrm>
            <a:off x="83952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57" name="Prostokąt 156"/>
          <p:cNvSpPr/>
          <p:nvPr/>
        </p:nvSpPr>
        <p:spPr>
          <a:xfrm>
            <a:off x="361080" y="2314080"/>
            <a:ext cx="6117480" cy="3159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Do gaszenia pożarów powstałych w urządzeniach posiadających akumulatory litowo-jonowe warto zastosować specjalistytczne środki gaśnicze, np. Urządzenie Gaśnicze do baterii litowych UBL-6x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Innowacyjne urządzenie gaśnicze przeznaczone do ochrony urządzeń wykorzystujących baterie litowo- jonowe (laptopy, tablety, powerbanki itp.) Środek gaśniczy aplikowany jest w postaci drobnej mgiełki, błyskawicznie schładza baterię i gasi płomienie. Powstała powłoka blokuje dostęp do tlenu i izoluje baterię blokując dalsze rozprzestrzenianie się ognia.</a:t>
            </a:r>
            <a:endParaRPr lang="pl-PL" sz="1800" b="0" strike="noStrike" spc="-1">
              <a:latin typeface="Arial"/>
            </a:endParaRPr>
          </a:p>
        </p:txBody>
      </p:sp>
      <p:sp>
        <p:nvSpPr>
          <p:cNvPr id="158" name="Prostokąt 157"/>
          <p:cNvSpPr/>
          <p:nvPr/>
        </p:nvSpPr>
        <p:spPr>
          <a:xfrm>
            <a:off x="51480" y="6480000"/>
            <a:ext cx="114681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https://sorbex.pl/sklep/3595-urzadzenie-gasnicze-do-baterii-litowych-ubl-6x.html</a:t>
            </a:r>
            <a:endParaRPr lang="pl-PL" sz="1800" b="0" strike="noStrike" spc="-1">
              <a:latin typeface="Arial"/>
            </a:endParaRPr>
          </a:p>
        </p:txBody>
      </p:sp>
      <p:pic>
        <p:nvPicPr>
          <p:cNvPr id="159" name="Obraz 158"/>
          <p:cNvPicPr/>
          <p:nvPr/>
        </p:nvPicPr>
        <p:blipFill>
          <a:blip r:embed="rId2"/>
          <a:stretch/>
        </p:blipFill>
        <p:spPr>
          <a:xfrm>
            <a:off x="8100360" y="1242000"/>
            <a:ext cx="3057480" cy="4970880"/>
          </a:xfrm>
          <a:prstGeom prst="rect">
            <a:avLst/>
          </a:prstGeom>
          <a:ln w="0">
            <a:noFill/>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Prawa Kirchhoffa – 1 prawo Kirchhoffa</a:t>
            </a:r>
            <a:endParaRPr lang="pl-PL" sz="4400" b="0" strike="noStrike" spc="-1">
              <a:latin typeface="Arial"/>
            </a:endParaRPr>
          </a:p>
        </p:txBody>
      </p:sp>
      <p:pic>
        <p:nvPicPr>
          <p:cNvPr id="681" name="Obraz 4"/>
          <p:cNvPicPr/>
          <p:nvPr/>
        </p:nvPicPr>
        <p:blipFill>
          <a:blip r:embed="rId2"/>
          <a:stretch/>
        </p:blipFill>
        <p:spPr>
          <a:xfrm>
            <a:off x="518760" y="1824120"/>
            <a:ext cx="10550520" cy="4788000"/>
          </a:xfrm>
          <a:prstGeom prst="rect">
            <a:avLst/>
          </a:prstGeom>
          <a:ln w="0">
            <a:noFill/>
          </a:ln>
        </p:spPr>
      </p:pic>
      <p:sp>
        <p:nvSpPr>
          <p:cNvPr id="682" name="Łącznik prosty ze strzałką 6"/>
          <p:cNvSpPr/>
          <p:nvPr/>
        </p:nvSpPr>
        <p:spPr>
          <a:xfrm flipH="1">
            <a:off x="7493400" y="2146680"/>
            <a:ext cx="1149840" cy="75204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683" name="Łącznik prosty ze strzałką 8"/>
          <p:cNvSpPr/>
          <p:nvPr/>
        </p:nvSpPr>
        <p:spPr>
          <a:xfrm flipH="1">
            <a:off x="2169720" y="2146680"/>
            <a:ext cx="6437160" cy="4968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684" name="pole tekstowe 9"/>
          <p:cNvSpPr/>
          <p:nvPr/>
        </p:nvSpPr>
        <p:spPr>
          <a:xfrm>
            <a:off x="8587440" y="1830600"/>
            <a:ext cx="285912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Suma prądów F11 – F20</a:t>
            </a:r>
            <a:endParaRPr lang="pl-PL" sz="1800" b="0" strike="noStrike" spc="-1">
              <a:latin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Prawa Kirchhoffa – 2 prawo Kirchhoffa</a:t>
            </a:r>
            <a:endParaRPr lang="pl-PL" sz="4400" b="0" strike="noStrike" spc="-1">
              <a:latin typeface="Arial"/>
            </a:endParaRPr>
          </a:p>
        </p:txBody>
      </p:sp>
      <p:sp>
        <p:nvSpPr>
          <p:cNvPr id="686" name="Symbol zastępczy zawartości 2"/>
          <p:cNvSpPr/>
          <p:nvPr/>
        </p:nvSpPr>
        <p:spPr>
          <a:xfrm>
            <a:off x="838080" y="1825560"/>
            <a:ext cx="1051236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 zamkniętym obwodzie suma spadków napięć równa jest sumie sił elektromotorycznych występujących w tym obwodzie.</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687" name="Obraz 4"/>
          <p:cNvPicPr/>
          <p:nvPr/>
        </p:nvPicPr>
        <p:blipFill>
          <a:blip r:embed="rId2"/>
          <a:stretch/>
        </p:blipFill>
        <p:spPr>
          <a:xfrm>
            <a:off x="4691160" y="2862360"/>
            <a:ext cx="2806560" cy="1130400"/>
          </a:xfrm>
          <a:prstGeom prst="rect">
            <a:avLst/>
          </a:prstGeom>
          <a:ln w="0">
            <a:noFill/>
          </a:ln>
        </p:spPr>
      </p:pic>
      <p:sp>
        <p:nvSpPr>
          <p:cNvPr id="688" name="pole tekstowe 5"/>
          <p:cNvSpPr/>
          <p:nvPr/>
        </p:nvSpPr>
        <p:spPr>
          <a:xfrm>
            <a:off x="1343160" y="3857760"/>
            <a:ext cx="8252280" cy="10040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Gdzie:</a:t>
            </a:r>
            <a:endParaRPr lang="pl-PL" sz="1800" b="0" strike="noStrike" spc="-1">
              <a:latin typeface="Arial"/>
            </a:endParaRPr>
          </a:p>
          <a:p>
            <a:pPr>
              <a:lnSpc>
                <a:spcPct val="100000"/>
              </a:lnSpc>
            </a:pPr>
            <a:r>
              <a:rPr lang="pl-PL" sz="1800" b="0" strike="noStrike" spc="-1">
                <a:solidFill>
                  <a:srgbClr val="000000"/>
                </a:solidFill>
                <a:latin typeface="Aptos"/>
                <a:ea typeface="DejaVu Sans"/>
              </a:rPr>
              <a:t>Ui – spadek napięcia na kolejnym elemencie oczka obwodu</a:t>
            </a:r>
            <a:endParaRPr lang="pl-PL" sz="1800" b="0" strike="noStrike" spc="-1">
              <a:latin typeface="Arial"/>
            </a:endParaRPr>
          </a:p>
          <a:p>
            <a:pPr>
              <a:lnSpc>
                <a:spcPct val="100000"/>
              </a:lnSpc>
            </a:pPr>
            <a:r>
              <a:rPr lang="pl-PL" sz="2400" b="0" strike="noStrike" spc="-1">
                <a:solidFill>
                  <a:srgbClr val="000000"/>
                </a:solidFill>
                <a:latin typeface="Symbol"/>
                <a:ea typeface="DejaVu Sans"/>
              </a:rPr>
              <a:t>e</a:t>
            </a:r>
            <a:r>
              <a:rPr lang="pl-PL" sz="800" b="0" strike="noStrike" spc="-1">
                <a:solidFill>
                  <a:srgbClr val="000000"/>
                </a:solidFill>
                <a:latin typeface="Arial"/>
                <a:ea typeface="DejaVu Sans"/>
              </a:rPr>
              <a:t>k </a:t>
            </a:r>
            <a:r>
              <a:rPr lang="pl-PL" sz="1800" b="0" strike="noStrike" spc="-1">
                <a:solidFill>
                  <a:srgbClr val="000000"/>
                </a:solidFill>
                <a:latin typeface="Arial"/>
                <a:ea typeface="DejaVu Sans"/>
              </a:rPr>
              <a:t>– siła elektromotoryczna kolejnego ze źródeł napięcia występującego w oczku</a:t>
            </a:r>
            <a:endParaRPr lang="pl-PL" sz="1800" b="0" strike="noStrike" spc="-1">
              <a:latin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Prawa Kirchhoffa – 2 prawo Kirchhoffa</a:t>
            </a:r>
            <a:endParaRPr lang="pl-PL" sz="4400" b="0" strike="noStrike" spc="-1">
              <a:latin typeface="Arial"/>
            </a:endParaRPr>
          </a:p>
        </p:txBody>
      </p:sp>
      <p:pic>
        <p:nvPicPr>
          <p:cNvPr id="690" name="Obraz 6"/>
          <p:cNvPicPr/>
          <p:nvPr/>
        </p:nvPicPr>
        <p:blipFill>
          <a:blip r:embed="rId2"/>
          <a:stretch/>
        </p:blipFill>
        <p:spPr>
          <a:xfrm>
            <a:off x="3473640" y="1780560"/>
            <a:ext cx="4446000" cy="3970080"/>
          </a:xfrm>
          <a:prstGeom prst="rect">
            <a:avLst/>
          </a:prstGeom>
          <a:ln w="0">
            <a:noFill/>
          </a:ln>
        </p:spPr>
      </p:pic>
      <p:sp>
        <p:nvSpPr>
          <p:cNvPr id="691" name="pole tekstowe 9"/>
          <p:cNvSpPr/>
          <p:nvPr/>
        </p:nvSpPr>
        <p:spPr>
          <a:xfrm>
            <a:off x="3999240" y="5669280"/>
            <a:ext cx="3046320" cy="638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600" b="0" strike="noStrike" spc="-1">
                <a:solidFill>
                  <a:srgbClr val="000000"/>
                </a:solidFill>
                <a:latin typeface="Symbol"/>
                <a:ea typeface="DejaVu Sans"/>
              </a:rPr>
              <a:t>e</a:t>
            </a:r>
            <a:r>
              <a:rPr lang="pl-PL" sz="800" b="0" strike="noStrike" spc="-1">
                <a:solidFill>
                  <a:srgbClr val="000000"/>
                </a:solidFill>
                <a:latin typeface="Arial"/>
                <a:ea typeface="DejaVu Sans"/>
              </a:rPr>
              <a:t>1 </a:t>
            </a:r>
            <a:r>
              <a:rPr lang="pl-PL" sz="1800" b="0" strike="noStrike" spc="-1">
                <a:solidFill>
                  <a:srgbClr val="000000"/>
                </a:solidFill>
                <a:latin typeface="Arial"/>
                <a:ea typeface="DejaVu Sans"/>
              </a:rPr>
              <a:t>= U1+U2 = i2*R2 + i1*R1</a:t>
            </a:r>
            <a:r>
              <a:rPr lang="pl-PL" sz="800" b="0" strike="noStrike" spc="-1">
                <a:solidFill>
                  <a:srgbClr val="000000"/>
                </a:solidFill>
                <a:latin typeface="Arial"/>
                <a:ea typeface="DejaVu Sans"/>
              </a:rPr>
              <a:t> </a:t>
            </a:r>
            <a:endParaRPr lang="pl-PL" sz="800" b="0" strike="noStrike" spc="-1">
              <a:latin typeface="Arial"/>
            </a:endParaRPr>
          </a:p>
        </p:txBody>
      </p:sp>
      <p:sp>
        <p:nvSpPr>
          <p:cNvPr id="692" name="Łącznik prosty ze strzałką 11"/>
          <p:cNvSpPr/>
          <p:nvPr/>
        </p:nvSpPr>
        <p:spPr>
          <a:xfrm>
            <a:off x="5141880" y="2910960"/>
            <a:ext cx="1224720" cy="36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693" name="Łącznik prosty ze strzałką 13"/>
          <p:cNvSpPr/>
          <p:nvPr/>
        </p:nvSpPr>
        <p:spPr>
          <a:xfrm flipH="1">
            <a:off x="4988160" y="1965600"/>
            <a:ext cx="1374840" cy="36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694" name="pole tekstowe 14"/>
          <p:cNvSpPr/>
          <p:nvPr/>
        </p:nvSpPr>
        <p:spPr>
          <a:xfrm>
            <a:off x="5477040" y="2491920"/>
            <a:ext cx="4921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U2</a:t>
            </a:r>
            <a:endParaRPr lang="pl-PL" sz="1800" b="0" strike="noStrike" spc="-1">
              <a:latin typeface="Arial"/>
            </a:endParaRPr>
          </a:p>
        </p:txBody>
      </p:sp>
      <p:sp>
        <p:nvSpPr>
          <p:cNvPr id="695" name="pole tekstowe 15"/>
          <p:cNvSpPr/>
          <p:nvPr/>
        </p:nvSpPr>
        <p:spPr>
          <a:xfrm>
            <a:off x="5509440" y="1978560"/>
            <a:ext cx="4921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U1</a:t>
            </a:r>
            <a:endParaRPr lang="pl-PL" sz="1800" b="0" strike="noStrike" spc="-1">
              <a:latin typeface="Aria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Prawa Kirchhoffa – zastosowanie w obliczeniach obwodów</a:t>
            </a:r>
            <a:endParaRPr lang="pl-PL" sz="4400" b="0" strike="noStrike" spc="-1">
              <a:latin typeface="Arial"/>
            </a:endParaRPr>
          </a:p>
        </p:txBody>
      </p:sp>
      <p:pic>
        <p:nvPicPr>
          <p:cNvPr id="697" name="Obraz 3"/>
          <p:cNvPicPr/>
          <p:nvPr/>
        </p:nvPicPr>
        <p:blipFill>
          <a:blip r:embed="rId2"/>
          <a:stretch/>
        </p:blipFill>
        <p:spPr>
          <a:xfrm>
            <a:off x="7372800" y="1490040"/>
            <a:ext cx="4626000" cy="4130640"/>
          </a:xfrm>
          <a:prstGeom prst="rect">
            <a:avLst/>
          </a:prstGeom>
          <a:ln w="0">
            <a:noFill/>
          </a:ln>
        </p:spPr>
      </p:pic>
      <p:sp>
        <p:nvSpPr>
          <p:cNvPr id="698" name="pole tekstowe 4"/>
          <p:cNvSpPr/>
          <p:nvPr/>
        </p:nvSpPr>
        <p:spPr>
          <a:xfrm>
            <a:off x="624960" y="3155040"/>
            <a:ext cx="32655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II prawo Kirchhoffa</a:t>
            </a:r>
            <a:endParaRPr lang="pl-PL" sz="1800" b="0" strike="noStrike" spc="-1">
              <a:latin typeface="Arial"/>
            </a:endParaRPr>
          </a:p>
        </p:txBody>
      </p:sp>
      <p:pic>
        <p:nvPicPr>
          <p:cNvPr id="699" name="Obraz 6"/>
          <p:cNvPicPr/>
          <p:nvPr/>
        </p:nvPicPr>
        <p:blipFill>
          <a:blip r:embed="rId3"/>
          <a:stretch/>
        </p:blipFill>
        <p:spPr>
          <a:xfrm>
            <a:off x="472680" y="2377800"/>
            <a:ext cx="2701800" cy="606240"/>
          </a:xfrm>
          <a:prstGeom prst="rect">
            <a:avLst/>
          </a:prstGeom>
          <a:ln w="0">
            <a:noFill/>
          </a:ln>
        </p:spPr>
      </p:pic>
      <p:sp>
        <p:nvSpPr>
          <p:cNvPr id="700" name="pole tekstowe 7"/>
          <p:cNvSpPr/>
          <p:nvPr/>
        </p:nvSpPr>
        <p:spPr>
          <a:xfrm>
            <a:off x="624960" y="2091600"/>
            <a:ext cx="32655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I prawo Kirchhoffa</a:t>
            </a:r>
            <a:endParaRPr lang="pl-PL" sz="1800" b="0" strike="noStrike" spc="-1">
              <a:latin typeface="Arial"/>
            </a:endParaRPr>
          </a:p>
        </p:txBody>
      </p:sp>
      <p:pic>
        <p:nvPicPr>
          <p:cNvPr id="701" name="Obraz 9"/>
          <p:cNvPicPr/>
          <p:nvPr/>
        </p:nvPicPr>
        <p:blipFill>
          <a:blip r:embed="rId4"/>
          <a:stretch/>
        </p:blipFill>
        <p:spPr>
          <a:xfrm>
            <a:off x="472680" y="3557160"/>
            <a:ext cx="4978440" cy="1120680"/>
          </a:xfrm>
          <a:prstGeom prst="rect">
            <a:avLst/>
          </a:prstGeom>
          <a:ln w="0">
            <a:noFill/>
          </a:ln>
        </p:spPr>
      </p:pic>
      <p:sp>
        <p:nvSpPr>
          <p:cNvPr id="702" name="pole tekstowe 10"/>
          <p:cNvSpPr/>
          <p:nvPr/>
        </p:nvSpPr>
        <p:spPr>
          <a:xfrm>
            <a:off x="624960" y="4853520"/>
            <a:ext cx="32655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Tworzy to układ równań:</a:t>
            </a:r>
            <a:endParaRPr lang="pl-PL" sz="1800" b="0" strike="noStrike" spc="-1">
              <a:latin typeface="Arial"/>
            </a:endParaRPr>
          </a:p>
        </p:txBody>
      </p:sp>
      <p:pic>
        <p:nvPicPr>
          <p:cNvPr id="703" name="Obraz 13"/>
          <p:cNvPicPr/>
          <p:nvPr/>
        </p:nvPicPr>
        <p:blipFill>
          <a:blip r:embed="rId5"/>
          <a:stretch/>
        </p:blipFill>
        <p:spPr>
          <a:xfrm>
            <a:off x="472680" y="5250960"/>
            <a:ext cx="5045760" cy="1527840"/>
          </a:xfrm>
          <a:prstGeom prst="rect">
            <a:avLst/>
          </a:prstGeom>
          <a:ln w="0">
            <a:noFill/>
          </a:ln>
        </p:spPr>
      </p:pic>
      <p:sp>
        <p:nvSpPr>
          <p:cNvPr id="704" name="pole tekstowe 14"/>
          <p:cNvSpPr/>
          <p:nvPr/>
        </p:nvSpPr>
        <p:spPr>
          <a:xfrm>
            <a:off x="5589000" y="5972400"/>
            <a:ext cx="6949080" cy="638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Skorzystaliśmy z praw Kirchhoffa, ale także z prawa Ohma,</a:t>
            </a:r>
            <a:endParaRPr lang="pl-PL" sz="1800" b="0" strike="noStrike" spc="-1">
              <a:latin typeface="Arial"/>
            </a:endParaRPr>
          </a:p>
          <a:p>
            <a:pPr>
              <a:lnSpc>
                <a:spcPct val="100000"/>
              </a:lnSpc>
            </a:pPr>
            <a:r>
              <a:rPr lang="pl-PL" sz="1800" b="0" strike="noStrike" spc="-1">
                <a:solidFill>
                  <a:srgbClr val="000000"/>
                </a:solidFill>
                <a:latin typeface="Aptos"/>
                <a:ea typeface="DejaVu Sans"/>
              </a:rPr>
              <a:t>Wprowadźmy je zatem do naszych rozważań w pełni</a:t>
            </a:r>
            <a:endParaRPr lang="pl-PL" sz="1800" b="0" strike="noStrike" spc="-1">
              <a:latin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Prawo Ohma</a:t>
            </a:r>
            <a:endParaRPr lang="pl-PL" sz="4400" b="0" strike="noStrike" spc="-1">
              <a:latin typeface="Arial"/>
            </a:endParaRPr>
          </a:p>
        </p:txBody>
      </p:sp>
      <p:sp>
        <p:nvSpPr>
          <p:cNvPr id="706" name="Symbol zastępczy zawartości 2"/>
          <p:cNvSpPr/>
          <p:nvPr/>
        </p:nvSpPr>
        <p:spPr>
          <a:xfrm>
            <a:off x="838080" y="18255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Prawo Ohma </a:t>
            </a:r>
            <a:r>
              <a:rPr lang="pl-PL" sz="2800" b="0" strike="noStrike" spc="-1">
                <a:solidFill>
                  <a:srgbClr val="000000"/>
                </a:solidFill>
                <a:latin typeface="Aptos"/>
                <a:ea typeface="DejaVu Sans"/>
              </a:rPr>
              <a:t>– prawo fizyki głoszące proporcjonalność natężenia prądu płynącego przez przewodnik do napięcia panującego między końcami przewodnika.</a:t>
            </a:r>
            <a:endParaRPr lang="pl-PL" sz="2800" b="0" strike="noStrike" spc="-1">
              <a:latin typeface="Arial"/>
            </a:endParaRPr>
          </a:p>
        </p:txBody>
      </p:sp>
      <p:pic>
        <p:nvPicPr>
          <p:cNvPr id="707" name="Obraz 4"/>
          <p:cNvPicPr/>
          <p:nvPr/>
        </p:nvPicPr>
        <p:blipFill>
          <a:blip r:embed="rId2"/>
          <a:stretch/>
        </p:blipFill>
        <p:spPr>
          <a:xfrm>
            <a:off x="913320" y="3198240"/>
            <a:ext cx="2675160" cy="3185640"/>
          </a:xfrm>
          <a:prstGeom prst="rect">
            <a:avLst/>
          </a:prstGeom>
          <a:ln w="0">
            <a:noFill/>
          </a:ln>
        </p:spPr>
      </p:pic>
      <p:pic>
        <p:nvPicPr>
          <p:cNvPr id="708" name="Obraz 6"/>
          <p:cNvPicPr/>
          <p:nvPr/>
        </p:nvPicPr>
        <p:blipFill>
          <a:blip r:embed="rId3"/>
          <a:stretch/>
        </p:blipFill>
        <p:spPr>
          <a:xfrm>
            <a:off x="5310360" y="3286080"/>
            <a:ext cx="1568520" cy="596880"/>
          </a:xfrm>
          <a:prstGeom prst="rect">
            <a:avLst/>
          </a:prstGeom>
          <a:ln w="0">
            <a:noFill/>
          </a:ln>
        </p:spPr>
      </p:pic>
      <p:sp>
        <p:nvSpPr>
          <p:cNvPr id="709" name="pole tekstowe 7"/>
          <p:cNvSpPr/>
          <p:nvPr/>
        </p:nvSpPr>
        <p:spPr>
          <a:xfrm>
            <a:off x="5068800" y="4293720"/>
            <a:ext cx="30949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Dla prądu przemiennego:</a:t>
            </a:r>
            <a:endParaRPr lang="pl-PL" sz="1800" b="0" strike="noStrike" spc="-1">
              <a:latin typeface="Arial"/>
            </a:endParaRPr>
          </a:p>
        </p:txBody>
      </p:sp>
      <p:pic>
        <p:nvPicPr>
          <p:cNvPr id="710" name="Obraz 9"/>
          <p:cNvPicPr/>
          <p:nvPr/>
        </p:nvPicPr>
        <p:blipFill>
          <a:blip r:embed="rId4"/>
          <a:stretch/>
        </p:blipFill>
        <p:spPr>
          <a:xfrm>
            <a:off x="4863960" y="4828680"/>
            <a:ext cx="3502080" cy="625320"/>
          </a:xfrm>
          <a:prstGeom prst="rect">
            <a:avLst/>
          </a:prstGeom>
          <a:ln w="0">
            <a:noFill/>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w analizie obwodowej schemat obwodu</a:t>
            </a:r>
            <a:endParaRPr lang="pl-PL" sz="4400" b="0" strike="noStrike" spc="-1">
              <a:latin typeface="Arial"/>
            </a:endParaRPr>
          </a:p>
        </p:txBody>
      </p:sp>
      <p:pic>
        <p:nvPicPr>
          <p:cNvPr id="712" name="Obraz 4"/>
          <p:cNvPicPr/>
          <p:nvPr/>
        </p:nvPicPr>
        <p:blipFill>
          <a:blip r:embed="rId2"/>
          <a:stretch/>
        </p:blipFill>
        <p:spPr>
          <a:xfrm>
            <a:off x="242640" y="1980000"/>
            <a:ext cx="2833200" cy="4680360"/>
          </a:xfrm>
          <a:prstGeom prst="rect">
            <a:avLst/>
          </a:prstGeom>
          <a:ln w="0">
            <a:noFill/>
          </a:ln>
        </p:spPr>
      </p:pic>
      <p:pic>
        <p:nvPicPr>
          <p:cNvPr id="713" name="Obraz 5" descr="Obraz zawierający tekst, książka, Grafika, Czcionka&#10;&#10;Zawartość wygenerowana przez sztuczną inteligencję może być niepoprawna."/>
          <p:cNvPicPr/>
          <p:nvPr/>
        </p:nvPicPr>
        <p:blipFill>
          <a:blip r:embed="rId3"/>
          <a:stretch/>
        </p:blipFill>
        <p:spPr>
          <a:xfrm rot="5400000">
            <a:off x="3107160" y="4679280"/>
            <a:ext cx="2304720" cy="1728000"/>
          </a:xfrm>
          <a:prstGeom prst="rect">
            <a:avLst/>
          </a:prstGeom>
          <a:ln w="0">
            <a:noFill/>
          </a:ln>
        </p:spPr>
      </p:pic>
      <p:pic>
        <p:nvPicPr>
          <p:cNvPr id="714" name="Obraz 9"/>
          <p:cNvPicPr/>
          <p:nvPr/>
        </p:nvPicPr>
        <p:blipFill>
          <a:blip r:embed="rId4"/>
          <a:stretch/>
        </p:blipFill>
        <p:spPr>
          <a:xfrm>
            <a:off x="5937120" y="2563920"/>
            <a:ext cx="5413680" cy="3223440"/>
          </a:xfrm>
          <a:prstGeom prst="rect">
            <a:avLst/>
          </a:prstGeom>
          <a:ln w="0">
            <a:noFill/>
          </a:ln>
        </p:spPr>
      </p:pic>
      <p:sp>
        <p:nvSpPr>
          <p:cNvPr id="715" name="pole tekstowe 11"/>
          <p:cNvSpPr/>
          <p:nvPr/>
        </p:nvSpPr>
        <p:spPr>
          <a:xfrm>
            <a:off x="8030880" y="649296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https://kursy.ilimi.pl/product/prad-przemienny-teoria-obwodow/</a:t>
            </a:r>
            <a:endParaRPr lang="pl-PL" sz="800" b="0" strike="noStrike" spc="-1">
              <a:latin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nSpc>
                <a:spcPct val="90000"/>
              </a:lnSpc>
            </a:pPr>
            <a:r>
              <a:rPr lang="pl-PL" sz="4400" b="1" strike="noStrike" spc="-1">
                <a:solidFill>
                  <a:srgbClr val="000000"/>
                </a:solidFill>
                <a:latin typeface="Aptos Display"/>
                <a:ea typeface="DejaVu Sans"/>
              </a:rPr>
              <a:t>Symbole i schematy elektryczne – schemat rozmieszczenia punktów instalacji elektrycznej</a:t>
            </a:r>
            <a:endParaRPr lang="pl-PL" sz="4400" b="0" strike="noStrike" spc="-1">
              <a:latin typeface="Arial"/>
            </a:endParaRPr>
          </a:p>
        </p:txBody>
      </p:sp>
      <p:pic>
        <p:nvPicPr>
          <p:cNvPr id="717" name="Obraz 4"/>
          <p:cNvPicPr/>
          <p:nvPr/>
        </p:nvPicPr>
        <p:blipFill>
          <a:blip r:embed="rId2"/>
          <a:stretch/>
        </p:blipFill>
        <p:spPr>
          <a:xfrm>
            <a:off x="238680" y="2198520"/>
            <a:ext cx="5896800" cy="4475160"/>
          </a:xfrm>
          <a:prstGeom prst="rect">
            <a:avLst/>
          </a:prstGeom>
          <a:ln w="0">
            <a:noFill/>
          </a:ln>
        </p:spPr>
      </p:pic>
      <p:pic>
        <p:nvPicPr>
          <p:cNvPr id="718" name="Obraz 8"/>
          <p:cNvPicPr/>
          <p:nvPr/>
        </p:nvPicPr>
        <p:blipFill>
          <a:blip r:embed="rId3"/>
          <a:stretch/>
        </p:blipFill>
        <p:spPr>
          <a:xfrm>
            <a:off x="6272640" y="2050560"/>
            <a:ext cx="5227200" cy="3957120"/>
          </a:xfrm>
          <a:prstGeom prst="rect">
            <a:avLst/>
          </a:prstGeom>
          <a:ln w="0">
            <a:noFill/>
          </a:ln>
        </p:spPr>
      </p:pic>
      <p:sp>
        <p:nvSpPr>
          <p:cNvPr id="719" name="pole tekstowe 10"/>
          <p:cNvSpPr/>
          <p:nvPr/>
        </p:nvSpPr>
        <p:spPr>
          <a:xfrm>
            <a:off x="6272640" y="6370560"/>
            <a:ext cx="6092640" cy="45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4"/>
              </a:rPr>
              <a:t>https://agel-elektryka.pl/elektryk-krakow/instalacje-elektryczne-wykonanie-okablowania.html</a:t>
            </a:r>
            <a:endParaRPr lang="pl-PL" sz="800" b="0" strike="noStrike" spc="-1">
              <a:latin typeface="Arial"/>
            </a:endParaRPr>
          </a:p>
          <a:p>
            <a:pPr>
              <a:lnSpc>
                <a:spcPct val="100000"/>
              </a:lnSpc>
            </a:pPr>
            <a:r>
              <a:rPr lang="pl-PL" sz="800" b="0" strike="noStrike" spc="-1">
                <a:solidFill>
                  <a:srgbClr val="000000"/>
                </a:solidFill>
                <a:latin typeface="Aptos"/>
                <a:ea typeface="DejaVu Sans"/>
              </a:rPr>
              <a:t>https://portalelektryka.pl/akademia-elektryka/symbole-ktore-musisz-znac-zaczynajac-przygode-z-elektryka-3646.html</a:t>
            </a:r>
            <a:endParaRPr lang="pl-PL" sz="800" b="0" strike="noStrike" spc="-1">
              <a:latin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jednokreskowy</a:t>
            </a:r>
            <a:endParaRPr lang="pl-PL" sz="4400" b="0" strike="noStrike" spc="-1">
              <a:latin typeface="Arial"/>
            </a:endParaRPr>
          </a:p>
        </p:txBody>
      </p:sp>
      <p:pic>
        <p:nvPicPr>
          <p:cNvPr id="721" name="Obraz 4"/>
          <p:cNvPicPr/>
          <p:nvPr/>
        </p:nvPicPr>
        <p:blipFill>
          <a:blip r:embed="rId2"/>
          <a:stretch/>
        </p:blipFill>
        <p:spPr>
          <a:xfrm>
            <a:off x="171360" y="1951920"/>
            <a:ext cx="5921640" cy="4843800"/>
          </a:xfrm>
          <a:prstGeom prst="rect">
            <a:avLst/>
          </a:prstGeom>
          <a:ln w="0">
            <a:noFill/>
          </a:ln>
        </p:spPr>
      </p:pic>
      <p:sp>
        <p:nvSpPr>
          <p:cNvPr id="722" name="Uśmiechnięta buźka 5"/>
          <p:cNvSpPr/>
          <p:nvPr/>
        </p:nvSpPr>
        <p:spPr>
          <a:xfrm>
            <a:off x="2151720" y="2151720"/>
            <a:ext cx="506160" cy="542520"/>
          </a:xfrm>
          <a:prstGeom prst="smileyFace">
            <a:avLst>
              <a:gd name="adj" fmla="val 4653"/>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pic>
        <p:nvPicPr>
          <p:cNvPr id="723" name="Obraz 7"/>
          <p:cNvPicPr/>
          <p:nvPr/>
        </p:nvPicPr>
        <p:blipFill>
          <a:blip r:embed="rId3"/>
          <a:stretch/>
        </p:blipFill>
        <p:spPr>
          <a:xfrm>
            <a:off x="6095880" y="2998080"/>
            <a:ext cx="5783760" cy="3025440"/>
          </a:xfrm>
          <a:prstGeom prst="rect">
            <a:avLst/>
          </a:prstGeom>
          <a:ln w="0">
            <a:noFill/>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poglądowy</a:t>
            </a:r>
            <a:endParaRPr lang="pl-PL" sz="4400" b="0" strike="noStrike" spc="-1">
              <a:latin typeface="Arial"/>
            </a:endParaRPr>
          </a:p>
        </p:txBody>
      </p:sp>
      <p:sp>
        <p:nvSpPr>
          <p:cNvPr id="725" name="pole tekstowe 4"/>
          <p:cNvSpPr/>
          <p:nvPr/>
        </p:nvSpPr>
        <p:spPr>
          <a:xfrm>
            <a:off x="0" y="6642720"/>
            <a:ext cx="12082680" cy="21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https://strefaie.pl/typy-schematow-wg-normy-iec-81346/</a:t>
            </a:r>
            <a:endParaRPr lang="pl-PL" sz="800" b="0" strike="noStrike" spc="-1">
              <a:latin typeface="Arial"/>
            </a:endParaRPr>
          </a:p>
        </p:txBody>
      </p:sp>
      <p:pic>
        <p:nvPicPr>
          <p:cNvPr id="726" name="Picture 2"/>
          <p:cNvPicPr/>
          <p:nvPr/>
        </p:nvPicPr>
        <p:blipFill>
          <a:blip r:embed="rId2"/>
          <a:stretch/>
        </p:blipFill>
        <p:spPr>
          <a:xfrm>
            <a:off x="1758240" y="2133000"/>
            <a:ext cx="6101640" cy="4253400"/>
          </a:xfrm>
          <a:prstGeom prst="rect">
            <a:avLst/>
          </a:prstGeom>
          <a:ln w="0">
            <a:noFill/>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poglądowy</a:t>
            </a:r>
            <a:endParaRPr lang="pl-PL" sz="4400" b="0" strike="noStrike" spc="-1">
              <a:latin typeface="Arial"/>
            </a:endParaRPr>
          </a:p>
        </p:txBody>
      </p:sp>
      <p:pic>
        <p:nvPicPr>
          <p:cNvPr id="728" name="Obraz 3"/>
          <p:cNvPicPr/>
          <p:nvPr/>
        </p:nvPicPr>
        <p:blipFill>
          <a:blip r:embed="rId2"/>
          <a:stretch/>
        </p:blipFill>
        <p:spPr>
          <a:xfrm>
            <a:off x="547920" y="2160000"/>
            <a:ext cx="4266000" cy="3059640"/>
          </a:xfrm>
          <a:prstGeom prst="rect">
            <a:avLst/>
          </a:prstGeom>
          <a:ln w="0">
            <a:noFill/>
          </a:ln>
        </p:spPr>
      </p:pic>
      <p:sp>
        <p:nvSpPr>
          <p:cNvPr id="729" name="pole tekstowe 5"/>
          <p:cNvSpPr/>
          <p:nvPr/>
        </p:nvSpPr>
        <p:spPr>
          <a:xfrm>
            <a:off x="5400000" y="1883160"/>
            <a:ext cx="6929640" cy="4416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16000" indent="-213120">
              <a:lnSpc>
                <a:spcPct val="100000"/>
              </a:lnSpc>
              <a:spcBef>
                <a:spcPts val="1500"/>
              </a:spcBef>
              <a:buClr>
                <a:srgbClr val="000000"/>
              </a:buClr>
              <a:buFont typeface="Arial"/>
              <a:buChar char="•"/>
            </a:pPr>
            <a:r>
              <a:rPr lang="pl-PL" sz="1200" b="0" strike="noStrike" spc="-1">
                <a:solidFill>
                  <a:srgbClr val="000000"/>
                </a:solidFill>
                <a:latin typeface="Roboto"/>
                <a:ea typeface="DejaVu Sans"/>
              </a:rPr>
              <a:t>1 - to podstawowe symbole elektryczne, oznaczające przewód, kabel lub linię przesyłową.</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2 – takie oznaczenie przewodów wskazuje na przewód elastyczny.</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3 – to podstawowe elektryczne symbole, oznaczające przewód ochronny PE.</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4 – kolejne podstawowe oznaczenie przewodów, oznaczające kabel neutralny N.</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5 – takie symbole graficzne oznaczają przewód ochronno neutralny PEN – spotykany w budownictwie starszego typu.</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6 – linia trójfazowa wyposażona w przewód neutralny oraz przewód ochronny.</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7 – oznacza zasilanie linii telekomunikacyjnej prądem stałym.</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8 – symbol graficzny oznacza zasilanie linii telekomunikacyjnej prądem zmiennym.</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9 – takie symbole graficzne oznaczają linie powietrzną.</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10 – oznaczenie linii podziemnej.</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11 – takie elektryczne symbole oznaczają odgałęzienie od przewodu.</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12 – schematy elektryczne często posiadają takie oznaczenie graficzne. Jest to podstawowy symbol zacisków i połączeń rozłączanych.</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13 – oznaczenia elektryczne stałych połączeń przewodów elektrycznych.</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14 – grafika wskazuje na obecność listwy zaciskowej.</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15 – to linia schodząca w dół.</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16 – oznaczenie elektryczne linii biegnącej ku górze.</a:t>
            </a:r>
            <a:endParaRPr lang="pl-PL" sz="1200" b="0" strike="noStrike" spc="-1">
              <a:latin typeface="Arial"/>
            </a:endParaRPr>
          </a:p>
        </p:txBody>
      </p:sp>
      <p:sp>
        <p:nvSpPr>
          <p:cNvPr id="730" name="pole tekstowe 6"/>
          <p:cNvSpPr/>
          <p:nvPr/>
        </p:nvSpPr>
        <p:spPr>
          <a:xfrm>
            <a:off x="27000" y="662868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https://kb.pl/aktualnosci/fotowoltaika/mikroinwertery-czy-inwerter-centralny-co-wybrac/</a:t>
            </a:r>
            <a:endParaRPr lang="pl-PL" sz="800" b="0" strike="noStrike" spc="-1">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ytuł 1_14"/>
          <p:cNvSpPr/>
          <p:nvPr/>
        </p:nvSpPr>
        <p:spPr>
          <a:xfrm>
            <a:off x="83916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61" name="Prostokąt 160"/>
          <p:cNvSpPr/>
          <p:nvPr/>
        </p:nvSpPr>
        <p:spPr>
          <a:xfrm>
            <a:off x="360720" y="2314080"/>
            <a:ext cx="6117480" cy="520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Do gaszenia pożarów instalacji fotowoltaicznych warto zastosować specjalistyczne środki gaśnicze takie jak np.  SOLARSTOP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SOLARSTOP® urządzenie gaśnicze jest głównie dedykowane do instalacji fotowoltaicznych. Umożliwia gaszenie modułów fotowoltaicznych jak również okablowania oraz wyposażenia dodatkowego takiego jak inwerter itp. pod napięciem maksymalnym 1000V, dodatkowo jest skuteczne w gaszeniu pożarów klas A tj. materiałów stałych. Skuteczność gaśnicza 13A, wg PN-EN 3-7.</a:t>
            </a:r>
            <a:endParaRPr lang="pl-PL" sz="1800" b="0" strike="noStrike" spc="-1">
              <a:latin typeface="Arial"/>
            </a:endParaRPr>
          </a:p>
          <a:p>
            <a:pPr>
              <a:lnSpc>
                <a:spcPct val="100000"/>
              </a:lnSpc>
            </a:pPr>
            <a:r>
              <a:rPr lang="pl-PL" sz="1800" b="0" strike="noStrike" spc="-1">
                <a:solidFill>
                  <a:srgbClr val="000000"/>
                </a:solidFill>
                <a:latin typeface="Arial"/>
                <a:ea typeface="DejaVu Sans"/>
              </a:rPr>
              <a:t>Solarstop® tworzy stabilną pianę gaśniczą, skutecznie odizolowując dostęp światła  do modułów fotowoltaicznych oraz powodując zaprzestanie przez nie produkcji prądu stałego DC.</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62" name="Prostokąt 161"/>
          <p:cNvSpPr/>
          <p:nvPr/>
        </p:nvSpPr>
        <p:spPr>
          <a:xfrm>
            <a:off x="8460000" y="6513480"/>
            <a:ext cx="341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https://sklep-ppoz.pl/</a:t>
            </a:r>
            <a:endParaRPr lang="pl-PL" sz="1800" b="0" strike="noStrike" spc="-1">
              <a:latin typeface="Arial"/>
            </a:endParaRPr>
          </a:p>
        </p:txBody>
      </p:sp>
      <p:pic>
        <p:nvPicPr>
          <p:cNvPr id="163" name="Obraz 162"/>
          <p:cNvPicPr/>
          <p:nvPr/>
        </p:nvPicPr>
        <p:blipFill>
          <a:blip r:embed="rId2"/>
          <a:stretch/>
        </p:blipFill>
        <p:spPr>
          <a:xfrm>
            <a:off x="8100000" y="1614600"/>
            <a:ext cx="2430360" cy="4898520"/>
          </a:xfrm>
          <a:prstGeom prst="rect">
            <a:avLst/>
          </a:prstGeom>
          <a:ln w="0">
            <a:noFill/>
          </a:ln>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poglądowy</a:t>
            </a:r>
            <a:endParaRPr lang="pl-PL" sz="4400" b="0" strike="noStrike" spc="-1">
              <a:latin typeface="Arial"/>
            </a:endParaRPr>
          </a:p>
        </p:txBody>
      </p:sp>
      <p:pic>
        <p:nvPicPr>
          <p:cNvPr id="732" name="Obraz 3"/>
          <p:cNvPicPr/>
          <p:nvPr/>
        </p:nvPicPr>
        <p:blipFill>
          <a:blip r:embed="rId2"/>
          <a:stretch/>
        </p:blipFill>
        <p:spPr>
          <a:xfrm>
            <a:off x="680400" y="2543400"/>
            <a:ext cx="4206600" cy="2189880"/>
          </a:xfrm>
          <a:prstGeom prst="rect">
            <a:avLst/>
          </a:prstGeom>
          <a:ln w="0">
            <a:noFill/>
          </a:ln>
        </p:spPr>
      </p:pic>
      <p:sp>
        <p:nvSpPr>
          <p:cNvPr id="733" name="pole tekstowe 4"/>
          <p:cNvSpPr/>
          <p:nvPr/>
        </p:nvSpPr>
        <p:spPr>
          <a:xfrm>
            <a:off x="5500800" y="2518920"/>
            <a:ext cx="5849640" cy="21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16000" indent="-213120">
              <a:lnSpc>
                <a:spcPct val="100000"/>
              </a:lnSpc>
              <a:spcBef>
                <a:spcPts val="1500"/>
              </a:spcBef>
              <a:buClr>
                <a:srgbClr val="000000"/>
              </a:buClr>
              <a:buFont typeface="Arial"/>
              <a:buChar char="•"/>
            </a:pPr>
            <a:r>
              <a:rPr lang="pl-PL" sz="1200" b="0" strike="noStrike" spc="-1">
                <a:solidFill>
                  <a:srgbClr val="000000"/>
                </a:solidFill>
                <a:latin typeface="Roboto"/>
                <a:ea typeface="DejaVu Sans"/>
              </a:rPr>
              <a:t>1 – symbol elektryczny oznaczający autotransformator.</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2 – symbol elektryczny oznaczający autotransformator, może być stosowany zamiennie z poprzednim.</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3 – elektryczne symbole oznaczające cewkę z rdzeniem.</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4 – elektryczne symbole określające transformator trójzwojeniowy.</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5 – oznaczenia elektryczne transformatora trójfazowego.</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6 – oznaczenie elektryczne transformatora mocy typu SN/WN.</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7 – kolejne symbole graficzne transformatora mocy typu SN/WN.</a:t>
            </a:r>
            <a:endParaRPr lang="pl-PL" sz="1200" b="0" strike="noStrike" spc="-1">
              <a:latin typeface="Arial"/>
            </a:endParaRPr>
          </a:p>
          <a:p>
            <a:pPr marL="216000" indent="-213120">
              <a:lnSpc>
                <a:spcPct val="100000"/>
              </a:lnSpc>
              <a:spcBef>
                <a:spcPts val="451"/>
              </a:spcBef>
              <a:buClr>
                <a:srgbClr val="000000"/>
              </a:buClr>
              <a:buFont typeface="Arial"/>
              <a:buChar char="•"/>
            </a:pPr>
            <a:r>
              <a:rPr lang="pl-PL" sz="1200" b="0" strike="noStrike" spc="-1">
                <a:solidFill>
                  <a:srgbClr val="000000"/>
                </a:solidFill>
                <a:latin typeface="Roboto"/>
                <a:ea typeface="DejaVu Sans"/>
              </a:rPr>
              <a:t>8 – oznaczenie elektryczne transformatora NN.</a:t>
            </a:r>
            <a:endParaRPr lang="pl-PL" sz="1200" b="0" strike="noStrike" spc="-1">
              <a:latin typeface="Arial"/>
            </a:endParaRPr>
          </a:p>
        </p:txBody>
      </p:sp>
      <p:sp>
        <p:nvSpPr>
          <p:cNvPr id="734" name="pole tekstowe 6"/>
          <p:cNvSpPr/>
          <p:nvPr/>
        </p:nvSpPr>
        <p:spPr>
          <a:xfrm>
            <a:off x="27000" y="664668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https://kb.pl/aktualnosci/fotowoltaika/mikroinwertery-czy-inwerter-centralny-co-wybrac/</a:t>
            </a:r>
            <a:endParaRPr lang="pl-PL" sz="800" b="0" strike="noStrike" spc="-1">
              <a:latin typeface="Aria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Symbole i schematy elektryczne – schemat funkcjonalny</a:t>
            </a:r>
            <a:endParaRPr lang="pl-PL" sz="4400" b="0" strike="noStrike" spc="-1">
              <a:latin typeface="Arial"/>
            </a:endParaRPr>
          </a:p>
        </p:txBody>
      </p:sp>
      <p:pic>
        <p:nvPicPr>
          <p:cNvPr id="736" name="Picture 2"/>
          <p:cNvPicPr/>
          <p:nvPr/>
        </p:nvPicPr>
        <p:blipFill>
          <a:blip r:embed="rId2"/>
          <a:stretch/>
        </p:blipFill>
        <p:spPr>
          <a:xfrm>
            <a:off x="2526840" y="2181240"/>
            <a:ext cx="5964480" cy="4163760"/>
          </a:xfrm>
          <a:prstGeom prst="rect">
            <a:avLst/>
          </a:prstGeom>
          <a:ln w="0">
            <a:noFill/>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obwodów</a:t>
            </a:r>
            <a:endParaRPr lang="pl-PL" sz="4400" b="0" strike="noStrike" spc="-1">
              <a:latin typeface="Arial"/>
            </a:endParaRPr>
          </a:p>
        </p:txBody>
      </p:sp>
      <p:pic>
        <p:nvPicPr>
          <p:cNvPr id="738" name="Obraz 4"/>
          <p:cNvPicPr/>
          <p:nvPr/>
        </p:nvPicPr>
        <p:blipFill>
          <a:blip r:embed="rId2"/>
          <a:stretch/>
        </p:blipFill>
        <p:spPr>
          <a:xfrm>
            <a:off x="2589120" y="2008440"/>
            <a:ext cx="6078960" cy="4364640"/>
          </a:xfrm>
          <a:prstGeom prst="rect">
            <a:avLst/>
          </a:prstGeom>
          <a:ln w="0">
            <a:noFill/>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połączeń</a:t>
            </a:r>
            <a:endParaRPr lang="pl-PL" sz="4400" b="0" strike="noStrike" spc="-1">
              <a:latin typeface="Arial"/>
            </a:endParaRPr>
          </a:p>
        </p:txBody>
      </p:sp>
      <p:pic>
        <p:nvPicPr>
          <p:cNvPr id="740" name="Obraz 4"/>
          <p:cNvPicPr/>
          <p:nvPr/>
        </p:nvPicPr>
        <p:blipFill>
          <a:blip r:embed="rId2"/>
          <a:stretch/>
        </p:blipFill>
        <p:spPr>
          <a:xfrm>
            <a:off x="2985480" y="2568240"/>
            <a:ext cx="5126040" cy="3593160"/>
          </a:xfrm>
          <a:prstGeom prst="rect">
            <a:avLst/>
          </a:prstGeom>
          <a:ln w="0">
            <a:noFill/>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nSpc>
                <a:spcPct val="90000"/>
              </a:lnSpc>
            </a:pPr>
            <a:r>
              <a:rPr lang="pl-PL" sz="4400" b="1" strike="noStrike" spc="-1">
                <a:solidFill>
                  <a:srgbClr val="000000"/>
                </a:solidFill>
                <a:latin typeface="Aptos Display"/>
                <a:ea typeface="DejaVu Sans"/>
              </a:rPr>
              <a:t>Symbole i schematy elektryczne – schemat rozmieszczenia elementów (rysunek aranżacji)</a:t>
            </a:r>
            <a:endParaRPr lang="pl-PL" sz="4400" b="0" strike="noStrike" spc="-1">
              <a:latin typeface="Arial"/>
            </a:endParaRPr>
          </a:p>
        </p:txBody>
      </p:sp>
      <p:pic>
        <p:nvPicPr>
          <p:cNvPr id="742" name="Obraz 4"/>
          <p:cNvPicPr/>
          <p:nvPr/>
        </p:nvPicPr>
        <p:blipFill>
          <a:blip r:embed="rId2"/>
          <a:stretch/>
        </p:blipFill>
        <p:spPr>
          <a:xfrm>
            <a:off x="2274120" y="2001600"/>
            <a:ext cx="5842080" cy="4488120"/>
          </a:xfrm>
          <a:prstGeom prst="rect">
            <a:avLst/>
          </a:prstGeom>
          <a:ln w="0">
            <a:noFill/>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Symbole i schematy elektryczne – tabela połączeń</a:t>
            </a:r>
            <a:endParaRPr lang="pl-PL" sz="4400" b="0" strike="noStrike" spc="-1">
              <a:latin typeface="Arial"/>
            </a:endParaRPr>
          </a:p>
        </p:txBody>
      </p:sp>
      <p:pic>
        <p:nvPicPr>
          <p:cNvPr id="744" name="Obraz 4"/>
          <p:cNvPicPr/>
          <p:nvPr/>
        </p:nvPicPr>
        <p:blipFill>
          <a:blip r:embed="rId2"/>
          <a:stretch/>
        </p:blipFill>
        <p:spPr>
          <a:xfrm>
            <a:off x="2316600" y="2153880"/>
            <a:ext cx="7115760" cy="4335840"/>
          </a:xfrm>
          <a:prstGeom prst="rect">
            <a:avLst/>
          </a:prstGeom>
          <a:ln w="0">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obwody elektroniczne</a:t>
            </a:r>
            <a:endParaRPr lang="pl-PL" sz="4400" b="0" strike="noStrike" spc="-1">
              <a:latin typeface="Arial"/>
            </a:endParaRPr>
          </a:p>
        </p:txBody>
      </p:sp>
      <p:pic>
        <p:nvPicPr>
          <p:cNvPr id="746" name="Obraz 4"/>
          <p:cNvPicPr/>
          <p:nvPr/>
        </p:nvPicPr>
        <p:blipFill>
          <a:blip r:embed="rId2"/>
          <a:stretch/>
        </p:blipFill>
        <p:spPr>
          <a:xfrm>
            <a:off x="5491440" y="1105920"/>
            <a:ext cx="6697440" cy="5283360"/>
          </a:xfrm>
          <a:prstGeom prst="rect">
            <a:avLst/>
          </a:prstGeom>
          <a:ln w="0">
            <a:noFill/>
          </a:ln>
        </p:spPr>
      </p:pic>
      <p:sp>
        <p:nvSpPr>
          <p:cNvPr id="747" name="pole tekstowe 6"/>
          <p:cNvSpPr/>
          <p:nvPr/>
        </p:nvSpPr>
        <p:spPr>
          <a:xfrm>
            <a:off x="0" y="6480000"/>
            <a:ext cx="13757760" cy="36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Źródło: https://lroj.wordpress.com/wp-content/uploads/2011/02/makro.png</a:t>
            </a:r>
            <a:endParaRPr lang="pl-PL" sz="1800" b="0" strike="noStrike" spc="-1">
              <a:latin typeface="Arial"/>
            </a:endParaRPr>
          </a:p>
        </p:txBody>
      </p:sp>
      <p:pic>
        <p:nvPicPr>
          <p:cNvPr id="748" name="Obraz 8"/>
          <p:cNvPicPr/>
          <p:nvPr/>
        </p:nvPicPr>
        <p:blipFill>
          <a:blip r:embed="rId3"/>
          <a:stretch/>
        </p:blipFill>
        <p:spPr>
          <a:xfrm>
            <a:off x="415800" y="2509200"/>
            <a:ext cx="2256840" cy="3364920"/>
          </a:xfrm>
          <a:prstGeom prst="rect">
            <a:avLst/>
          </a:prstGeom>
          <a:ln w="0">
            <a:noFill/>
          </a:ln>
        </p:spPr>
      </p:pic>
      <p:pic>
        <p:nvPicPr>
          <p:cNvPr id="749" name="Obraz 10"/>
          <p:cNvPicPr/>
          <p:nvPr/>
        </p:nvPicPr>
        <p:blipFill>
          <a:blip r:embed="rId4"/>
          <a:stretch/>
        </p:blipFill>
        <p:spPr>
          <a:xfrm>
            <a:off x="2797560" y="2906640"/>
            <a:ext cx="2454120" cy="2706840"/>
          </a:xfrm>
          <a:prstGeom prst="rect">
            <a:avLst/>
          </a:prstGeom>
          <a:ln w="0">
            <a:noFill/>
          </a:ln>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sp>
        <p:nvSpPr>
          <p:cNvPr id="751"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21242C"/>
              </a:buClr>
              <a:buFont typeface="Arial"/>
              <a:buChar char="•"/>
            </a:pPr>
            <a:r>
              <a:rPr lang="pl-PL" sz="2800" b="0" strike="noStrike" spc="-1">
                <a:solidFill>
                  <a:srgbClr val="21242C"/>
                </a:solidFill>
                <a:latin typeface="Lato"/>
                <a:ea typeface="DejaVu Sans"/>
              </a:rPr>
              <a:t>W metodzie prądów oczkowych posługujemy się dwoma specyficznymi terminami. Są to </a:t>
            </a:r>
            <a:r>
              <a:rPr lang="pl-PL" sz="2800" b="0" i="1" strike="noStrike" spc="-1">
                <a:solidFill>
                  <a:srgbClr val="21242C"/>
                </a:solidFill>
                <a:latin typeface="Lato"/>
                <a:ea typeface="DejaVu Sans"/>
              </a:rPr>
              <a:t>pętla</a:t>
            </a:r>
            <a:r>
              <a:rPr lang="pl-PL" sz="2800" b="0" strike="noStrike" spc="-1">
                <a:solidFill>
                  <a:srgbClr val="21242C"/>
                </a:solidFill>
                <a:latin typeface="Lato"/>
                <a:ea typeface="DejaVu Sans"/>
              </a:rPr>
              <a:t> i </a:t>
            </a:r>
            <a:r>
              <a:rPr lang="pl-PL" sz="2800" b="0" i="1" strike="noStrike" spc="-1">
                <a:solidFill>
                  <a:srgbClr val="21242C"/>
                </a:solidFill>
                <a:latin typeface="Lato"/>
                <a:ea typeface="DejaVu Sans"/>
              </a:rPr>
              <a:t>oczko</a:t>
            </a:r>
            <a:r>
              <a:rPr lang="pl-PL" sz="2800" b="0" strike="noStrike" spc="-1">
                <a:solidFill>
                  <a:srgbClr val="21242C"/>
                </a:solidFill>
                <a:latin typeface="Lato"/>
                <a:ea typeface="DejaVu Sans"/>
              </a:rPr>
              <a:t>.</a:t>
            </a:r>
            <a:endParaRPr lang="pl-PL" sz="2800" b="0" strike="noStrike" spc="-1">
              <a:latin typeface="Arial"/>
            </a:endParaRPr>
          </a:p>
          <a:p>
            <a:pPr marL="228600" indent="-225360">
              <a:lnSpc>
                <a:spcPct val="90000"/>
              </a:lnSpc>
              <a:spcBef>
                <a:spcPts val="1001"/>
              </a:spcBef>
              <a:buClr>
                <a:srgbClr val="21242C"/>
              </a:buClr>
              <a:buFont typeface="Arial"/>
              <a:buChar char="•"/>
            </a:pPr>
            <a:r>
              <a:rPr lang="pl-PL" sz="2800" b="0" i="1" strike="noStrike" spc="-1">
                <a:solidFill>
                  <a:srgbClr val="21242C"/>
                </a:solidFill>
                <a:latin typeface="Lato"/>
                <a:ea typeface="DejaVu Sans"/>
              </a:rPr>
              <a:t>Pętlę</a:t>
            </a:r>
            <a:r>
              <a:rPr lang="pl-PL" sz="2800" b="0" strike="noStrike" spc="-1">
                <a:solidFill>
                  <a:srgbClr val="21242C"/>
                </a:solidFill>
                <a:latin typeface="Lato"/>
                <a:ea typeface="DejaVu Sans"/>
              </a:rPr>
              <a:t> stanowi każda zamknięta ścieżka dokoła obwodu. </a:t>
            </a:r>
            <a:endParaRPr lang="pl-PL" sz="2800" b="0" strike="noStrike" spc="-1">
              <a:latin typeface="Arial"/>
            </a:endParaRPr>
          </a:p>
          <a:p>
            <a:pPr marL="228600" indent="-225360">
              <a:lnSpc>
                <a:spcPct val="90000"/>
              </a:lnSpc>
              <a:spcBef>
                <a:spcPts val="1001"/>
              </a:spcBef>
              <a:buClr>
                <a:srgbClr val="21242C"/>
              </a:buClr>
              <a:buFont typeface="Arial"/>
              <a:buChar char="•"/>
            </a:pPr>
            <a:r>
              <a:rPr lang="pl-PL" sz="2800" b="0" i="1" strike="noStrike" spc="-1">
                <a:solidFill>
                  <a:srgbClr val="21242C"/>
                </a:solidFill>
                <a:latin typeface="Lato"/>
                <a:ea typeface="DejaVu Sans"/>
              </a:rPr>
              <a:t>Oczko</a:t>
            </a:r>
            <a:r>
              <a:rPr lang="pl-PL" sz="2800" b="0" strike="noStrike" spc="-1">
                <a:solidFill>
                  <a:srgbClr val="21242C"/>
                </a:solidFill>
                <a:latin typeface="Lato"/>
                <a:ea typeface="DejaVu Sans"/>
              </a:rPr>
              <a:t> jest nieco zawężonym rodzajem pętli. Jest to pętla, która nie zawiera w sobie żadnych innych pętli.</a:t>
            </a:r>
            <a:endParaRPr lang="pl-PL" sz="2800" b="0" strike="noStrike" spc="-1">
              <a:latin typeface="Arial"/>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pic>
        <p:nvPicPr>
          <p:cNvPr id="753" name="Obraz 4"/>
          <p:cNvPicPr/>
          <p:nvPr/>
        </p:nvPicPr>
        <p:blipFill>
          <a:blip r:embed="rId2"/>
          <a:stretch/>
        </p:blipFill>
        <p:spPr>
          <a:xfrm>
            <a:off x="3400560" y="1677240"/>
            <a:ext cx="5030640" cy="2784240"/>
          </a:xfrm>
          <a:prstGeom prst="rect">
            <a:avLst/>
          </a:prstGeom>
          <a:ln w="0">
            <a:noFill/>
          </a:ln>
        </p:spPr>
      </p:pic>
      <p:pic>
        <p:nvPicPr>
          <p:cNvPr id="754" name="Obraz 6"/>
          <p:cNvPicPr/>
          <p:nvPr/>
        </p:nvPicPr>
        <p:blipFill>
          <a:blip r:embed="rId3"/>
          <a:stretch/>
        </p:blipFill>
        <p:spPr>
          <a:xfrm>
            <a:off x="1512000" y="4320000"/>
            <a:ext cx="9486000" cy="2028960"/>
          </a:xfrm>
          <a:prstGeom prst="rect">
            <a:avLst/>
          </a:prstGeom>
          <a:ln w="0">
            <a:noFill/>
          </a:ln>
        </p:spPr>
      </p:pic>
      <p:sp>
        <p:nvSpPr>
          <p:cNvPr id="755" name="pole tekstowe 7"/>
          <p:cNvSpPr/>
          <p:nvPr/>
        </p:nvSpPr>
        <p:spPr>
          <a:xfrm>
            <a:off x="0" y="6642720"/>
            <a:ext cx="707796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https://pl.khanacademy.org/science/electrical-engineering/ee-circuit-analysis-topic/ee-dc-circuit-analysis/a/ee-mesh-current-method</a:t>
            </a:r>
            <a:endParaRPr lang="pl-PL" sz="800" b="0" strike="noStrike" spc="-1">
              <a:latin typeface="Aria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pic>
        <p:nvPicPr>
          <p:cNvPr id="757" name="Obraz 4"/>
          <p:cNvPicPr/>
          <p:nvPr/>
        </p:nvPicPr>
        <p:blipFill>
          <a:blip r:embed="rId2"/>
          <a:stretch/>
        </p:blipFill>
        <p:spPr>
          <a:xfrm>
            <a:off x="3243960" y="4256280"/>
            <a:ext cx="5343840" cy="2574360"/>
          </a:xfrm>
          <a:prstGeom prst="rect">
            <a:avLst/>
          </a:prstGeom>
          <a:ln w="0">
            <a:noFill/>
          </a:ln>
        </p:spPr>
      </p:pic>
      <p:pic>
        <p:nvPicPr>
          <p:cNvPr id="758" name="Obraz 5"/>
          <p:cNvPicPr/>
          <p:nvPr/>
        </p:nvPicPr>
        <p:blipFill>
          <a:blip r:embed="rId3"/>
          <a:stretch/>
        </p:blipFill>
        <p:spPr>
          <a:xfrm>
            <a:off x="3400560" y="1312920"/>
            <a:ext cx="5030640" cy="2784240"/>
          </a:xfrm>
          <a:prstGeom prst="rect">
            <a:avLst/>
          </a:prstGeom>
          <a:ln w="0">
            <a:noFill/>
          </a:ln>
        </p:spPr>
      </p:pic>
      <p:sp>
        <p:nvSpPr>
          <p:cNvPr id="759" name="pole tekstowe 6"/>
          <p:cNvSpPr/>
          <p:nvPr/>
        </p:nvSpPr>
        <p:spPr>
          <a:xfrm>
            <a:off x="0" y="6642720"/>
            <a:ext cx="707796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https://pl.khanacademy.org/science/electrical-engineering/ee-circuit-analysis-topic/ee-dc-circuit-analysis/a/ee-mesh-current-method</a:t>
            </a:r>
            <a:endParaRPr lang="pl-PL" sz="800" b="0" strike="noStrike" spc="-1">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ytuł 1_17"/>
          <p:cNvSpPr/>
          <p:nvPr/>
        </p:nvSpPr>
        <p:spPr>
          <a:xfrm>
            <a:off x="83880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65" name="Prostokąt 164"/>
          <p:cNvSpPr/>
          <p:nvPr/>
        </p:nvSpPr>
        <p:spPr>
          <a:xfrm>
            <a:off x="360" y="6120360"/>
            <a:ext cx="1151928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https://www.gov.pl/web/kppsp-tczew/zasady-postepowania-na-wypadek-pozaru</a:t>
            </a:r>
            <a:endParaRPr lang="pl-PL" sz="1800" b="0" strike="noStrike" spc="-1">
              <a:latin typeface="Arial"/>
            </a:endParaRPr>
          </a:p>
        </p:txBody>
      </p:sp>
      <p:sp>
        <p:nvSpPr>
          <p:cNvPr id="166" name="Prostokąt 165"/>
          <p:cNvSpPr/>
          <p:nvPr/>
        </p:nvSpPr>
        <p:spPr>
          <a:xfrm>
            <a:off x="360" y="6511680"/>
            <a:ext cx="1115928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https://www.youtube.com/watch?v=ji_yLxw6-lk&amp;t=2s</a:t>
            </a:r>
            <a:endParaRPr lang="pl-PL" sz="1800" b="0" strike="noStrike" spc="-1">
              <a:latin typeface="Arial"/>
            </a:endParaRPr>
          </a:p>
        </p:txBody>
      </p:sp>
      <p:sp>
        <p:nvSpPr>
          <p:cNvPr id="167" name="Prostokąt 166"/>
          <p:cNvSpPr/>
          <p:nvPr/>
        </p:nvSpPr>
        <p:spPr>
          <a:xfrm>
            <a:off x="180000" y="1678680"/>
            <a:ext cx="7197120" cy="443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Celem ewakuacji ludzi jest zapewnienie osobom szybkiego i bezpiecznego opuszczenia strefy zagrożonej lub objętej pożarem.</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celów ewakuacji ludzi służą korytarze - poziome drogi ewakuacji i klatki schodowe - pionowe drogi ewakuacyjne z których istnieje możliwość bezpośredniego wyjścia na zewnątrz. Drogi i wyjścia ewakuacyjne oznakowane muszą być pożarniczymi tablicami informacyjnymi zgodnie z PN - 92/N - 01256/02 "Znaki Bezpieczeństwa - Ewakuacja. Ewakuacją ludzi z części lub z całego obiektu zarządza kierujący akcją ratowniczo - gaśniczą. W przypadku zaistnienia pożaru lub innego zagrożenia budynku lub jego części, osoby nie biorące udziału w akcji ratowniczej powinny opuścić strefę zagrożenia. Osoby opuszczające strefę zagrożenia kierują się do najbliższego wyjścia służącego celom ewakuacji zgodnie z oznakowaniem.</a:t>
            </a:r>
            <a:endParaRPr lang="pl-PL" sz="1800" b="0" strike="noStrike" spc="-1">
              <a:latin typeface="Arial"/>
            </a:endParaRPr>
          </a:p>
          <a:p>
            <a:pPr>
              <a:lnSpc>
                <a:spcPct val="100000"/>
              </a:lnSpc>
            </a:pPr>
            <a:endParaRPr lang="pl-PL" sz="1800" b="0" strike="noStrike" spc="-1">
              <a:latin typeface="Arial"/>
            </a:endParaRPr>
          </a:p>
        </p:txBody>
      </p:sp>
      <p:pic>
        <p:nvPicPr>
          <p:cNvPr id="168" name="Obraz 167"/>
          <p:cNvPicPr/>
          <p:nvPr/>
        </p:nvPicPr>
        <p:blipFill>
          <a:blip r:embed="rId2"/>
          <a:stretch/>
        </p:blipFill>
        <p:spPr>
          <a:xfrm>
            <a:off x="7920000" y="1780200"/>
            <a:ext cx="3057480" cy="2246040"/>
          </a:xfrm>
          <a:prstGeom prst="rect">
            <a:avLst/>
          </a:prstGeom>
          <a:ln w="0">
            <a:noFill/>
          </a:ln>
        </p:spPr>
      </p:pic>
      <p:pic>
        <p:nvPicPr>
          <p:cNvPr id="169" name="Obraz 168"/>
          <p:cNvPicPr/>
          <p:nvPr/>
        </p:nvPicPr>
        <p:blipFill>
          <a:blip r:embed="rId3"/>
          <a:stretch/>
        </p:blipFill>
        <p:spPr>
          <a:xfrm>
            <a:off x="7920000" y="4101480"/>
            <a:ext cx="3057480" cy="2016360"/>
          </a:xfrm>
          <a:prstGeom prst="rect">
            <a:avLst/>
          </a:prstGeom>
          <a:ln w="0">
            <a:noFill/>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pic>
        <p:nvPicPr>
          <p:cNvPr id="761" name="Obraz 3"/>
          <p:cNvPicPr/>
          <p:nvPr/>
        </p:nvPicPr>
        <p:blipFill>
          <a:blip r:embed="rId2"/>
          <a:stretch/>
        </p:blipFill>
        <p:spPr>
          <a:xfrm>
            <a:off x="3208680" y="1495440"/>
            <a:ext cx="5343840" cy="2574360"/>
          </a:xfrm>
          <a:prstGeom prst="rect">
            <a:avLst/>
          </a:prstGeom>
          <a:ln w="0">
            <a:noFill/>
          </a:ln>
        </p:spPr>
      </p:pic>
      <p:pic>
        <p:nvPicPr>
          <p:cNvPr id="762" name="Obraz 5"/>
          <p:cNvPicPr/>
          <p:nvPr/>
        </p:nvPicPr>
        <p:blipFill>
          <a:blip r:embed="rId3"/>
          <a:stretch/>
        </p:blipFill>
        <p:spPr>
          <a:xfrm>
            <a:off x="3208680" y="4146120"/>
            <a:ext cx="5469120" cy="2617920"/>
          </a:xfrm>
          <a:prstGeom prst="rect">
            <a:avLst/>
          </a:prstGeom>
          <a:ln w="0">
            <a:noFill/>
          </a:ln>
        </p:spPr>
      </p:pic>
      <p:sp>
        <p:nvSpPr>
          <p:cNvPr id="763" name="pole tekstowe 6"/>
          <p:cNvSpPr/>
          <p:nvPr/>
        </p:nvSpPr>
        <p:spPr>
          <a:xfrm>
            <a:off x="0" y="6642720"/>
            <a:ext cx="707796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https://pl.khanacademy.org/science/electrical-engineering/ee-circuit-analysis-topic/ee-dc-circuit-analysis/a/ee-mesh-current-method</a:t>
            </a:r>
            <a:endParaRPr lang="pl-PL" sz="800" b="0" strike="noStrike" spc="-1">
              <a:latin typeface="Arial"/>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pic>
        <p:nvPicPr>
          <p:cNvPr id="765" name="Obraz 11"/>
          <p:cNvPicPr/>
          <p:nvPr/>
        </p:nvPicPr>
        <p:blipFill>
          <a:blip r:embed="rId2"/>
          <a:stretch/>
        </p:blipFill>
        <p:spPr>
          <a:xfrm>
            <a:off x="3240000" y="1620000"/>
            <a:ext cx="4985280" cy="2401560"/>
          </a:xfrm>
          <a:prstGeom prst="rect">
            <a:avLst/>
          </a:prstGeom>
          <a:ln w="0">
            <a:noFill/>
          </a:ln>
        </p:spPr>
      </p:pic>
      <p:grpSp>
        <p:nvGrpSpPr>
          <p:cNvPr id="766" name="Grupa 18"/>
          <p:cNvGrpSpPr/>
          <p:nvPr/>
        </p:nvGrpSpPr>
        <p:grpSpPr>
          <a:xfrm>
            <a:off x="3234960" y="3780000"/>
            <a:ext cx="5042520" cy="3074760"/>
            <a:chOff x="3234960" y="3780000"/>
            <a:chExt cx="5042520" cy="3074760"/>
          </a:xfrm>
        </p:grpSpPr>
        <p:pic>
          <p:nvPicPr>
            <p:cNvPr id="767" name="Obraz 4"/>
            <p:cNvPicPr/>
            <p:nvPr/>
          </p:nvPicPr>
          <p:blipFill>
            <a:blip r:embed="rId3"/>
            <a:stretch/>
          </p:blipFill>
          <p:spPr>
            <a:xfrm>
              <a:off x="3234960" y="4170600"/>
              <a:ext cx="5042520" cy="2684160"/>
            </a:xfrm>
            <a:prstGeom prst="rect">
              <a:avLst/>
            </a:prstGeom>
            <a:ln w="0">
              <a:noFill/>
            </a:ln>
          </p:spPr>
        </p:pic>
        <p:sp>
          <p:nvSpPr>
            <p:cNvPr id="768" name="Łącznik prosty ze strzałką 6"/>
            <p:cNvSpPr/>
            <p:nvPr/>
          </p:nvSpPr>
          <p:spPr>
            <a:xfrm flipH="1">
              <a:off x="4393800" y="4170600"/>
              <a:ext cx="1011600" cy="360"/>
            </a:xfrm>
            <a:custGeom>
              <a:avLst/>
              <a:gdLst/>
              <a:ahLst/>
              <a:cxnLst/>
              <a:rect l="l" t="t" r="r" b="b"/>
              <a:pathLst>
                <a:path w="21600" h="21600">
                  <a:moveTo>
                    <a:pt x="0" y="0"/>
                  </a:moveTo>
                  <a:lnTo>
                    <a:pt x="21600" y="21600"/>
                  </a:lnTo>
                </a:path>
              </a:pathLst>
            </a:custGeom>
            <a:noFill/>
            <a:ln>
              <a:solidFill>
                <a:srgbClr val="E97132"/>
              </a:solidFill>
              <a:tailEnd type="triangle" w="med" len="med"/>
            </a:ln>
            <a:effectLst>
              <a:outerShdw blurRad="39960" dist="20160" dir="5400000" rotWithShape="0">
                <a:srgbClr val="000000">
                  <a:alpha val="38000"/>
                </a:srgbClr>
              </a:outerShdw>
            </a:effectLst>
          </p:spPr>
          <p:style>
            <a:lnRef idx="2">
              <a:schemeClr val="accent2"/>
            </a:lnRef>
            <a:fillRef idx="0">
              <a:schemeClr val="accent2"/>
            </a:fillRef>
            <a:effectRef idx="1">
              <a:schemeClr val="accent2"/>
            </a:effectRef>
            <a:fontRef idx="minor"/>
          </p:style>
          <p:txBody>
            <a:bodyPr/>
            <a:lstStyle/>
            <a:p>
              <a:endParaRPr lang="pl-PL"/>
            </a:p>
          </p:txBody>
        </p:sp>
        <p:sp>
          <p:nvSpPr>
            <p:cNvPr id="769" name="Łącznik prosty ze strzałką 8"/>
            <p:cNvSpPr/>
            <p:nvPr/>
          </p:nvSpPr>
          <p:spPr>
            <a:xfrm flipH="1">
              <a:off x="6103440" y="4117320"/>
              <a:ext cx="856800" cy="360"/>
            </a:xfrm>
            <a:custGeom>
              <a:avLst/>
              <a:gdLst/>
              <a:ahLst/>
              <a:cxnLst/>
              <a:rect l="l" t="t" r="r" b="b"/>
              <a:pathLst>
                <a:path w="21600" h="21600">
                  <a:moveTo>
                    <a:pt x="0" y="0"/>
                  </a:moveTo>
                  <a:lnTo>
                    <a:pt x="21600" y="21600"/>
                  </a:lnTo>
                </a:path>
              </a:pathLst>
            </a:custGeom>
            <a:noFill/>
            <a:ln>
              <a:solidFill>
                <a:srgbClr val="E97132"/>
              </a:solidFill>
              <a:tailEnd type="triangle" w="med" len="med"/>
            </a:ln>
            <a:effectLst>
              <a:outerShdw blurRad="39960" dist="20160" dir="5400000" rotWithShape="0">
                <a:srgbClr val="000000">
                  <a:alpha val="38000"/>
                </a:srgbClr>
              </a:outerShdw>
            </a:effectLst>
          </p:spPr>
          <p:style>
            <a:lnRef idx="2">
              <a:schemeClr val="accent2"/>
            </a:lnRef>
            <a:fillRef idx="0">
              <a:schemeClr val="accent2"/>
            </a:fillRef>
            <a:effectRef idx="1">
              <a:schemeClr val="accent2"/>
            </a:effectRef>
            <a:fontRef idx="minor"/>
          </p:style>
          <p:txBody>
            <a:bodyPr/>
            <a:lstStyle/>
            <a:p>
              <a:endParaRPr lang="pl-PL"/>
            </a:p>
          </p:txBody>
        </p:sp>
        <p:sp>
          <p:nvSpPr>
            <p:cNvPr id="770" name="Łącznik prosty ze strzałką 10"/>
            <p:cNvSpPr/>
            <p:nvPr/>
          </p:nvSpPr>
          <p:spPr>
            <a:xfrm flipV="1">
              <a:off x="5952240" y="5133240"/>
              <a:ext cx="360" cy="909360"/>
            </a:xfrm>
            <a:custGeom>
              <a:avLst/>
              <a:gdLst/>
              <a:ahLst/>
              <a:cxnLst/>
              <a:rect l="l" t="t" r="r" b="b"/>
              <a:pathLst>
                <a:path w="21600" h="21600">
                  <a:moveTo>
                    <a:pt x="0" y="0"/>
                  </a:moveTo>
                  <a:lnTo>
                    <a:pt x="21600" y="21600"/>
                  </a:lnTo>
                </a:path>
              </a:pathLst>
            </a:custGeom>
            <a:noFill/>
            <a:ln>
              <a:solidFill>
                <a:srgbClr val="E97132"/>
              </a:solidFill>
              <a:tailEnd type="triangle" w="med" len="med"/>
            </a:ln>
            <a:effectLst>
              <a:outerShdw blurRad="39960" dist="20160" dir="5400000" rotWithShape="0">
                <a:srgbClr val="000000">
                  <a:alpha val="38000"/>
                </a:srgbClr>
              </a:outerShdw>
            </a:effectLst>
          </p:spPr>
          <p:style>
            <a:lnRef idx="2">
              <a:schemeClr val="accent2"/>
            </a:lnRef>
            <a:fillRef idx="0">
              <a:schemeClr val="accent2"/>
            </a:fillRef>
            <a:effectRef idx="1">
              <a:schemeClr val="accent2"/>
            </a:effectRef>
            <a:fontRef idx="minor"/>
          </p:style>
          <p:txBody>
            <a:bodyPr/>
            <a:lstStyle/>
            <a:p>
              <a:endParaRPr lang="pl-PL"/>
            </a:p>
          </p:txBody>
        </p:sp>
        <p:sp>
          <p:nvSpPr>
            <p:cNvPr id="771" name="pole tekstowe 13"/>
            <p:cNvSpPr/>
            <p:nvPr/>
          </p:nvSpPr>
          <p:spPr>
            <a:xfrm>
              <a:off x="4613760" y="3868200"/>
              <a:ext cx="6505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FFC000"/>
                  </a:solidFill>
                  <a:latin typeface="Aptos"/>
                  <a:ea typeface="DejaVu Sans"/>
                </a:rPr>
                <a:t>UR1</a:t>
              </a:r>
              <a:endParaRPr lang="pl-PL" sz="1800" b="0" strike="noStrike" spc="-1">
                <a:latin typeface="Arial"/>
              </a:endParaRPr>
            </a:p>
          </p:txBody>
        </p:sp>
        <p:sp>
          <p:nvSpPr>
            <p:cNvPr id="772" name="pole tekstowe 14"/>
            <p:cNvSpPr/>
            <p:nvPr/>
          </p:nvSpPr>
          <p:spPr>
            <a:xfrm>
              <a:off x="6246000" y="3780000"/>
              <a:ext cx="10116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FFC000"/>
                  </a:solidFill>
                  <a:latin typeface="Aptos"/>
                  <a:ea typeface="DejaVu Sans"/>
                </a:rPr>
                <a:t>UR2</a:t>
              </a:r>
              <a:endParaRPr lang="pl-PL" sz="1800" b="0" strike="noStrike" spc="-1">
                <a:latin typeface="Arial"/>
              </a:endParaRPr>
            </a:p>
          </p:txBody>
        </p:sp>
        <p:sp>
          <p:nvSpPr>
            <p:cNvPr id="773" name="pole tekstowe 15"/>
            <p:cNvSpPr/>
            <p:nvPr/>
          </p:nvSpPr>
          <p:spPr>
            <a:xfrm>
              <a:off x="5880600" y="5542920"/>
              <a:ext cx="6505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FFC000"/>
                  </a:solidFill>
                  <a:latin typeface="Aptos"/>
                  <a:ea typeface="DejaVu Sans"/>
                </a:rPr>
                <a:t>UR3</a:t>
              </a:r>
              <a:endParaRPr lang="pl-PL" sz="1800" b="0" strike="noStrike" spc="-1">
                <a:latin typeface="Arial"/>
              </a:endParaRPr>
            </a:p>
          </p:txBody>
        </p:sp>
      </p:grpSp>
      <p:sp>
        <p:nvSpPr>
          <p:cNvPr id="774" name="pole tekstowe 16"/>
          <p:cNvSpPr/>
          <p:nvPr/>
        </p:nvSpPr>
        <p:spPr>
          <a:xfrm>
            <a:off x="0" y="6642720"/>
            <a:ext cx="707796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https://pl.khanacademy.org/science/electrical-engineering/ee-circuit-analysis-topic/ee-dc-circuit-analysis/a/ee-mesh-current-method</a:t>
            </a:r>
            <a:endParaRPr lang="pl-PL" sz="800" b="0" strike="noStrike" spc="-1">
              <a:latin typeface="Arial"/>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pic>
        <p:nvPicPr>
          <p:cNvPr id="776" name="Obraz 4"/>
          <p:cNvPicPr/>
          <p:nvPr/>
        </p:nvPicPr>
        <p:blipFill>
          <a:blip r:embed="rId2"/>
          <a:stretch/>
        </p:blipFill>
        <p:spPr>
          <a:xfrm>
            <a:off x="3241800" y="1564200"/>
            <a:ext cx="5403960" cy="2933280"/>
          </a:xfrm>
          <a:prstGeom prst="rect">
            <a:avLst/>
          </a:prstGeom>
          <a:ln w="0">
            <a:noFill/>
          </a:ln>
        </p:spPr>
      </p:pic>
      <p:pic>
        <p:nvPicPr>
          <p:cNvPr id="777" name="Obraz 6"/>
          <p:cNvPicPr/>
          <p:nvPr/>
        </p:nvPicPr>
        <p:blipFill>
          <a:blip r:embed="rId3"/>
          <a:stretch/>
        </p:blipFill>
        <p:spPr>
          <a:xfrm>
            <a:off x="1405080" y="3960000"/>
            <a:ext cx="9378720" cy="1092240"/>
          </a:xfrm>
          <a:prstGeom prst="rect">
            <a:avLst/>
          </a:prstGeom>
          <a:ln w="0">
            <a:noFill/>
          </a:ln>
        </p:spPr>
      </p:pic>
      <p:pic>
        <p:nvPicPr>
          <p:cNvPr id="778" name="Obraz 8"/>
          <p:cNvPicPr/>
          <p:nvPr/>
        </p:nvPicPr>
        <p:blipFill>
          <a:blip r:embed="rId4"/>
          <a:stretch/>
        </p:blipFill>
        <p:spPr>
          <a:xfrm>
            <a:off x="3834360" y="5040000"/>
            <a:ext cx="4011840" cy="1751760"/>
          </a:xfrm>
          <a:prstGeom prst="rect">
            <a:avLst/>
          </a:prstGeom>
          <a:ln w="0">
            <a:noFill/>
          </a:ln>
        </p:spPr>
      </p:pic>
      <p:sp>
        <p:nvSpPr>
          <p:cNvPr id="779" name="pole tekstowe 9"/>
          <p:cNvSpPr/>
          <p:nvPr/>
        </p:nvSpPr>
        <p:spPr>
          <a:xfrm>
            <a:off x="0" y="6642720"/>
            <a:ext cx="707796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https://pl.khanacademy.org/science/electrical-engineering/ee-circuit-analysis-topic/ee-dc-circuit-analysis/a/ee-mesh-current-method</a:t>
            </a:r>
            <a:endParaRPr lang="pl-PL" sz="800" b="0" strike="noStrike" spc="-1">
              <a:latin typeface="Aria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pic>
        <p:nvPicPr>
          <p:cNvPr id="781" name="Obraz 4"/>
          <p:cNvPicPr/>
          <p:nvPr/>
        </p:nvPicPr>
        <p:blipFill>
          <a:blip r:embed="rId2"/>
          <a:stretch/>
        </p:blipFill>
        <p:spPr>
          <a:xfrm>
            <a:off x="2771640" y="1876320"/>
            <a:ext cx="6645240" cy="3101760"/>
          </a:xfrm>
          <a:prstGeom prst="rect">
            <a:avLst/>
          </a:prstGeom>
          <a:ln w="0">
            <a:noFill/>
          </a:ln>
        </p:spPr>
      </p:pic>
      <p:pic>
        <p:nvPicPr>
          <p:cNvPr id="782" name="Obraz 6"/>
          <p:cNvPicPr/>
          <p:nvPr/>
        </p:nvPicPr>
        <p:blipFill>
          <a:blip r:embed="rId3"/>
          <a:stretch/>
        </p:blipFill>
        <p:spPr>
          <a:xfrm>
            <a:off x="1216080" y="4981680"/>
            <a:ext cx="9474120" cy="1149120"/>
          </a:xfrm>
          <a:prstGeom prst="rect">
            <a:avLst/>
          </a:prstGeom>
          <a:ln w="0">
            <a:noFill/>
          </a:ln>
        </p:spPr>
      </p:pic>
      <p:sp>
        <p:nvSpPr>
          <p:cNvPr id="783" name="pole tekstowe 7"/>
          <p:cNvSpPr/>
          <p:nvPr/>
        </p:nvSpPr>
        <p:spPr>
          <a:xfrm>
            <a:off x="0" y="6642720"/>
            <a:ext cx="707796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https://pl.khanacademy.org/science/electrical-engineering/ee-circuit-analysis-topic/ee-dc-circuit-analysis/a/ee-mesh-current-method</a:t>
            </a:r>
            <a:endParaRPr lang="pl-PL" sz="800" b="0" strike="noStrike" spc="-1">
              <a:latin typeface="Arial"/>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sp>
        <p:nvSpPr>
          <p:cNvPr id="785" name="Symbol zastępczy zawartości 2"/>
          <p:cNvSpPr/>
          <p:nvPr/>
        </p:nvSpPr>
        <p:spPr>
          <a:xfrm>
            <a:off x="838080" y="1825560"/>
            <a:ext cx="10512360" cy="50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Tworzymy układ równań:</a:t>
            </a:r>
            <a:endParaRPr lang="pl-PL" sz="2800" b="0" strike="noStrike" spc="-1">
              <a:latin typeface="Arial"/>
            </a:endParaRPr>
          </a:p>
        </p:txBody>
      </p:sp>
      <p:pic>
        <p:nvPicPr>
          <p:cNvPr id="786" name="Obraz 4"/>
          <p:cNvPicPr/>
          <p:nvPr/>
        </p:nvPicPr>
        <p:blipFill>
          <a:blip r:embed="rId2"/>
          <a:stretch/>
        </p:blipFill>
        <p:spPr>
          <a:xfrm>
            <a:off x="1357200" y="2471760"/>
            <a:ext cx="9474120" cy="1911240"/>
          </a:xfrm>
          <a:prstGeom prst="rect">
            <a:avLst/>
          </a:prstGeom>
          <a:ln w="0">
            <a:noFill/>
          </a:ln>
        </p:spPr>
      </p:pic>
      <p:sp>
        <p:nvSpPr>
          <p:cNvPr id="787" name="pole tekstowe 5"/>
          <p:cNvSpPr/>
          <p:nvPr/>
        </p:nvSpPr>
        <p:spPr>
          <a:xfrm>
            <a:off x="0" y="6642720"/>
            <a:ext cx="707796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https://pl.khanacademy.org/science/electrical-engineering/ee-circuit-analysis-topic/ee-dc-circuit-analysis/a/ee-mesh-current-method</a:t>
            </a:r>
            <a:endParaRPr lang="pl-PL" sz="800" b="0" strike="noStrike" spc="-1">
              <a:latin typeface="Arial"/>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 name="Symbol zastępczy zawartości 2"/>
          <p:cNvSpPr/>
          <p:nvPr/>
        </p:nvSpPr>
        <p:spPr>
          <a:xfrm>
            <a:off x="838080" y="1825560"/>
            <a:ext cx="10512360" cy="108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6500" lnSpcReduction="2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Porządkujemy równania przenosząc na jedną stronę źródła napięcia, a na drugą spadki napięć na elementach</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Dodatkowo wymnażamy poszczególne wyrazy przez siebie</a:t>
            </a:r>
            <a:endParaRPr lang="pl-PL" sz="2800" b="0" strike="noStrike" spc="-1">
              <a:latin typeface="Arial"/>
            </a:endParaRPr>
          </a:p>
          <a:p>
            <a:pPr>
              <a:lnSpc>
                <a:spcPct val="90000"/>
              </a:lnSpc>
              <a:spcBef>
                <a:spcPts val="1001"/>
              </a:spcBef>
            </a:pPr>
            <a:endParaRPr lang="pl-PL" sz="2800" b="0" strike="noStrike" spc="-1">
              <a:latin typeface="Arial"/>
            </a:endParaRPr>
          </a:p>
        </p:txBody>
      </p:sp>
      <p:sp>
        <p:nvSpPr>
          <p:cNvPr id="78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pic>
        <p:nvPicPr>
          <p:cNvPr id="790" name="Obraz 5"/>
          <p:cNvPicPr/>
          <p:nvPr/>
        </p:nvPicPr>
        <p:blipFill>
          <a:blip r:embed="rId2"/>
          <a:stretch/>
        </p:blipFill>
        <p:spPr>
          <a:xfrm>
            <a:off x="1141200" y="3709080"/>
            <a:ext cx="9217080" cy="2139840"/>
          </a:xfrm>
          <a:prstGeom prst="rect">
            <a:avLst/>
          </a:prstGeom>
          <a:ln w="0">
            <a:noFill/>
          </a:ln>
        </p:spPr>
      </p:pic>
      <p:sp>
        <p:nvSpPr>
          <p:cNvPr id="791" name="pole tekstowe 6"/>
          <p:cNvSpPr/>
          <p:nvPr/>
        </p:nvSpPr>
        <p:spPr>
          <a:xfrm>
            <a:off x="0" y="6642720"/>
            <a:ext cx="707796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https://pl.khanacademy.org/science/electrical-engineering/ee-circuit-analysis-topic/ee-dc-circuit-analysis/a/ee-mesh-current-method</a:t>
            </a:r>
            <a:endParaRPr lang="pl-PL" sz="800" b="0" strike="noStrike" spc="-1">
              <a:latin typeface="Aria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sp>
        <p:nvSpPr>
          <p:cNvPr id="793" name="Symbol zastępczy zawartości 2"/>
          <p:cNvSpPr/>
          <p:nvPr/>
        </p:nvSpPr>
        <p:spPr>
          <a:xfrm>
            <a:off x="838080" y="1825560"/>
            <a:ext cx="10512360" cy="689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Rozwiązujemy układ równań:</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794" name="Obraz 6"/>
          <p:cNvPicPr/>
          <p:nvPr/>
        </p:nvPicPr>
        <p:blipFill>
          <a:blip r:embed="rId2"/>
          <a:stretch/>
        </p:blipFill>
        <p:spPr>
          <a:xfrm>
            <a:off x="2139840" y="3216240"/>
            <a:ext cx="7750080" cy="2244600"/>
          </a:xfrm>
          <a:prstGeom prst="rect">
            <a:avLst/>
          </a:prstGeom>
          <a:ln w="0">
            <a:noFill/>
          </a:ln>
        </p:spPr>
      </p:pic>
      <p:sp>
        <p:nvSpPr>
          <p:cNvPr id="795" name="pole tekstowe 12"/>
          <p:cNvSpPr/>
          <p:nvPr/>
        </p:nvSpPr>
        <p:spPr>
          <a:xfrm>
            <a:off x="0" y="6642720"/>
            <a:ext cx="707796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https://pl.khanacademy.org/science/electrical-engineering/ee-circuit-analysis-topic/ee-dc-circuit-analysis/a/ee-mesh-current-method</a:t>
            </a:r>
            <a:endParaRPr lang="pl-PL" sz="800" b="0" strike="noStrike" spc="-1">
              <a:latin typeface="Arial"/>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oczkowa</a:t>
            </a:r>
            <a:endParaRPr lang="pl-PL" sz="4400" b="0" strike="noStrike" spc="-1">
              <a:latin typeface="Arial"/>
            </a:endParaRPr>
          </a:p>
        </p:txBody>
      </p:sp>
      <p:sp>
        <p:nvSpPr>
          <p:cNvPr id="797" name="pole tekstowe 4"/>
          <p:cNvSpPr/>
          <p:nvPr/>
        </p:nvSpPr>
        <p:spPr>
          <a:xfrm>
            <a:off x="978480" y="1690560"/>
            <a:ext cx="934848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Dla bardzo złożonych obwodów należy stworzyć i rozwiązań układ metodą macierzową.</a:t>
            </a:r>
            <a:endParaRPr lang="pl-PL" sz="1800" b="0" strike="noStrike" spc="-1">
              <a:latin typeface="Arial"/>
            </a:endParaRPr>
          </a:p>
          <a:p>
            <a:pPr>
              <a:lnSpc>
                <a:spcPct val="100000"/>
              </a:lnSpc>
            </a:pPr>
            <a:r>
              <a:rPr lang="pl-PL" sz="1800" b="0" strike="noStrike" spc="-1">
                <a:solidFill>
                  <a:srgbClr val="000000"/>
                </a:solidFill>
                <a:latin typeface="Aptos"/>
                <a:ea typeface="DejaVu Sans"/>
              </a:rPr>
              <a:t>Aby lepiej poznać rachunek macierzowy oraz operacje na liczbach zespolonych polecam publikację: </a:t>
            </a:r>
            <a:endParaRPr lang="pl-PL" sz="1800" b="0" strike="noStrike" spc="-1">
              <a:latin typeface="Arial"/>
            </a:endParaRPr>
          </a:p>
        </p:txBody>
      </p:sp>
      <p:pic>
        <p:nvPicPr>
          <p:cNvPr id="798" name="Obraz 5"/>
          <p:cNvPicPr/>
          <p:nvPr/>
        </p:nvPicPr>
        <p:blipFill>
          <a:blip r:embed="rId2"/>
          <a:stretch/>
        </p:blipFill>
        <p:spPr>
          <a:xfrm>
            <a:off x="4430160" y="2813760"/>
            <a:ext cx="2445120" cy="3407400"/>
          </a:xfrm>
          <a:prstGeom prst="rect">
            <a:avLst/>
          </a:prstGeom>
          <a:ln w="0">
            <a:noFill/>
          </a:ln>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węzłowa</a:t>
            </a:r>
            <a:endParaRPr lang="pl-PL" sz="4400" b="0" strike="noStrike" spc="-1">
              <a:latin typeface="Arial"/>
            </a:endParaRPr>
          </a:p>
        </p:txBody>
      </p:sp>
      <p:sp>
        <p:nvSpPr>
          <p:cNvPr id="800" name="Symbol zastępczy zawartości 2"/>
          <p:cNvSpPr/>
          <p:nvPr/>
        </p:nvSpPr>
        <p:spPr>
          <a:xfrm>
            <a:off x="838080" y="1825560"/>
            <a:ext cx="10512360" cy="140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1D35"/>
              </a:buClr>
              <a:buFont typeface="Arial"/>
              <a:buChar char="•"/>
            </a:pPr>
            <a:r>
              <a:rPr lang="pl-PL" sz="2800" b="0" strike="noStrike" spc="-1">
                <a:solidFill>
                  <a:srgbClr val="001D35"/>
                </a:solidFill>
                <a:latin typeface="Google Sans"/>
                <a:ea typeface="DejaVu Sans"/>
              </a:rPr>
              <a:t>Potencjał węzłowy to </a:t>
            </a:r>
            <a:r>
              <a:rPr lang="pl-PL" sz="2800" b="0" strike="noStrike" spc="-1">
                <a:solidFill>
                  <a:srgbClr val="000000"/>
                </a:solidFill>
                <a:latin typeface="Aptos"/>
                <a:ea typeface="DejaVu Sans"/>
              </a:rPr>
              <a:t>napięcie między danym węzłem obwodu elektrycznego a wybranym węzłem odniesienia, który przyjmuje się za punkt zerowy</a:t>
            </a:r>
            <a:endParaRPr lang="pl-PL" sz="2800" b="0" strike="noStrike" spc="-1">
              <a:latin typeface="Arial"/>
            </a:endParaRPr>
          </a:p>
        </p:txBody>
      </p:sp>
      <p:pic>
        <p:nvPicPr>
          <p:cNvPr id="801" name="Obraz 4"/>
          <p:cNvPicPr/>
          <p:nvPr/>
        </p:nvPicPr>
        <p:blipFill>
          <a:blip r:embed="rId2"/>
          <a:stretch/>
        </p:blipFill>
        <p:spPr>
          <a:xfrm>
            <a:off x="2196000" y="3200400"/>
            <a:ext cx="7664400" cy="3654360"/>
          </a:xfrm>
          <a:prstGeom prst="rect">
            <a:avLst/>
          </a:prstGeom>
          <a:ln w="0">
            <a:noFill/>
          </a:ln>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węzłowa</a:t>
            </a:r>
            <a:endParaRPr lang="pl-PL" sz="4400" b="0" strike="noStrike" spc="-1">
              <a:latin typeface="Arial"/>
            </a:endParaRPr>
          </a:p>
        </p:txBody>
      </p:sp>
      <p:sp>
        <p:nvSpPr>
          <p:cNvPr id="803" name="Symbol zastępczy zawartości 2"/>
          <p:cNvSpPr/>
          <p:nvPr/>
        </p:nvSpPr>
        <p:spPr>
          <a:xfrm>
            <a:off x="838080" y="1825560"/>
            <a:ext cx="10512360" cy="95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pl-PL" sz="2800" b="0" strike="noStrike" spc="-1">
                <a:solidFill>
                  <a:srgbClr val="21242C"/>
                </a:solidFill>
                <a:latin typeface="Lato"/>
                <a:ea typeface="DejaVu Sans"/>
              </a:rPr>
              <a:t>W metodzie potencjałów węzłowych analiza obwodu wykonywana jest w następujących krokach:</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
        <p:nvSpPr>
          <p:cNvPr id="804" name="Symbol zastępczy zawartości 2"/>
          <p:cNvSpPr/>
          <p:nvPr/>
        </p:nvSpPr>
        <p:spPr>
          <a:xfrm>
            <a:off x="794160" y="2890080"/>
            <a:ext cx="10512360" cy="167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marL="228600" indent="-225360">
              <a:lnSpc>
                <a:spcPct val="90000"/>
              </a:lnSpc>
              <a:spcBef>
                <a:spcPts val="1001"/>
              </a:spcBef>
              <a:buClr>
                <a:srgbClr val="21242C"/>
              </a:buClr>
              <a:buFont typeface="Arial"/>
              <a:buChar char="•"/>
            </a:pPr>
            <a:r>
              <a:rPr lang="pl-PL" sz="2600" b="0" strike="noStrike" spc="-1">
                <a:solidFill>
                  <a:srgbClr val="21242C"/>
                </a:solidFill>
                <a:latin typeface="Lato"/>
                <a:ea typeface="DejaVu Sans"/>
              </a:rPr>
              <a:t>Oznaczenie węzła odniesienia (uziemienia).</a:t>
            </a:r>
            <a:endParaRPr lang="pl-PL" sz="2600" b="0" strike="noStrike" spc="-1">
              <a:latin typeface="Arial"/>
            </a:endParaRPr>
          </a:p>
          <a:p>
            <a:pPr marL="228600" indent="-225360">
              <a:lnSpc>
                <a:spcPct val="90000"/>
              </a:lnSpc>
              <a:spcBef>
                <a:spcPts val="1001"/>
              </a:spcBef>
              <a:buClr>
                <a:srgbClr val="21242C"/>
              </a:buClr>
              <a:buFont typeface="Arial"/>
              <a:buChar char="•"/>
            </a:pPr>
            <a:r>
              <a:rPr lang="pl-PL" sz="2600" b="0" strike="noStrike" spc="-1">
                <a:solidFill>
                  <a:srgbClr val="21242C"/>
                </a:solidFill>
                <a:latin typeface="Lato"/>
                <a:ea typeface="DejaVu Sans"/>
              </a:rPr>
              <a:t>Oznaczenie potencjałów węzłowych pozostałych węzłów.</a:t>
            </a:r>
            <a:endParaRPr lang="pl-PL" sz="2600" b="0" strike="noStrike" spc="-1">
              <a:latin typeface="Arial"/>
            </a:endParaRPr>
          </a:p>
          <a:p>
            <a:pPr marL="228600" indent="-225360">
              <a:lnSpc>
                <a:spcPct val="90000"/>
              </a:lnSpc>
              <a:spcBef>
                <a:spcPts val="1001"/>
              </a:spcBef>
              <a:buClr>
                <a:srgbClr val="21242C"/>
              </a:buClr>
              <a:buFont typeface="Arial"/>
              <a:buChar char="•"/>
            </a:pPr>
            <a:r>
              <a:rPr lang="pl-PL" sz="2600" b="0" strike="noStrike" spc="-1">
                <a:solidFill>
                  <a:srgbClr val="21242C"/>
                </a:solidFill>
                <a:latin typeface="Lato"/>
                <a:ea typeface="DejaVu Sans"/>
              </a:rPr>
              <a:t>Rozwiązanie najpierw łatwych węzłów, czyli takich gdzie źródło napięciowe podłączone jest bezpośrednio do uziemienia.</a:t>
            </a:r>
            <a:endParaRPr lang="pl-PL" sz="2600" b="0" strike="noStrike" spc="-1">
              <a:latin typeface="Arial"/>
            </a:endParaRPr>
          </a:p>
          <a:p>
            <a:pPr>
              <a:lnSpc>
                <a:spcPct val="90000"/>
              </a:lnSpc>
              <a:spcBef>
                <a:spcPts val="1001"/>
              </a:spcBef>
            </a:pPr>
            <a:endParaRPr lang="pl-PL" sz="2600" b="0" strike="noStrike" spc="-1">
              <a:latin typeface="Arial"/>
            </a:endParaRPr>
          </a:p>
        </p:txBody>
      </p:sp>
      <p:sp>
        <p:nvSpPr>
          <p:cNvPr id="805" name="Symbol zastępczy zawartości 2"/>
          <p:cNvSpPr/>
          <p:nvPr/>
        </p:nvSpPr>
        <p:spPr>
          <a:xfrm>
            <a:off x="758520" y="4624920"/>
            <a:ext cx="10512360" cy="167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0000" lnSpcReduction="10000"/>
          </a:bodyPr>
          <a:lstStyle/>
          <a:p>
            <a:pPr marL="228600" indent="-225360">
              <a:lnSpc>
                <a:spcPct val="90000"/>
              </a:lnSpc>
              <a:spcBef>
                <a:spcPts val="1001"/>
              </a:spcBef>
              <a:buClr>
                <a:srgbClr val="21242C"/>
              </a:buClr>
              <a:buFont typeface="Arial"/>
              <a:buChar char="•"/>
            </a:pPr>
            <a:r>
              <a:rPr lang="pl-PL" sz="2800" b="0" strike="noStrike" spc="-1">
                <a:solidFill>
                  <a:srgbClr val="21242C"/>
                </a:solidFill>
                <a:latin typeface="Lato"/>
                <a:ea typeface="DejaVu Sans"/>
              </a:rPr>
              <a:t>Rozpisanie równań prądowego prawa Kirchhoffa dla każdego węzła. Zastosowanie prawa Ohma (w pamięci).</a:t>
            </a:r>
            <a:endParaRPr lang="pl-PL" sz="2800" b="0" strike="noStrike" spc="-1">
              <a:latin typeface="Arial"/>
            </a:endParaRPr>
          </a:p>
          <a:p>
            <a:pPr marL="228600" indent="-225360">
              <a:lnSpc>
                <a:spcPct val="90000"/>
              </a:lnSpc>
              <a:spcBef>
                <a:spcPts val="1001"/>
              </a:spcBef>
              <a:buClr>
                <a:srgbClr val="21242C"/>
              </a:buClr>
              <a:buFont typeface="Arial"/>
              <a:buChar char="•"/>
            </a:pPr>
            <a:r>
              <a:rPr lang="pl-PL" sz="2800" b="0" strike="noStrike" spc="-1">
                <a:solidFill>
                  <a:srgbClr val="21242C"/>
                </a:solidFill>
                <a:latin typeface="Lato"/>
                <a:ea typeface="DejaVu Sans"/>
              </a:rPr>
              <a:t>Rozwiązanie otrzymanego układu równań dla wszystkich potencjałów węzłowych.</a:t>
            </a:r>
            <a:endParaRPr lang="pl-PL" sz="2800" b="0" strike="noStrike" spc="-1">
              <a:latin typeface="Arial"/>
            </a:endParaRPr>
          </a:p>
          <a:p>
            <a:pPr marL="228600" indent="-225360">
              <a:lnSpc>
                <a:spcPct val="90000"/>
              </a:lnSpc>
              <a:spcBef>
                <a:spcPts val="1001"/>
              </a:spcBef>
              <a:buClr>
                <a:srgbClr val="21242C"/>
              </a:buClr>
              <a:buFont typeface="Arial"/>
              <a:buChar char="•"/>
            </a:pPr>
            <a:r>
              <a:rPr lang="pl-PL" sz="2800" b="0" strike="noStrike" spc="-1">
                <a:solidFill>
                  <a:srgbClr val="21242C"/>
                </a:solidFill>
                <a:latin typeface="Lato"/>
                <a:ea typeface="DejaVu Sans"/>
              </a:rPr>
              <a:t>Znalezienie interesujących nas natężeń prądu przy pomocy prawa Ohma.</a:t>
            </a:r>
            <a:endParaRPr lang="pl-PL" sz="2800" b="0" strike="noStrike" spc="-1">
              <a:latin typeface="Arial"/>
            </a:endParaRPr>
          </a:p>
          <a:p>
            <a:pPr>
              <a:lnSpc>
                <a:spcPct val="90000"/>
              </a:lnSpc>
              <a:spcBef>
                <a:spcPts val="1001"/>
              </a:spcBef>
            </a:pPr>
            <a:endParaRPr lang="pl-PL" sz="2800" b="0" strike="noStrike" spc="-1">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ytuł 1_2"/>
          <p:cNvSpPr/>
          <p:nvPr/>
        </p:nvSpPr>
        <p:spPr>
          <a:xfrm>
            <a:off x="838080" y="5767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71" name="Symbol zastępczy zawartości 2_2"/>
          <p:cNvSpPr/>
          <p:nvPr/>
        </p:nvSpPr>
        <p:spPr>
          <a:xfrm>
            <a:off x="838080" y="20372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72" name="Prostokąt 171"/>
          <p:cNvSpPr/>
          <p:nvPr/>
        </p:nvSpPr>
        <p:spPr>
          <a:xfrm>
            <a:off x="0" y="6480000"/>
            <a:ext cx="1151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https://www.tauron-dystrybucja.pl/bezpieczna-energia/bezpieczniki/wlacz-w-pracy/pierwsza-pomoc</a:t>
            </a:r>
            <a:endParaRPr lang="pl-PL" sz="1800" b="0" strike="noStrike" spc="-1">
              <a:latin typeface="Arial"/>
            </a:endParaRPr>
          </a:p>
        </p:txBody>
      </p:sp>
      <p:pic>
        <p:nvPicPr>
          <p:cNvPr id="173" name="Obraz 172"/>
          <p:cNvPicPr/>
          <p:nvPr/>
        </p:nvPicPr>
        <p:blipFill>
          <a:blip r:embed="rId2"/>
          <a:stretch/>
        </p:blipFill>
        <p:spPr>
          <a:xfrm>
            <a:off x="781920" y="2682720"/>
            <a:ext cx="10693800" cy="2740320"/>
          </a:xfrm>
          <a:prstGeom prst="rect">
            <a:avLst/>
          </a:prstGeom>
          <a:ln w="0">
            <a:noFill/>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węzłowa</a:t>
            </a:r>
            <a:endParaRPr lang="pl-PL" sz="4400" b="0" strike="noStrike" spc="-1">
              <a:latin typeface="Arial"/>
            </a:endParaRPr>
          </a:p>
        </p:txBody>
      </p:sp>
      <p:pic>
        <p:nvPicPr>
          <p:cNvPr id="807" name="Obraz 4"/>
          <p:cNvPicPr/>
          <p:nvPr/>
        </p:nvPicPr>
        <p:blipFill>
          <a:blip r:embed="rId2"/>
          <a:stretch/>
        </p:blipFill>
        <p:spPr>
          <a:xfrm>
            <a:off x="3235680" y="1605240"/>
            <a:ext cx="5717160" cy="2225520"/>
          </a:xfrm>
          <a:prstGeom prst="rect">
            <a:avLst/>
          </a:prstGeom>
          <a:ln w="0">
            <a:noFill/>
          </a:ln>
        </p:spPr>
      </p:pic>
      <p:pic>
        <p:nvPicPr>
          <p:cNvPr id="808" name="Obraz 6"/>
          <p:cNvPicPr/>
          <p:nvPr/>
        </p:nvPicPr>
        <p:blipFill>
          <a:blip r:embed="rId3"/>
          <a:stretch/>
        </p:blipFill>
        <p:spPr>
          <a:xfrm>
            <a:off x="3688560" y="3765960"/>
            <a:ext cx="4893120" cy="2799000"/>
          </a:xfrm>
          <a:prstGeom prst="rect">
            <a:avLst/>
          </a:prstGeom>
          <a:ln w="0">
            <a:noFill/>
          </a:ln>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węzłowa</a:t>
            </a:r>
            <a:endParaRPr lang="pl-PL" sz="4400" b="0" strike="noStrike" spc="-1">
              <a:latin typeface="Arial"/>
            </a:endParaRPr>
          </a:p>
        </p:txBody>
      </p:sp>
      <p:pic>
        <p:nvPicPr>
          <p:cNvPr id="810" name="Obraz 4"/>
          <p:cNvPicPr/>
          <p:nvPr/>
        </p:nvPicPr>
        <p:blipFill>
          <a:blip r:embed="rId2"/>
          <a:stretch/>
        </p:blipFill>
        <p:spPr>
          <a:xfrm>
            <a:off x="2076120" y="2076480"/>
            <a:ext cx="8655120" cy="3549600"/>
          </a:xfrm>
          <a:prstGeom prst="rect">
            <a:avLst/>
          </a:prstGeom>
          <a:ln w="0">
            <a:noFill/>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węzłowa</a:t>
            </a:r>
            <a:endParaRPr lang="pl-PL" sz="4400" b="0" strike="noStrike" spc="-1">
              <a:latin typeface="Arial"/>
            </a:endParaRPr>
          </a:p>
        </p:txBody>
      </p:sp>
      <p:pic>
        <p:nvPicPr>
          <p:cNvPr id="812" name="Obraz 4"/>
          <p:cNvPicPr/>
          <p:nvPr/>
        </p:nvPicPr>
        <p:blipFill>
          <a:blip r:embed="rId2"/>
          <a:stretch/>
        </p:blipFill>
        <p:spPr>
          <a:xfrm>
            <a:off x="739800" y="1886400"/>
            <a:ext cx="3902400" cy="4504680"/>
          </a:xfrm>
          <a:prstGeom prst="rect">
            <a:avLst/>
          </a:prstGeom>
          <a:ln w="0">
            <a:noFill/>
          </a:ln>
        </p:spPr>
      </p:pic>
      <p:pic>
        <p:nvPicPr>
          <p:cNvPr id="813" name="Obraz 6"/>
          <p:cNvPicPr/>
          <p:nvPr/>
        </p:nvPicPr>
        <p:blipFill>
          <a:blip r:embed="rId3"/>
          <a:stretch/>
        </p:blipFill>
        <p:spPr>
          <a:xfrm>
            <a:off x="6757920" y="2432160"/>
            <a:ext cx="4887360" cy="3325680"/>
          </a:xfrm>
          <a:prstGeom prst="rect">
            <a:avLst/>
          </a:prstGeom>
          <a:ln w="0">
            <a:noFill/>
          </a:ln>
        </p:spPr>
      </p:pic>
      <p:sp>
        <p:nvSpPr>
          <p:cNvPr id="814" name="Strzałka: w prawo 7"/>
          <p:cNvSpPr/>
          <p:nvPr/>
        </p:nvSpPr>
        <p:spPr>
          <a:xfrm>
            <a:off x="5097600" y="3101040"/>
            <a:ext cx="1238040" cy="871560"/>
          </a:xfrm>
          <a:prstGeom prst="rightArrow">
            <a:avLst>
              <a:gd name="adj1" fmla="val 50000"/>
              <a:gd name="adj2" fmla="val 50000"/>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Metody analizy obwodów: metoda węzłowa</a:t>
            </a:r>
            <a:endParaRPr lang="pl-PL" sz="4400" b="0" strike="noStrike" spc="-1">
              <a:latin typeface="Arial"/>
            </a:endParaRPr>
          </a:p>
        </p:txBody>
      </p:sp>
      <p:sp>
        <p:nvSpPr>
          <p:cNvPr id="816" name="Symbol zastępczy zawartości 2"/>
          <p:cNvSpPr/>
          <p:nvPr/>
        </p:nvSpPr>
        <p:spPr>
          <a:xfrm>
            <a:off x="838080" y="1825560"/>
            <a:ext cx="10512360" cy="2085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Metoda węzłowa została wykorzystana przy rozwiązywaniu obwodów z wykorzystaniem programu SPICE. Żeby lepiej zrozumieć zasadę działania programu warto sięgnąć do pozycji wybitnej pary polskich naukowców, Panów Profesorów: dr inż. Janusza Walczaka oraz dr inż. Pasko: </a:t>
            </a:r>
            <a:endParaRPr lang="pl-PL" sz="2800" b="0" strike="noStrike" spc="-1">
              <a:latin typeface="Arial"/>
            </a:endParaRPr>
          </a:p>
        </p:txBody>
      </p:sp>
      <p:pic>
        <p:nvPicPr>
          <p:cNvPr id="817" name="Obraz 4"/>
          <p:cNvPicPr/>
          <p:nvPr/>
        </p:nvPicPr>
        <p:blipFill>
          <a:blip r:embed="rId2"/>
          <a:stretch/>
        </p:blipFill>
        <p:spPr>
          <a:xfrm>
            <a:off x="4676040" y="4048920"/>
            <a:ext cx="1969560" cy="2667240"/>
          </a:xfrm>
          <a:prstGeom prst="rect">
            <a:avLst/>
          </a:prstGeom>
          <a:ln w="0">
            <a:noFill/>
          </a:ln>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Metoda oczkowa – przykład obliczeń</a:t>
            </a:r>
            <a:endParaRPr lang="pl-PL" sz="4400" b="0" strike="noStrike" spc="-1">
              <a:latin typeface="Arial"/>
            </a:endParaRPr>
          </a:p>
        </p:txBody>
      </p:sp>
      <p:sp>
        <p:nvSpPr>
          <p:cNvPr id="819" name="Symbol zastępczy zawartości 2"/>
          <p:cNvSpPr/>
          <p:nvPr/>
        </p:nvSpPr>
        <p:spPr>
          <a:xfrm>
            <a:off x="838080" y="1825560"/>
            <a:ext cx="10512360" cy="2085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Aby nabrać wprawy w dokonywaniu obliczeń posłużymy się przykładem opisanym w książce: „ Przykłady i zadania z elektrotechniki teoretycznej” autorstwa wybitnych polskich uczonych: Pani Profesor Zofii Cichowskiej, Eweliny Litwinowicz oraz Pana Profesora Mariana Pasko:</a:t>
            </a:r>
            <a:endParaRPr lang="pl-PL" sz="2800" b="0" strike="noStrike" spc="-1">
              <a:latin typeface="Arial"/>
            </a:endParaRPr>
          </a:p>
        </p:txBody>
      </p:sp>
      <p:pic>
        <p:nvPicPr>
          <p:cNvPr id="820" name="Obraz 5"/>
          <p:cNvPicPr/>
          <p:nvPr/>
        </p:nvPicPr>
        <p:blipFill>
          <a:blip r:embed="rId2"/>
          <a:stretch/>
        </p:blipFill>
        <p:spPr>
          <a:xfrm>
            <a:off x="7276680" y="3913200"/>
            <a:ext cx="1930320" cy="2755080"/>
          </a:xfrm>
          <a:prstGeom prst="rect">
            <a:avLst/>
          </a:prstGeom>
          <a:ln w="0">
            <a:noFill/>
          </a:ln>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Metoda oczkowa – przykład obliczeń</a:t>
            </a:r>
            <a:endParaRPr lang="pl-PL" sz="4400" b="0" strike="noStrike" spc="-1">
              <a:latin typeface="Arial"/>
            </a:endParaRPr>
          </a:p>
        </p:txBody>
      </p:sp>
      <p:pic>
        <p:nvPicPr>
          <p:cNvPr id="822" name="Obraz 4"/>
          <p:cNvPicPr/>
          <p:nvPr/>
        </p:nvPicPr>
        <p:blipFill>
          <a:blip r:embed="rId2"/>
          <a:stretch/>
        </p:blipFill>
        <p:spPr>
          <a:xfrm>
            <a:off x="575280" y="1685520"/>
            <a:ext cx="4822200" cy="3303000"/>
          </a:xfrm>
          <a:prstGeom prst="rect">
            <a:avLst/>
          </a:prstGeom>
          <a:ln w="0">
            <a:noFill/>
          </a:ln>
        </p:spPr>
      </p:pic>
      <p:pic>
        <p:nvPicPr>
          <p:cNvPr id="823" name="Obraz 5"/>
          <p:cNvPicPr/>
          <p:nvPr/>
        </p:nvPicPr>
        <p:blipFill>
          <a:blip r:embed="rId3"/>
          <a:stretch/>
        </p:blipFill>
        <p:spPr>
          <a:xfrm>
            <a:off x="610560" y="5084280"/>
            <a:ext cx="1143000" cy="1631880"/>
          </a:xfrm>
          <a:prstGeom prst="rect">
            <a:avLst/>
          </a:prstGeom>
          <a:ln w="0">
            <a:noFill/>
          </a:ln>
        </p:spPr>
      </p:pic>
      <p:pic>
        <p:nvPicPr>
          <p:cNvPr id="824" name="Obraz 6"/>
          <p:cNvPicPr/>
          <p:nvPr/>
        </p:nvPicPr>
        <p:blipFill>
          <a:blip r:embed="rId4"/>
          <a:stretch/>
        </p:blipFill>
        <p:spPr>
          <a:xfrm>
            <a:off x="6870960" y="1553040"/>
            <a:ext cx="4816440" cy="1673280"/>
          </a:xfrm>
          <a:prstGeom prst="rect">
            <a:avLst/>
          </a:prstGeom>
          <a:ln w="0">
            <a:noFill/>
          </a:ln>
        </p:spPr>
      </p:pic>
      <p:pic>
        <p:nvPicPr>
          <p:cNvPr id="825" name="Obraz 8"/>
          <p:cNvPicPr/>
          <p:nvPr/>
        </p:nvPicPr>
        <p:blipFill>
          <a:blip r:embed="rId5"/>
          <a:stretch/>
        </p:blipFill>
        <p:spPr>
          <a:xfrm>
            <a:off x="6357240" y="4107960"/>
            <a:ext cx="5464080" cy="1863720"/>
          </a:xfrm>
          <a:prstGeom prst="rect">
            <a:avLst/>
          </a:prstGeom>
          <a:ln w="0">
            <a:noFill/>
          </a:ln>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Metoda oczkowa – przykład obliczeń</a:t>
            </a:r>
            <a:endParaRPr lang="pl-PL" sz="4400" b="0" strike="noStrike" spc="-1">
              <a:latin typeface="Arial"/>
            </a:endParaRPr>
          </a:p>
        </p:txBody>
      </p:sp>
      <p:pic>
        <p:nvPicPr>
          <p:cNvPr id="827" name="Obraz 4"/>
          <p:cNvPicPr/>
          <p:nvPr/>
        </p:nvPicPr>
        <p:blipFill>
          <a:blip r:embed="rId2"/>
          <a:stretch/>
        </p:blipFill>
        <p:spPr>
          <a:xfrm>
            <a:off x="3954240" y="1260000"/>
            <a:ext cx="4683240" cy="5450040"/>
          </a:xfrm>
          <a:prstGeom prst="rect">
            <a:avLst/>
          </a:prstGeom>
          <a:ln w="0">
            <a:noFill/>
          </a:ln>
        </p:spPr>
      </p:pic>
      <p:pic>
        <p:nvPicPr>
          <p:cNvPr id="828" name="Obraz 5"/>
          <p:cNvPicPr/>
          <p:nvPr/>
        </p:nvPicPr>
        <p:blipFill>
          <a:blip r:embed="rId3"/>
          <a:stretch/>
        </p:blipFill>
        <p:spPr>
          <a:xfrm>
            <a:off x="610560" y="5084280"/>
            <a:ext cx="1143000" cy="1631880"/>
          </a:xfrm>
          <a:prstGeom prst="rect">
            <a:avLst/>
          </a:prstGeom>
          <a:ln w="0">
            <a:noFill/>
          </a:ln>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Metoda węzłowa – przykład obliczeń</a:t>
            </a:r>
            <a:endParaRPr lang="pl-PL" sz="4400" b="0" strike="noStrike" spc="-1">
              <a:latin typeface="Arial"/>
            </a:endParaRPr>
          </a:p>
        </p:txBody>
      </p:sp>
      <p:pic>
        <p:nvPicPr>
          <p:cNvPr id="830" name="Obraz 12"/>
          <p:cNvPicPr/>
          <p:nvPr/>
        </p:nvPicPr>
        <p:blipFill>
          <a:blip r:embed="rId2"/>
          <a:stretch/>
        </p:blipFill>
        <p:spPr>
          <a:xfrm>
            <a:off x="2507040" y="1620000"/>
            <a:ext cx="7030440" cy="5103360"/>
          </a:xfrm>
          <a:prstGeom prst="rect">
            <a:avLst/>
          </a:prstGeom>
          <a:ln w="0">
            <a:noFill/>
          </a:ln>
        </p:spPr>
      </p:pic>
      <p:pic>
        <p:nvPicPr>
          <p:cNvPr id="831" name="Obraz 2"/>
          <p:cNvPicPr/>
          <p:nvPr/>
        </p:nvPicPr>
        <p:blipFill>
          <a:blip r:embed="rId3"/>
          <a:stretch/>
        </p:blipFill>
        <p:spPr>
          <a:xfrm>
            <a:off x="610560" y="5088960"/>
            <a:ext cx="1143000" cy="1631880"/>
          </a:xfrm>
          <a:prstGeom prst="rect">
            <a:avLst/>
          </a:prstGeom>
          <a:ln w="0">
            <a:noFill/>
          </a:ln>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Metoda węzłowa – przykład obliczeń</a:t>
            </a:r>
            <a:endParaRPr lang="pl-PL" sz="4400" b="0" strike="noStrike" spc="-1">
              <a:latin typeface="Arial"/>
            </a:endParaRPr>
          </a:p>
        </p:txBody>
      </p:sp>
      <p:pic>
        <p:nvPicPr>
          <p:cNvPr id="833" name="Obraz 5"/>
          <p:cNvPicPr/>
          <p:nvPr/>
        </p:nvPicPr>
        <p:blipFill>
          <a:blip r:embed="rId2"/>
          <a:stretch/>
        </p:blipFill>
        <p:spPr>
          <a:xfrm>
            <a:off x="622080" y="1531080"/>
            <a:ext cx="4530600" cy="1539720"/>
          </a:xfrm>
          <a:prstGeom prst="rect">
            <a:avLst/>
          </a:prstGeom>
          <a:ln w="0">
            <a:noFill/>
          </a:ln>
        </p:spPr>
      </p:pic>
      <p:pic>
        <p:nvPicPr>
          <p:cNvPr id="834" name="Obraz 7"/>
          <p:cNvPicPr/>
          <p:nvPr/>
        </p:nvPicPr>
        <p:blipFill>
          <a:blip r:embed="rId3"/>
          <a:stretch/>
        </p:blipFill>
        <p:spPr>
          <a:xfrm>
            <a:off x="747000" y="3529080"/>
            <a:ext cx="3273480" cy="2844720"/>
          </a:xfrm>
          <a:prstGeom prst="rect">
            <a:avLst/>
          </a:prstGeom>
          <a:ln w="0">
            <a:noFill/>
          </a:ln>
        </p:spPr>
      </p:pic>
      <p:sp>
        <p:nvSpPr>
          <p:cNvPr id="835" name="Łącznik prosty ze strzałką 9"/>
          <p:cNvSpPr/>
          <p:nvPr/>
        </p:nvSpPr>
        <p:spPr>
          <a:xfrm flipV="1">
            <a:off x="4390920" y="4286880"/>
            <a:ext cx="1481040" cy="97740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pic>
        <p:nvPicPr>
          <p:cNvPr id="836" name="Obraz 11"/>
          <p:cNvPicPr/>
          <p:nvPr/>
        </p:nvPicPr>
        <p:blipFill>
          <a:blip r:embed="rId4"/>
          <a:stretch/>
        </p:blipFill>
        <p:spPr>
          <a:xfrm>
            <a:off x="5940360" y="2054160"/>
            <a:ext cx="6039720" cy="3283200"/>
          </a:xfrm>
          <a:prstGeom prst="rect">
            <a:avLst/>
          </a:prstGeom>
          <a:ln w="0">
            <a:noFill/>
          </a:ln>
        </p:spPr>
      </p:pic>
      <p:pic>
        <p:nvPicPr>
          <p:cNvPr id="837" name="Obraz 1"/>
          <p:cNvPicPr/>
          <p:nvPr/>
        </p:nvPicPr>
        <p:blipFill>
          <a:blip r:embed="rId5"/>
          <a:stretch/>
        </p:blipFill>
        <p:spPr>
          <a:xfrm>
            <a:off x="11035080" y="5436000"/>
            <a:ext cx="944640" cy="1349280"/>
          </a:xfrm>
          <a:prstGeom prst="rect">
            <a:avLst/>
          </a:prstGeom>
          <a:ln w="0">
            <a:noFill/>
          </a:ln>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a:t>
            </a:r>
            <a:endParaRPr lang="pl-PL" sz="4400" b="0" strike="noStrike" spc="-1">
              <a:latin typeface="Arial"/>
            </a:endParaRPr>
          </a:p>
        </p:txBody>
      </p:sp>
      <p:sp>
        <p:nvSpPr>
          <p:cNvPr id="839"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Obwody RLC to obwody w których występują wartości rezystancji, indukcyjności oraz pojemności. Najczęściej w praktyce obwody mają przeważającą charakterystykę rezystancyjną (zawierającą szczątkowe wartości pojemności i indukcyjności, np. obwód grzałki), charakterystykę RL (rezystancyjno – indukcyjnościową, np. silnik elektryczny AC) lub też charakterystykę RC (rezystancyjno – pojemnościową np. obwód żarówki LED 230V AC).</a:t>
            </a:r>
            <a:endParaRPr lang="pl-PL" sz="2800" b="0" strike="noStrike" spc="-1">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ytuł 1_3"/>
          <p:cNvSpPr/>
          <p:nvPr/>
        </p:nvSpPr>
        <p:spPr>
          <a:xfrm>
            <a:off x="838080" y="5770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75" name="Symbol zastępczy zawartości 2_3"/>
          <p:cNvSpPr/>
          <p:nvPr/>
        </p:nvSpPr>
        <p:spPr>
          <a:xfrm>
            <a:off x="838080" y="20376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76" name="Obraz 175"/>
          <p:cNvPicPr/>
          <p:nvPr/>
        </p:nvPicPr>
        <p:blipFill>
          <a:blip r:embed="rId2"/>
          <a:stretch/>
        </p:blipFill>
        <p:spPr>
          <a:xfrm>
            <a:off x="1440000" y="2700000"/>
            <a:ext cx="9274320" cy="2254680"/>
          </a:xfrm>
          <a:prstGeom prst="rect">
            <a:avLst/>
          </a:prstGeom>
          <a:ln w="0">
            <a:noFill/>
          </a:ln>
        </p:spPr>
      </p:pic>
      <p:sp>
        <p:nvSpPr>
          <p:cNvPr id="177" name="Prostokąt 176"/>
          <p:cNvSpPr/>
          <p:nvPr/>
        </p:nvSpPr>
        <p:spPr>
          <a:xfrm>
            <a:off x="0" y="6480000"/>
            <a:ext cx="1151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https://www.tauron-dystrybucja.pl/bezpieczna-energia/bezpieczniki/wlacz-w-pracy/pierwsza-pomoc</a:t>
            </a:r>
            <a:endParaRPr lang="pl-PL" sz="1800" b="0" strike="noStrike" spc="-1">
              <a:latin typeface="Aria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a:t>
            </a:r>
            <a:endParaRPr lang="pl-PL" sz="4400" b="0" strike="noStrike" spc="-1">
              <a:latin typeface="Arial"/>
            </a:endParaRPr>
          </a:p>
        </p:txBody>
      </p:sp>
      <p:sp>
        <p:nvSpPr>
          <p:cNvPr id="841"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 większości przypadków układy RLC należy analizować w kontekście sygnałów sinusoidalnie zmiennych (np. w odniesieniu do zasilania sieciowego)</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Przykładowy układ RLC:</a:t>
            </a:r>
            <a:endParaRPr lang="pl-PL" sz="2800" b="0" strike="noStrike" spc="-1">
              <a:latin typeface="Arial"/>
            </a:endParaRPr>
          </a:p>
        </p:txBody>
      </p:sp>
      <p:pic>
        <p:nvPicPr>
          <p:cNvPr id="842" name="Obraz 6"/>
          <p:cNvPicPr/>
          <p:nvPr/>
        </p:nvPicPr>
        <p:blipFill>
          <a:blip r:embed="rId2"/>
          <a:stretch/>
        </p:blipFill>
        <p:spPr>
          <a:xfrm>
            <a:off x="3633840" y="3904560"/>
            <a:ext cx="4921200" cy="2473200"/>
          </a:xfrm>
          <a:prstGeom prst="rect">
            <a:avLst/>
          </a:prstGeom>
          <a:ln w="0">
            <a:noFill/>
          </a:ln>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a:t>
            </a:r>
            <a:endParaRPr lang="pl-PL" sz="4400" b="0" strike="noStrike" spc="-1">
              <a:latin typeface="Arial"/>
            </a:endParaRPr>
          </a:p>
        </p:txBody>
      </p:sp>
      <p:sp>
        <p:nvSpPr>
          <p:cNvPr id="844" name="Symbol zastępczy zawartości 2"/>
          <p:cNvSpPr/>
          <p:nvPr/>
        </p:nvSpPr>
        <p:spPr>
          <a:xfrm>
            <a:off x="838080" y="1825560"/>
            <a:ext cx="10512360" cy="96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1800" b="0" strike="noStrike" spc="-1">
                <a:solidFill>
                  <a:srgbClr val="000000"/>
                </a:solidFill>
                <a:latin typeface="TimesNewRoman"/>
                <a:ea typeface="DejaVu Sans"/>
              </a:rPr>
              <a:t>Przeprowadzaj</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c analiz</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obwodów pr</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du zmiennego, w stanie ustalonym, przy pobudzeniu sinusoidalnym wygodnie jest zast</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pi</a:t>
            </a:r>
            <a:r>
              <a:rPr lang="pl-PL" sz="1800" b="0" strike="noStrike" spc="-1">
                <a:solidFill>
                  <a:srgbClr val="000000"/>
                </a:solidFill>
                <a:latin typeface="TimesNewRoman+1"/>
                <a:ea typeface="DejaVu Sans"/>
              </a:rPr>
              <a:t>ć </a:t>
            </a:r>
            <a:r>
              <a:rPr lang="pl-PL" sz="1800" b="0" strike="noStrike" spc="-1">
                <a:solidFill>
                  <a:srgbClr val="000000"/>
                </a:solidFill>
                <a:latin typeface="TimesNewRoman"/>
                <a:ea typeface="DejaVu Sans"/>
              </a:rPr>
              <a:t>chwilowe warto</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 pr</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dów i napi</a:t>
            </a:r>
            <a:r>
              <a:rPr lang="pl-PL" sz="1800" b="0" strike="noStrike" spc="-1">
                <a:solidFill>
                  <a:srgbClr val="000000"/>
                </a:solidFill>
                <a:latin typeface="TimesNewRoman+1"/>
                <a:ea typeface="DejaVu Sans"/>
              </a:rPr>
              <a:t>ęć </a:t>
            </a:r>
            <a:r>
              <a:rPr lang="pl-PL" sz="1800" b="0" strike="noStrike" spc="-1">
                <a:solidFill>
                  <a:srgbClr val="000000"/>
                </a:solidFill>
                <a:latin typeface="TimesNewRoman"/>
                <a:ea typeface="DejaVu Sans"/>
              </a:rPr>
              <a:t>ich odpowiednikami w dziedzinie liczb zespolonych:</a:t>
            </a:r>
            <a:endParaRPr lang="pl-PL" sz="1800" b="0" strike="noStrike" spc="-1">
              <a:latin typeface="Arial"/>
            </a:endParaRPr>
          </a:p>
        </p:txBody>
      </p:sp>
      <p:pic>
        <p:nvPicPr>
          <p:cNvPr id="845" name="Obraz 4"/>
          <p:cNvPicPr/>
          <p:nvPr/>
        </p:nvPicPr>
        <p:blipFill>
          <a:blip r:embed="rId2"/>
          <a:stretch/>
        </p:blipFill>
        <p:spPr>
          <a:xfrm>
            <a:off x="3271680" y="2666880"/>
            <a:ext cx="5645160" cy="1520640"/>
          </a:xfrm>
          <a:prstGeom prst="rect">
            <a:avLst/>
          </a:prstGeom>
          <a:ln w="0">
            <a:noFill/>
          </a:ln>
        </p:spPr>
      </p:pic>
      <p:sp>
        <p:nvSpPr>
          <p:cNvPr id="846" name="Symbol zastępczy zawartości 2"/>
          <p:cNvSpPr/>
          <p:nvPr/>
        </p:nvSpPr>
        <p:spPr>
          <a:xfrm>
            <a:off x="928800" y="4155840"/>
            <a:ext cx="10512360" cy="96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1800" b="0" strike="noStrike" spc="-1">
                <a:solidFill>
                  <a:srgbClr val="000000"/>
                </a:solidFill>
                <a:latin typeface="TimesNewRoman"/>
                <a:ea typeface="DejaVu Sans"/>
              </a:rPr>
              <a:t>Prawdziwe warto</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 napi</a:t>
            </a:r>
            <a:r>
              <a:rPr lang="pl-PL" sz="1800" b="0" strike="noStrike" spc="-1">
                <a:solidFill>
                  <a:srgbClr val="000000"/>
                </a:solidFill>
                <a:latin typeface="TimesNewRoman+1"/>
                <a:ea typeface="DejaVu Sans"/>
              </a:rPr>
              <a:t>ęć </a:t>
            </a:r>
            <a:r>
              <a:rPr lang="pl-PL" sz="1800" b="0" strike="noStrike" spc="-1">
                <a:solidFill>
                  <a:srgbClr val="000000"/>
                </a:solidFill>
                <a:latin typeface="TimesNewRoman"/>
                <a:ea typeface="DejaVu Sans"/>
              </a:rPr>
              <a:t>i pr</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dów otrzymujemy bior</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c cz</a:t>
            </a:r>
            <a:r>
              <a:rPr lang="pl-PL" sz="1800" b="0" strike="noStrike" spc="-1">
                <a:solidFill>
                  <a:srgbClr val="000000"/>
                </a:solidFill>
                <a:latin typeface="TimesNewRoman+1"/>
                <a:ea typeface="DejaVu Sans"/>
              </a:rPr>
              <a:t>ęść </a:t>
            </a:r>
            <a:r>
              <a:rPr lang="pl-PL" sz="1800" b="0" strike="noStrike" spc="-1">
                <a:solidFill>
                  <a:srgbClr val="000000"/>
                </a:solidFill>
                <a:latin typeface="TimesNewRoman"/>
                <a:ea typeface="DejaVu Sans"/>
              </a:rPr>
              <a:t>rzeczywist</a:t>
            </a:r>
            <a:r>
              <a:rPr lang="pl-PL" sz="1800" b="0" strike="noStrike" spc="-1">
                <a:solidFill>
                  <a:srgbClr val="000000"/>
                </a:solidFill>
                <a:latin typeface="TimesNewRoman+1"/>
                <a:ea typeface="DejaVu Sans"/>
              </a:rPr>
              <a:t>ą </a:t>
            </a:r>
            <a:r>
              <a:rPr lang="pl-PL" sz="1800" b="0" strike="noStrike" spc="-1">
                <a:solidFill>
                  <a:srgbClr val="000000"/>
                </a:solidFill>
                <a:latin typeface="TimesNewRoman"/>
                <a:ea typeface="DejaVu Sans"/>
              </a:rPr>
              <a:t>rozwi</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zania zespolonego:</a:t>
            </a:r>
            <a:endParaRPr lang="pl-PL" sz="1800" b="0" strike="noStrike" spc="-1">
              <a:latin typeface="Arial"/>
            </a:endParaRPr>
          </a:p>
        </p:txBody>
      </p:sp>
      <p:pic>
        <p:nvPicPr>
          <p:cNvPr id="847" name="Obraz 7"/>
          <p:cNvPicPr/>
          <p:nvPr/>
        </p:nvPicPr>
        <p:blipFill>
          <a:blip r:embed="rId3"/>
          <a:stretch/>
        </p:blipFill>
        <p:spPr>
          <a:xfrm>
            <a:off x="4406760" y="4892400"/>
            <a:ext cx="2968560" cy="682560"/>
          </a:xfrm>
          <a:prstGeom prst="rect">
            <a:avLst/>
          </a:prstGeom>
          <a:ln w="0">
            <a:noFill/>
          </a:ln>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a:t>
            </a:r>
            <a:endParaRPr lang="pl-PL" sz="4400" b="0" strike="noStrike" spc="-1">
              <a:latin typeface="Arial"/>
            </a:endParaRPr>
          </a:p>
        </p:txBody>
      </p:sp>
      <p:sp>
        <p:nvSpPr>
          <p:cNvPr id="849" name="Symbol zastępczy zawartości 2"/>
          <p:cNvSpPr/>
          <p:nvPr/>
        </p:nvSpPr>
        <p:spPr>
          <a:xfrm>
            <a:off x="838080" y="1825560"/>
            <a:ext cx="10512360" cy="720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62500" lnSpcReduction="2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Ważnym pojęciem będzie transmitancja, określająca odpowiedź układu na wymuszenie. Mówiąc potocznie określa ona w jaki sposób układ zmieniać będzie sygnał wyjściowy w stosunku do sygnału wejściowego. Weźmy nasz przykład obwodu RC:</a:t>
            </a:r>
            <a:endParaRPr lang="pl-PL" sz="2800" b="0" strike="noStrike" spc="-1">
              <a:latin typeface="Arial"/>
            </a:endParaRPr>
          </a:p>
        </p:txBody>
      </p:sp>
      <p:pic>
        <p:nvPicPr>
          <p:cNvPr id="850" name="Obraz 5"/>
          <p:cNvPicPr/>
          <p:nvPr/>
        </p:nvPicPr>
        <p:blipFill>
          <a:blip r:embed="rId2"/>
          <a:stretch/>
        </p:blipFill>
        <p:spPr>
          <a:xfrm>
            <a:off x="4034880" y="2627280"/>
            <a:ext cx="3483000" cy="2254320"/>
          </a:xfrm>
          <a:prstGeom prst="rect">
            <a:avLst/>
          </a:prstGeom>
          <a:ln w="0">
            <a:noFill/>
          </a:ln>
        </p:spPr>
      </p:pic>
      <p:sp>
        <p:nvSpPr>
          <p:cNvPr id="851" name="Symbol zastępczy zawartości 2"/>
          <p:cNvSpPr/>
          <p:nvPr/>
        </p:nvSpPr>
        <p:spPr>
          <a:xfrm>
            <a:off x="838080" y="5043600"/>
            <a:ext cx="10512360" cy="720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Zależność Uo / Ui możemy określić wzorem:</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pic>
        <p:nvPicPr>
          <p:cNvPr id="852" name="Obraz 12"/>
          <p:cNvPicPr/>
          <p:nvPr/>
        </p:nvPicPr>
        <p:blipFill>
          <a:blip r:embed="rId3"/>
          <a:stretch/>
        </p:blipFill>
        <p:spPr>
          <a:xfrm>
            <a:off x="4704840" y="5523840"/>
            <a:ext cx="1922400" cy="1177200"/>
          </a:xfrm>
          <a:prstGeom prst="rect">
            <a:avLst/>
          </a:prstGeom>
          <a:ln w="0">
            <a:noFill/>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a:t>
            </a:r>
            <a:endParaRPr lang="pl-PL" sz="4400" b="0" strike="noStrike" spc="-1">
              <a:latin typeface="Arial"/>
            </a:endParaRPr>
          </a:p>
        </p:txBody>
      </p:sp>
      <p:sp>
        <p:nvSpPr>
          <p:cNvPr id="854" name="Symbol zastępczy zawartości 2"/>
          <p:cNvSpPr/>
          <p:nvPr/>
        </p:nvSpPr>
        <p:spPr>
          <a:xfrm>
            <a:off x="838080" y="1825560"/>
            <a:ext cx="10512360" cy="108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Dla przebiegów okresowych obliczenia ułatwia tzw. Transformata Laplace’a:</a:t>
            </a:r>
            <a:endParaRPr lang="pl-PL" sz="2800" b="0" strike="noStrike" spc="-1">
              <a:latin typeface="Arial"/>
            </a:endParaRPr>
          </a:p>
        </p:txBody>
      </p:sp>
      <p:pic>
        <p:nvPicPr>
          <p:cNvPr id="855" name="Obraz 4"/>
          <p:cNvPicPr/>
          <p:nvPr/>
        </p:nvPicPr>
        <p:blipFill>
          <a:blip r:embed="rId2"/>
          <a:stretch/>
        </p:blipFill>
        <p:spPr>
          <a:xfrm>
            <a:off x="4236840" y="2563560"/>
            <a:ext cx="2787480" cy="1082520"/>
          </a:xfrm>
          <a:prstGeom prst="rect">
            <a:avLst/>
          </a:prstGeom>
          <a:ln w="0">
            <a:noFill/>
          </a:ln>
        </p:spPr>
      </p:pic>
      <p:sp>
        <p:nvSpPr>
          <p:cNvPr id="856" name="Symbol zastępczy zawartości 2"/>
          <p:cNvSpPr/>
          <p:nvPr/>
        </p:nvSpPr>
        <p:spPr>
          <a:xfrm>
            <a:off x="838080" y="3603600"/>
            <a:ext cx="10512360" cy="108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Na początku mówiliśmy, że dla przebiegów sinusoidalnych napięia i prądu zachodzi zależność: </a:t>
            </a:r>
            <a:endParaRPr lang="pl-PL" sz="2800" b="0" strike="noStrike" spc="-1">
              <a:latin typeface="Arial"/>
            </a:endParaRPr>
          </a:p>
        </p:txBody>
      </p:sp>
      <p:pic>
        <p:nvPicPr>
          <p:cNvPr id="857" name="Obraz 10"/>
          <p:cNvPicPr/>
          <p:nvPr/>
        </p:nvPicPr>
        <p:blipFill>
          <a:blip r:embed="rId3"/>
          <a:stretch/>
        </p:blipFill>
        <p:spPr>
          <a:xfrm>
            <a:off x="2565000" y="4689000"/>
            <a:ext cx="5645160" cy="1520640"/>
          </a:xfrm>
          <a:prstGeom prst="rect">
            <a:avLst/>
          </a:prstGeom>
          <a:ln w="0">
            <a:noFill/>
          </a:ln>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a:t>
            </a:r>
            <a:endParaRPr lang="pl-PL" sz="4400" b="0" strike="noStrike" spc="-1">
              <a:latin typeface="Arial"/>
            </a:endParaRPr>
          </a:p>
        </p:txBody>
      </p:sp>
      <p:sp>
        <p:nvSpPr>
          <p:cNvPr id="859" name="Symbol zastępczy zawartości 2"/>
          <p:cNvSpPr/>
          <p:nvPr/>
        </p:nvSpPr>
        <p:spPr>
          <a:xfrm>
            <a:off x="838080" y="1825560"/>
            <a:ext cx="10512360" cy="914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Możemy zatem skorzystać z przekształceń Laplace’a oraz wcześniej przedstawionego Fouriera i zapisać:</a:t>
            </a:r>
            <a:endParaRPr lang="pl-PL" sz="2800" b="0" strike="noStrike" spc="-1">
              <a:latin typeface="Arial"/>
            </a:endParaRPr>
          </a:p>
        </p:txBody>
      </p:sp>
      <p:pic>
        <p:nvPicPr>
          <p:cNvPr id="860" name="Obraz 4"/>
          <p:cNvPicPr/>
          <p:nvPr/>
        </p:nvPicPr>
        <p:blipFill>
          <a:blip r:embed="rId2"/>
          <a:stretch/>
        </p:blipFill>
        <p:spPr>
          <a:xfrm>
            <a:off x="1594080" y="2800440"/>
            <a:ext cx="8434440" cy="3657960"/>
          </a:xfrm>
          <a:prstGeom prst="rect">
            <a:avLst/>
          </a:prstGeom>
          <a:ln w="0">
            <a:noFill/>
          </a:ln>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a:t>
            </a:r>
            <a:endParaRPr lang="pl-PL" sz="4400" b="0" strike="noStrike" spc="-1">
              <a:latin typeface="Arial"/>
            </a:endParaRPr>
          </a:p>
        </p:txBody>
      </p:sp>
      <p:sp>
        <p:nvSpPr>
          <p:cNvPr id="862" name="Symbol zastępczy zawartości 2"/>
          <p:cNvSpPr/>
          <p:nvPr/>
        </p:nvSpPr>
        <p:spPr>
          <a:xfrm>
            <a:off x="838080" y="1825560"/>
            <a:ext cx="10512360" cy="980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Wróćmy do zapisu transmitancji naszego układu RC w postaci operatorowej:</a:t>
            </a:r>
            <a:endParaRPr lang="pl-PL" sz="2800" b="0" strike="noStrike" spc="-1">
              <a:latin typeface="Arial"/>
            </a:endParaRPr>
          </a:p>
        </p:txBody>
      </p:sp>
      <p:pic>
        <p:nvPicPr>
          <p:cNvPr id="863" name="Obraz 4"/>
          <p:cNvPicPr/>
          <p:nvPr/>
        </p:nvPicPr>
        <p:blipFill>
          <a:blip r:embed="rId2"/>
          <a:stretch/>
        </p:blipFill>
        <p:spPr>
          <a:xfrm>
            <a:off x="1005480" y="3546360"/>
            <a:ext cx="3340080" cy="2368440"/>
          </a:xfrm>
          <a:prstGeom prst="rect">
            <a:avLst/>
          </a:prstGeom>
          <a:ln w="0">
            <a:noFill/>
          </a:ln>
        </p:spPr>
      </p:pic>
      <p:pic>
        <p:nvPicPr>
          <p:cNvPr id="864" name="Obraz 6"/>
          <p:cNvPicPr/>
          <p:nvPr/>
        </p:nvPicPr>
        <p:blipFill>
          <a:blip r:embed="rId3"/>
          <a:stretch/>
        </p:blipFill>
        <p:spPr>
          <a:xfrm>
            <a:off x="5996160" y="3546360"/>
            <a:ext cx="4578120" cy="1873080"/>
          </a:xfrm>
          <a:prstGeom prst="rect">
            <a:avLst/>
          </a:prstGeom>
          <a:ln w="0">
            <a:noFill/>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 name="Tytuł 1"/>
          <p:cNvSpPr/>
          <p:nvPr/>
        </p:nvSpPr>
        <p:spPr>
          <a:xfrm>
            <a:off x="838080" y="365040"/>
            <a:ext cx="1105884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0500" lnSpcReduction="20000"/>
          </a:bodyPr>
          <a:lstStyle/>
          <a:p>
            <a:pPr>
              <a:lnSpc>
                <a:spcPct val="90000"/>
              </a:lnSpc>
            </a:pPr>
            <a:r>
              <a:rPr lang="pl-PL" sz="4400" b="1" strike="noStrike" spc="-1">
                <a:solidFill>
                  <a:srgbClr val="000000"/>
                </a:solidFill>
                <a:latin typeface="Aptos Display"/>
                <a:ea typeface="DejaVu Sans"/>
              </a:rPr>
              <a:t>Obwody RLC - pobudzenie filtru dolnoprzepustowego RC uskokiem jednostkowym</a:t>
            </a:r>
            <a:br/>
            <a:endParaRPr lang="pl-PL" sz="4400" b="0" strike="noStrike" spc="-1">
              <a:latin typeface="Arial"/>
            </a:endParaRPr>
          </a:p>
        </p:txBody>
      </p:sp>
      <p:sp>
        <p:nvSpPr>
          <p:cNvPr id="86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Wyobraźmy sobie, że na układ RC podamy zasilanie. Przed załączeniem napięcie wejściowe było zerowe. W momencie załączenia zasilania ustalają się dynamicznie (czyli zmiennie w czasie) parametry obwodu. Mówimy więc o skoku jednostkowym, czyli uruchomieniu zasilania opisując je matematycznie:</a:t>
            </a:r>
            <a:endParaRPr lang="pl-PL" sz="2800" b="0" strike="noStrike" spc="-1">
              <a:latin typeface="Arial"/>
            </a:endParaRPr>
          </a:p>
        </p:txBody>
      </p:sp>
      <p:pic>
        <p:nvPicPr>
          <p:cNvPr id="867" name="Obraz 4"/>
          <p:cNvPicPr/>
          <p:nvPr/>
        </p:nvPicPr>
        <p:blipFill>
          <a:blip r:embed="rId2"/>
          <a:stretch/>
        </p:blipFill>
        <p:spPr>
          <a:xfrm>
            <a:off x="4560120" y="4220640"/>
            <a:ext cx="2882880" cy="1187280"/>
          </a:xfrm>
          <a:prstGeom prst="rect">
            <a:avLst/>
          </a:prstGeom>
          <a:ln w="0">
            <a:noFill/>
          </a:ln>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 name="Tytuł 1"/>
          <p:cNvSpPr/>
          <p:nvPr/>
        </p:nvSpPr>
        <p:spPr>
          <a:xfrm>
            <a:off x="838080" y="365040"/>
            <a:ext cx="1135044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nSpc>
                <a:spcPct val="90000"/>
              </a:lnSpc>
            </a:pPr>
            <a:r>
              <a:rPr lang="pl-PL" sz="4400" b="1" strike="noStrike" spc="-1">
                <a:solidFill>
                  <a:srgbClr val="000000"/>
                </a:solidFill>
                <a:latin typeface="Aptos Display"/>
                <a:ea typeface="DejaVu Sans"/>
              </a:rPr>
              <a:t>Obwody RLC - pobudzenie filtru dolnoprzepustowego RC uskokiem jednostkowym</a:t>
            </a:r>
            <a:endParaRPr lang="pl-PL" sz="4400" b="0" strike="noStrike" spc="-1">
              <a:latin typeface="Arial"/>
            </a:endParaRPr>
          </a:p>
        </p:txBody>
      </p:sp>
      <p:sp>
        <p:nvSpPr>
          <p:cNvPr id="869" name="Symbol zastępczy zawartości 2"/>
          <p:cNvSpPr/>
          <p:nvPr/>
        </p:nvSpPr>
        <p:spPr>
          <a:xfrm>
            <a:off x="990720" y="26949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1800" b="0" strike="noStrike" spc="-1">
                <a:solidFill>
                  <a:srgbClr val="000000"/>
                </a:solidFill>
                <a:latin typeface="Aptos Display"/>
                <a:ea typeface="DejaVu Sans"/>
              </a:rPr>
              <a:t>Wielkość RC nazywamy stałą czasową układu.</a:t>
            </a:r>
            <a:endParaRPr lang="pl-PL" sz="1800" b="0" strike="noStrike" spc="-1">
              <a:latin typeface="Arial"/>
            </a:endParaRPr>
          </a:p>
          <a:p>
            <a:pPr marL="228600" indent="-225360">
              <a:lnSpc>
                <a:spcPct val="90000"/>
              </a:lnSpc>
              <a:spcBef>
                <a:spcPts val="1001"/>
              </a:spcBef>
              <a:buClr>
                <a:srgbClr val="000000"/>
              </a:buClr>
              <a:buFont typeface="Arial"/>
              <a:buChar char="•"/>
            </a:pPr>
            <a:r>
              <a:rPr lang="pl-PL" sz="1800" b="0" strike="noStrike" spc="-1">
                <a:solidFill>
                  <a:srgbClr val="000000"/>
                </a:solidFill>
                <a:latin typeface="Aptos Display"/>
                <a:ea typeface="DejaVu Sans"/>
              </a:rPr>
              <a:t>Odpowiedź układu można przedstawić w postaci funkcji: </a:t>
            </a: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marL="228600" indent="-225360">
              <a:lnSpc>
                <a:spcPct val="90000"/>
              </a:lnSpc>
              <a:spcBef>
                <a:spcPts val="1001"/>
              </a:spcBef>
              <a:buClr>
                <a:srgbClr val="000000"/>
              </a:buClr>
              <a:buFont typeface="Arial"/>
              <a:buChar char="•"/>
            </a:pPr>
            <a:r>
              <a:rPr lang="pl-PL" sz="1800" b="0" strike="noStrike" spc="-1">
                <a:solidFill>
                  <a:srgbClr val="000000"/>
                </a:solidFill>
                <a:latin typeface="TimesNewRoman"/>
                <a:ea typeface="DejaVu Sans"/>
              </a:rPr>
              <a:t>Charakterystyk</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cz</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stotliwo</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ciow</a:t>
            </a:r>
            <a:r>
              <a:rPr lang="pl-PL" sz="1800" b="0" strike="noStrike" spc="-1">
                <a:solidFill>
                  <a:srgbClr val="000000"/>
                </a:solidFill>
                <a:latin typeface="TimesNewRoman+1"/>
                <a:ea typeface="DejaVu Sans"/>
              </a:rPr>
              <a:t>ą </a:t>
            </a:r>
            <a:r>
              <a:rPr lang="pl-PL" sz="1800" b="0" strike="noStrike" spc="-1">
                <a:solidFill>
                  <a:srgbClr val="000000"/>
                </a:solidFill>
                <a:latin typeface="TimesNewRoman"/>
                <a:ea typeface="DejaVu Sans"/>
              </a:rPr>
              <a:t>uk</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adu przedstawia si</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jako funkcj</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modu</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u wzmocnienia w dB w skali logarytmicznej: KdB=f(log(</a:t>
            </a:r>
            <a:r>
              <a:rPr lang="pl-PL" sz="1800" b="0" strike="noStrike" spc="-1">
                <a:solidFill>
                  <a:srgbClr val="000000"/>
                </a:solidFill>
                <a:latin typeface="TimesNewRoman+1"/>
                <a:ea typeface="DejaVu Sans"/>
              </a:rPr>
              <a:t>ω</a:t>
            </a:r>
            <a:r>
              <a:rPr lang="pl-PL" sz="1800" b="0" strike="noStrike" spc="-1">
                <a:solidFill>
                  <a:srgbClr val="000000"/>
                </a:solidFill>
                <a:latin typeface="TimesNewRoman"/>
                <a:ea typeface="DejaVu Sans"/>
              </a:rPr>
              <a:t>)). Po dokonaniu uproszcze</a:t>
            </a:r>
            <a:r>
              <a:rPr lang="pl-PL" sz="1800" b="0" strike="noStrike" spc="-1">
                <a:solidFill>
                  <a:srgbClr val="000000"/>
                </a:solidFill>
                <a:latin typeface="TimesNewRoman+1"/>
                <a:ea typeface="DejaVu Sans"/>
              </a:rPr>
              <a:t>ń </a:t>
            </a:r>
            <a:r>
              <a:rPr lang="pl-PL" sz="1800" b="0" strike="noStrike" spc="-1">
                <a:solidFill>
                  <a:srgbClr val="000000"/>
                </a:solidFill>
                <a:latin typeface="TimesNewRoman"/>
                <a:ea typeface="DejaVu Sans"/>
              </a:rPr>
              <a:t>modu</a:t>
            </a:r>
            <a:r>
              <a:rPr lang="pl-PL" sz="1800" b="0" strike="noStrike" spc="-1">
                <a:solidFill>
                  <a:srgbClr val="000000"/>
                </a:solidFill>
                <a:latin typeface="TimesNewRoman+1"/>
                <a:ea typeface="DejaVu Sans"/>
              </a:rPr>
              <a:t>ł </a:t>
            </a:r>
            <a:r>
              <a:rPr lang="pl-PL" sz="1800" b="0" strike="noStrike" spc="-1">
                <a:solidFill>
                  <a:srgbClr val="000000"/>
                </a:solidFill>
                <a:latin typeface="TimesNewRoman"/>
                <a:ea typeface="DejaVu Sans"/>
              </a:rPr>
              <a:t>transmitancji filtru dolnoprzepustowego RC mo</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na zapisa</a:t>
            </a:r>
            <a:r>
              <a:rPr lang="pl-PL" sz="1800" b="0" strike="noStrike" spc="-1">
                <a:solidFill>
                  <a:srgbClr val="000000"/>
                </a:solidFill>
                <a:latin typeface="TimesNewRoman+1"/>
                <a:ea typeface="DejaVu Sans"/>
              </a:rPr>
              <a:t>ć</a:t>
            </a:r>
            <a:r>
              <a:rPr lang="pl-PL" sz="1800" b="0" strike="noStrike" spc="-1">
                <a:solidFill>
                  <a:srgbClr val="000000"/>
                </a:solidFill>
                <a:latin typeface="TimesNewRoman"/>
                <a:ea typeface="DejaVu Sans"/>
              </a:rPr>
              <a:t>:</a:t>
            </a:r>
            <a:endParaRPr lang="pl-PL" sz="1800" b="0" strike="noStrike" spc="-1">
              <a:latin typeface="Arial"/>
            </a:endParaRPr>
          </a:p>
        </p:txBody>
      </p:sp>
      <p:pic>
        <p:nvPicPr>
          <p:cNvPr id="870" name="Obraz 4"/>
          <p:cNvPicPr/>
          <p:nvPr/>
        </p:nvPicPr>
        <p:blipFill>
          <a:blip r:embed="rId2"/>
          <a:stretch/>
        </p:blipFill>
        <p:spPr>
          <a:xfrm>
            <a:off x="4540680" y="2003400"/>
            <a:ext cx="2064600" cy="688320"/>
          </a:xfrm>
          <a:prstGeom prst="rect">
            <a:avLst/>
          </a:prstGeom>
          <a:ln w="0">
            <a:noFill/>
          </a:ln>
        </p:spPr>
      </p:pic>
      <p:sp>
        <p:nvSpPr>
          <p:cNvPr id="871" name="Symbol zastępczy zawartości 2"/>
          <p:cNvSpPr/>
          <p:nvPr/>
        </p:nvSpPr>
        <p:spPr>
          <a:xfrm>
            <a:off x="990720" y="1690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1800" b="0" strike="noStrike" spc="-1">
                <a:solidFill>
                  <a:srgbClr val="000000"/>
                </a:solidFill>
                <a:latin typeface="Aptos Display"/>
                <a:ea typeface="DejaVu Sans"/>
              </a:rPr>
              <a:t>Po wyliczeniu odwrotnej transformaty Laplace’a sygnału wyjściowego otrzymujemy:</a:t>
            </a:r>
            <a:endParaRPr lang="pl-PL" sz="1800" b="0" strike="noStrike" spc="-1">
              <a:latin typeface="Arial"/>
            </a:endParaRPr>
          </a:p>
        </p:txBody>
      </p:sp>
      <p:pic>
        <p:nvPicPr>
          <p:cNvPr id="872" name="Obraz 7"/>
          <p:cNvPicPr/>
          <p:nvPr/>
        </p:nvPicPr>
        <p:blipFill>
          <a:blip r:embed="rId3"/>
          <a:stretch/>
        </p:blipFill>
        <p:spPr>
          <a:xfrm>
            <a:off x="7173000" y="2550600"/>
            <a:ext cx="2475720" cy="2001960"/>
          </a:xfrm>
          <a:prstGeom prst="rect">
            <a:avLst/>
          </a:prstGeom>
          <a:ln w="0">
            <a:noFill/>
          </a:ln>
        </p:spPr>
      </p:pic>
      <p:pic>
        <p:nvPicPr>
          <p:cNvPr id="873" name="Obraz 9"/>
          <p:cNvPicPr/>
          <p:nvPr/>
        </p:nvPicPr>
        <p:blipFill>
          <a:blip r:embed="rId4"/>
          <a:stretch/>
        </p:blipFill>
        <p:spPr>
          <a:xfrm>
            <a:off x="4540680" y="5367240"/>
            <a:ext cx="2414160" cy="1173960"/>
          </a:xfrm>
          <a:prstGeom prst="rect">
            <a:avLst/>
          </a:prstGeom>
          <a:ln w="0">
            <a:noFill/>
          </a:ln>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 name="Tytuł 1"/>
          <p:cNvSpPr/>
          <p:nvPr/>
        </p:nvSpPr>
        <p:spPr>
          <a:xfrm>
            <a:off x="838080" y="365040"/>
            <a:ext cx="1094400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nSpc>
                <a:spcPct val="90000"/>
              </a:lnSpc>
            </a:pPr>
            <a:r>
              <a:rPr lang="pl-PL" sz="4400" b="1" strike="noStrike" spc="-1">
                <a:solidFill>
                  <a:srgbClr val="000000"/>
                </a:solidFill>
                <a:latin typeface="Aptos Display"/>
                <a:ea typeface="DejaVu Sans"/>
              </a:rPr>
              <a:t>Obwody RLC - pobudzenie filtru dolnoprzepustowego RC uskokiem jednostkowym</a:t>
            </a:r>
            <a:endParaRPr lang="pl-PL" sz="4400" b="0" strike="noStrike" spc="-1">
              <a:latin typeface="Arial"/>
            </a:endParaRPr>
          </a:p>
        </p:txBody>
      </p:sp>
      <p:sp>
        <p:nvSpPr>
          <p:cNvPr id="875" name="Symbol zastępczy zawartości 2"/>
          <p:cNvSpPr/>
          <p:nvPr/>
        </p:nvSpPr>
        <p:spPr>
          <a:xfrm>
            <a:off x="838080" y="27486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1800" b="0" strike="noStrike" spc="-1">
                <a:solidFill>
                  <a:srgbClr val="000000"/>
                </a:solidFill>
                <a:latin typeface="TimesNewRoman"/>
                <a:ea typeface="DejaVu Sans"/>
              </a:rPr>
              <a:t>Funkcj</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t</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mo</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na przedstawi</a:t>
            </a:r>
            <a:r>
              <a:rPr lang="pl-PL" sz="1800" b="0" strike="noStrike" spc="-1">
                <a:solidFill>
                  <a:srgbClr val="000000"/>
                </a:solidFill>
                <a:latin typeface="TimesNewRoman+1"/>
                <a:ea typeface="DejaVu Sans"/>
              </a:rPr>
              <a:t>ć </a:t>
            </a:r>
            <a:r>
              <a:rPr lang="pl-PL" sz="1800" b="0" strike="noStrike" spc="-1">
                <a:solidFill>
                  <a:srgbClr val="000000"/>
                </a:solidFill>
                <a:latin typeface="TimesNewRoman"/>
                <a:ea typeface="DejaVu Sans"/>
              </a:rPr>
              <a:t>za pomoc</a:t>
            </a:r>
            <a:r>
              <a:rPr lang="pl-PL" sz="1800" b="0" strike="noStrike" spc="-1">
                <a:solidFill>
                  <a:srgbClr val="000000"/>
                </a:solidFill>
                <a:latin typeface="TimesNewRoman+1"/>
                <a:ea typeface="DejaVu Sans"/>
              </a:rPr>
              <a:t>ą </a:t>
            </a:r>
            <a:r>
              <a:rPr lang="pl-PL" sz="1800" b="0" strike="noStrike" spc="-1">
                <a:solidFill>
                  <a:srgbClr val="000000"/>
                </a:solidFill>
                <a:latin typeface="TimesNewRoman"/>
                <a:ea typeface="DejaVu Sans"/>
              </a:rPr>
              <a:t>odcinków linii prostych. Dla </a:t>
            </a:r>
            <a:r>
              <a:rPr lang="pl-PL" sz="1800" b="0" strike="noStrike" spc="-1">
                <a:solidFill>
                  <a:srgbClr val="000000"/>
                </a:solidFill>
                <a:latin typeface="TimesNewRoman+1"/>
                <a:ea typeface="DejaVu Sans"/>
              </a:rPr>
              <a:t>ω</a:t>
            </a:r>
            <a:r>
              <a:rPr lang="pl-PL" sz="1800" b="0" strike="noStrike" spc="-1">
                <a:solidFill>
                  <a:srgbClr val="000000"/>
                </a:solidFill>
                <a:latin typeface="TimesNewRoman"/>
                <a:ea typeface="DejaVu Sans"/>
              </a:rPr>
              <a:t>&lt;</a:t>
            </a:r>
            <a:r>
              <a:rPr lang="pl-PL" sz="1800" b="0" strike="noStrike" spc="-1">
                <a:solidFill>
                  <a:srgbClr val="000000"/>
                </a:solidFill>
                <a:latin typeface="TimesNewRoman+1"/>
                <a:ea typeface="DejaVu Sans"/>
              </a:rPr>
              <a:t>ω</a:t>
            </a:r>
            <a:r>
              <a:rPr lang="pl-PL" sz="1800" b="0" strike="noStrike" spc="-1">
                <a:solidFill>
                  <a:srgbClr val="000000"/>
                </a:solidFill>
                <a:latin typeface="TimesNewRoman"/>
                <a:ea typeface="DejaVu Sans"/>
              </a:rPr>
              <a:t>0 wzmocnienie jest sta</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e i k</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t przesuni</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cie jest równy zero. Dla </a:t>
            </a:r>
            <a:r>
              <a:rPr lang="pl-PL" sz="1800" b="0" strike="noStrike" spc="-1">
                <a:solidFill>
                  <a:srgbClr val="000000"/>
                </a:solidFill>
                <a:latin typeface="TimesNewRoman+1"/>
                <a:ea typeface="DejaVu Sans"/>
              </a:rPr>
              <a:t>ω</a:t>
            </a:r>
            <a:r>
              <a:rPr lang="pl-PL" sz="1800" b="0" strike="noStrike" spc="-1">
                <a:solidFill>
                  <a:srgbClr val="000000"/>
                </a:solidFill>
                <a:latin typeface="TimesNewRoman"/>
                <a:ea typeface="DejaVu Sans"/>
              </a:rPr>
              <a:t>&gt;</a:t>
            </a:r>
            <a:r>
              <a:rPr lang="pl-PL" sz="1800" b="0" strike="noStrike" spc="-1">
                <a:solidFill>
                  <a:srgbClr val="000000"/>
                </a:solidFill>
                <a:latin typeface="TimesNewRoman+1"/>
                <a:ea typeface="DejaVu Sans"/>
              </a:rPr>
              <a:t>ω</a:t>
            </a:r>
            <a:r>
              <a:rPr lang="pl-PL" sz="1800" b="0" strike="noStrike" spc="-1">
                <a:solidFill>
                  <a:srgbClr val="000000"/>
                </a:solidFill>
                <a:latin typeface="TimesNewRoman"/>
                <a:ea typeface="DejaVu Sans"/>
              </a:rPr>
              <a:t>0 charakterystyka opada z szybko</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a:t>
            </a:r>
            <a:r>
              <a:rPr lang="pl-PL" sz="1800" b="0" strike="noStrike" spc="-1">
                <a:solidFill>
                  <a:srgbClr val="000000"/>
                </a:solidFill>
                <a:latin typeface="TimesNewRoman+1"/>
                <a:ea typeface="DejaVu Sans"/>
              </a:rPr>
              <a:t>ą </a:t>
            </a:r>
            <a:r>
              <a:rPr lang="pl-PL" sz="1800" b="0" strike="noStrike" spc="-1">
                <a:solidFill>
                  <a:srgbClr val="000000"/>
                </a:solidFill>
                <a:latin typeface="TimesNewRoman"/>
                <a:ea typeface="DejaVu Sans"/>
              </a:rPr>
              <a:t>.20dB/dekad</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a k</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t przesuni</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cia fazowego d</a:t>
            </a:r>
            <a:r>
              <a:rPr lang="pl-PL" sz="1800" b="0" strike="noStrike" spc="-1">
                <a:solidFill>
                  <a:srgbClr val="000000"/>
                </a:solidFill>
                <a:latin typeface="TimesNewRoman+1"/>
                <a:ea typeface="DejaVu Sans"/>
              </a:rPr>
              <a:t>ąż</a:t>
            </a:r>
            <a:r>
              <a:rPr lang="pl-PL" sz="1800" b="0" strike="noStrike" spc="-1">
                <a:solidFill>
                  <a:srgbClr val="000000"/>
                </a:solidFill>
                <a:latin typeface="TimesNewRoman"/>
                <a:ea typeface="DejaVu Sans"/>
              </a:rPr>
              <a:t>y do .</a:t>
            </a:r>
            <a:r>
              <a:rPr lang="pl-PL" sz="1800" b="0" strike="noStrike" spc="-1">
                <a:solidFill>
                  <a:srgbClr val="000000"/>
                </a:solidFill>
                <a:latin typeface="TimesNewRoman+1"/>
                <a:ea typeface="DejaVu Sans"/>
              </a:rPr>
              <a:t>π</a:t>
            </a:r>
            <a:r>
              <a:rPr lang="pl-PL" sz="1800" b="0" strike="noStrike" spc="-1">
                <a:solidFill>
                  <a:srgbClr val="000000"/>
                </a:solidFill>
                <a:latin typeface="TimesNewRoman"/>
                <a:ea typeface="DejaVu Sans"/>
              </a:rPr>
              <a:t>/2.</a:t>
            </a:r>
            <a:endParaRPr lang="pl-PL" sz="1800" b="0" strike="noStrike" spc="-1">
              <a:latin typeface="Arial"/>
            </a:endParaRPr>
          </a:p>
        </p:txBody>
      </p:sp>
      <p:pic>
        <p:nvPicPr>
          <p:cNvPr id="876" name="Obraz 3"/>
          <p:cNvPicPr/>
          <p:nvPr/>
        </p:nvPicPr>
        <p:blipFill>
          <a:blip r:embed="rId2"/>
          <a:stretch/>
        </p:blipFill>
        <p:spPr>
          <a:xfrm>
            <a:off x="4487400" y="1571760"/>
            <a:ext cx="2414160" cy="1173960"/>
          </a:xfrm>
          <a:prstGeom prst="rect">
            <a:avLst/>
          </a:prstGeom>
          <a:ln w="0">
            <a:noFill/>
          </a:ln>
        </p:spPr>
      </p:pic>
      <p:pic>
        <p:nvPicPr>
          <p:cNvPr id="877" name="Obraz 5"/>
          <p:cNvPicPr/>
          <p:nvPr/>
        </p:nvPicPr>
        <p:blipFill>
          <a:blip r:embed="rId3"/>
          <a:stretch/>
        </p:blipFill>
        <p:spPr>
          <a:xfrm>
            <a:off x="4142160" y="3447720"/>
            <a:ext cx="4054320" cy="2597040"/>
          </a:xfrm>
          <a:prstGeom prst="rect">
            <a:avLst/>
          </a:prstGeom>
          <a:ln w="0">
            <a:noFill/>
          </a:ln>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8" name="Tytuł 1"/>
          <p:cNvSpPr/>
          <p:nvPr/>
        </p:nvSpPr>
        <p:spPr>
          <a:xfrm>
            <a:off x="344520" y="365040"/>
            <a:ext cx="1165860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nSpc>
                <a:spcPct val="90000"/>
              </a:lnSpc>
            </a:pPr>
            <a:r>
              <a:rPr lang="pl-PL" sz="4400" b="1" strike="noStrike" spc="-1">
                <a:solidFill>
                  <a:srgbClr val="000000"/>
                </a:solidFill>
                <a:latin typeface="Aptos Display"/>
                <a:ea typeface="DejaVu Sans"/>
              </a:rPr>
              <a:t>Obwody RLC - pobudzenie filtru dolnoprzepustowego RC dowolnym sygnałem okresowym</a:t>
            </a:r>
            <a:endParaRPr lang="pl-PL" sz="4400" b="0" strike="noStrike" spc="-1">
              <a:latin typeface="Arial"/>
            </a:endParaRPr>
          </a:p>
        </p:txBody>
      </p:sp>
      <p:sp>
        <p:nvSpPr>
          <p:cNvPr id="879" name="Symbol zastępczy zawartości 2"/>
          <p:cNvSpPr/>
          <p:nvPr/>
        </p:nvSpPr>
        <p:spPr>
          <a:xfrm>
            <a:off x="344520" y="1825560"/>
            <a:ext cx="1165860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1800" b="0" strike="noStrike" spc="-1">
                <a:solidFill>
                  <a:srgbClr val="000000"/>
                </a:solidFill>
                <a:latin typeface="TimesNewRoman"/>
                <a:ea typeface="DejaVu Sans"/>
              </a:rPr>
              <a:t>Stan ustalony na wyj</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ciu uk</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adu liniowego mo</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e by</a:t>
            </a:r>
            <a:r>
              <a:rPr lang="pl-PL" sz="1800" b="0" strike="noStrike" spc="-1">
                <a:solidFill>
                  <a:srgbClr val="000000"/>
                </a:solidFill>
                <a:latin typeface="TimesNewRoman+1"/>
                <a:ea typeface="DejaVu Sans"/>
              </a:rPr>
              <a:t>ć </a:t>
            </a:r>
            <a:r>
              <a:rPr lang="pl-PL" sz="1800" b="0" strike="noStrike" spc="-1">
                <a:solidFill>
                  <a:srgbClr val="000000"/>
                </a:solidFill>
                <a:latin typeface="TimesNewRoman"/>
                <a:ea typeface="DejaVu Sans"/>
              </a:rPr>
              <a:t>wyliczony jako suma odpowiedzi przy pobudzeniu kolejnymi harmonicznymi sygna</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u wej</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ciowego. W filtrze dolnoprzepustowym RC t</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umione s</a:t>
            </a:r>
            <a:r>
              <a:rPr lang="pl-PL" sz="1800" b="0" strike="noStrike" spc="-1">
                <a:solidFill>
                  <a:srgbClr val="000000"/>
                </a:solidFill>
                <a:latin typeface="TimesNewRoman+1"/>
                <a:ea typeface="DejaVu Sans"/>
              </a:rPr>
              <a:t>ą </a:t>
            </a:r>
            <a:r>
              <a:rPr lang="pl-PL" sz="1800" b="0" strike="noStrike" spc="-1">
                <a:solidFill>
                  <a:srgbClr val="000000"/>
                </a:solidFill>
                <a:latin typeface="TimesNewRoman"/>
                <a:ea typeface="DejaVu Sans"/>
              </a:rPr>
              <a:t>wy</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sze harmoniczne a posta</a:t>
            </a:r>
            <a:r>
              <a:rPr lang="pl-PL" sz="1800" b="0" strike="noStrike" spc="-1">
                <a:solidFill>
                  <a:srgbClr val="000000"/>
                </a:solidFill>
                <a:latin typeface="TimesNewRoman+1"/>
                <a:ea typeface="DejaVu Sans"/>
              </a:rPr>
              <a:t>ć </a:t>
            </a:r>
            <a:r>
              <a:rPr lang="pl-PL" sz="1800" b="0" strike="noStrike" spc="-1">
                <a:solidFill>
                  <a:srgbClr val="000000"/>
                </a:solidFill>
                <a:latin typeface="TimesNewRoman"/>
                <a:ea typeface="DejaVu Sans"/>
              </a:rPr>
              <a:t>sygna</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u wyj</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ciowego zale</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y zarówno od sygna</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u wej</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ciowego jak i od sta</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ej czasowej filtru. Dla przyk</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adu przy pobudzeniu filtru dolnoprzepustowego o sta</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ej czasowej </a:t>
            </a:r>
            <a:r>
              <a:rPr lang="pl-PL" sz="1800" b="0" strike="noStrike" spc="-1">
                <a:solidFill>
                  <a:srgbClr val="000000"/>
                </a:solidFill>
                <a:latin typeface="TimesNewRoman+1"/>
                <a:ea typeface="DejaVu Sans"/>
              </a:rPr>
              <a:t>τ </a:t>
            </a:r>
            <a:r>
              <a:rPr lang="pl-PL" sz="1800" b="0" strike="noStrike" spc="-1">
                <a:solidFill>
                  <a:srgbClr val="000000"/>
                </a:solidFill>
                <a:latin typeface="TimesNewRoman"/>
                <a:ea typeface="DejaVu Sans"/>
              </a:rPr>
              <a:t>przebiegiem prostok</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tnym o cz</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stotliwo</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 </a:t>
            </a:r>
            <a:r>
              <a:rPr lang="pl-PL" sz="1800" b="0" strike="noStrike" spc="-1">
                <a:solidFill>
                  <a:srgbClr val="000000"/>
                </a:solidFill>
                <a:latin typeface="TimesNewRoman+1"/>
                <a:ea typeface="DejaVu Sans"/>
              </a:rPr>
              <a:t>ω</a:t>
            </a:r>
            <a:r>
              <a:rPr lang="pl-PL" sz="1800" b="0" strike="noStrike" spc="-1">
                <a:solidFill>
                  <a:srgbClr val="000000"/>
                </a:solidFill>
                <a:latin typeface="TimesNewRoman"/>
                <a:ea typeface="DejaVu Sans"/>
              </a:rPr>
              <a:t>&gt;1/ </a:t>
            </a:r>
            <a:r>
              <a:rPr lang="pl-PL" sz="1800" b="0" strike="noStrike" spc="-1">
                <a:solidFill>
                  <a:srgbClr val="000000"/>
                </a:solidFill>
                <a:latin typeface="TimesNewRoman+1"/>
                <a:ea typeface="DejaVu Sans"/>
              </a:rPr>
              <a:t>τ </a:t>
            </a:r>
            <a:r>
              <a:rPr lang="pl-PL" sz="1800" b="0" strike="noStrike" spc="-1">
                <a:solidFill>
                  <a:srgbClr val="000000"/>
                </a:solidFill>
                <a:latin typeface="TimesNewRoman"/>
                <a:ea typeface="DejaVu Sans"/>
              </a:rPr>
              <a:t>sygna</a:t>
            </a:r>
            <a:r>
              <a:rPr lang="pl-PL" sz="1800" b="0" strike="noStrike" spc="-1">
                <a:solidFill>
                  <a:srgbClr val="000000"/>
                </a:solidFill>
                <a:latin typeface="TimesNewRoman+1"/>
                <a:ea typeface="DejaVu Sans"/>
              </a:rPr>
              <a:t>ł </a:t>
            </a:r>
            <a:r>
              <a:rPr lang="pl-PL" sz="1800" b="0" strike="noStrike" spc="-1">
                <a:solidFill>
                  <a:srgbClr val="000000"/>
                </a:solidFill>
                <a:latin typeface="TimesNewRoman"/>
                <a:ea typeface="DejaVu Sans"/>
              </a:rPr>
              <a:t>wyj</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ciowy b</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dzie przypomina</a:t>
            </a:r>
            <a:r>
              <a:rPr lang="pl-PL" sz="1800" b="0" strike="noStrike" spc="-1">
                <a:solidFill>
                  <a:srgbClr val="000000"/>
                </a:solidFill>
                <a:latin typeface="TimesNewRoman+1"/>
                <a:ea typeface="DejaVu Sans"/>
              </a:rPr>
              <a:t>ł </a:t>
            </a:r>
            <a:r>
              <a:rPr lang="pl-PL" sz="1800" b="0" strike="noStrike" spc="-1">
                <a:solidFill>
                  <a:srgbClr val="000000"/>
                </a:solidFill>
                <a:latin typeface="TimesNewRoman"/>
                <a:ea typeface="DejaVu Sans"/>
              </a:rPr>
              <a:t>przebieg sinusiodalny.</a:t>
            </a: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marL="228600" indent="-225360">
              <a:lnSpc>
                <a:spcPct val="90000"/>
              </a:lnSpc>
              <a:spcBef>
                <a:spcPts val="1001"/>
              </a:spcBef>
              <a:buClr>
                <a:srgbClr val="000000"/>
              </a:buClr>
              <a:buFont typeface="Arial"/>
              <a:buChar char="•"/>
            </a:pPr>
            <a:r>
              <a:rPr lang="pl-PL" sz="1800" b="0" strike="noStrike" spc="-1">
                <a:solidFill>
                  <a:srgbClr val="000000"/>
                </a:solidFill>
                <a:latin typeface="TimesNewRoman"/>
                <a:ea typeface="DejaVu Sans"/>
              </a:rPr>
              <a:t>Celem lepszego poznania zagadnienia polecam pozycję: </a:t>
            </a:r>
            <a:endParaRPr lang="pl-PL" sz="1800" b="0" strike="noStrike" spc="-1">
              <a:latin typeface="Arial"/>
            </a:endParaRPr>
          </a:p>
        </p:txBody>
      </p:sp>
      <p:pic>
        <p:nvPicPr>
          <p:cNvPr id="880" name="Obraz 4"/>
          <p:cNvPicPr/>
          <p:nvPr/>
        </p:nvPicPr>
        <p:blipFill>
          <a:blip r:embed="rId2"/>
          <a:stretch/>
        </p:blipFill>
        <p:spPr>
          <a:xfrm>
            <a:off x="7115400" y="2919960"/>
            <a:ext cx="2854080" cy="393480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ytuł 1_4"/>
          <p:cNvSpPr/>
          <p:nvPr/>
        </p:nvSpPr>
        <p:spPr>
          <a:xfrm>
            <a:off x="838080" y="5774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79" name="Symbol zastępczy zawartości 2_4"/>
          <p:cNvSpPr/>
          <p:nvPr/>
        </p:nvSpPr>
        <p:spPr>
          <a:xfrm>
            <a:off x="838080" y="20379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80" name="Obraz 179"/>
          <p:cNvPicPr/>
          <p:nvPr/>
        </p:nvPicPr>
        <p:blipFill>
          <a:blip r:embed="rId2"/>
          <a:stretch/>
        </p:blipFill>
        <p:spPr>
          <a:xfrm>
            <a:off x="801000" y="2211480"/>
            <a:ext cx="10655640" cy="3683160"/>
          </a:xfrm>
          <a:prstGeom prst="rect">
            <a:avLst/>
          </a:prstGeom>
          <a:ln w="0">
            <a:noFill/>
          </a:ln>
        </p:spPr>
      </p:pic>
      <p:sp>
        <p:nvSpPr>
          <p:cNvPr id="181" name="Prostokąt 180"/>
          <p:cNvSpPr/>
          <p:nvPr/>
        </p:nvSpPr>
        <p:spPr>
          <a:xfrm>
            <a:off x="0" y="6480000"/>
            <a:ext cx="1151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https://www.tauron-dystrybucja.pl/bezpieczna-energia/bezpieczniki/wlacz-w-pracy/pierwsza-pomoc</a:t>
            </a:r>
            <a:endParaRPr lang="pl-PL" sz="1800" b="0" strike="noStrike" spc="-1">
              <a:latin typeface="Aria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 – układ rezonansowy</a:t>
            </a:r>
            <a:endParaRPr lang="pl-PL" sz="4400" b="0" strike="noStrike" spc="-1">
              <a:latin typeface="Arial"/>
            </a:endParaRPr>
          </a:p>
        </p:txBody>
      </p:sp>
      <p:sp>
        <p:nvSpPr>
          <p:cNvPr id="882"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 układzie rezonansowym następuje wzajemna wymiana energii w polu elektrycznym kondensatora oraz elektromagnetycznym cewki przy jednoczesnym tłumieniu faz poprzez rozpraszające działanie rezystancji.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Układy rezonansowe stosowane są powszechnie m.in. w technologii radiowej oraz energoelektronice</a:t>
            </a:r>
            <a:endParaRPr lang="pl-PL" sz="2800" b="0" strike="noStrike" spc="-1">
              <a:latin typeface="Arial"/>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 – układ rezonansowy</a:t>
            </a:r>
            <a:endParaRPr lang="pl-PL" sz="4400" b="0" strike="noStrike" spc="-1">
              <a:latin typeface="Arial"/>
            </a:endParaRPr>
          </a:p>
        </p:txBody>
      </p:sp>
      <p:sp>
        <p:nvSpPr>
          <p:cNvPr id="884"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1800" b="0" strike="noStrike" spc="-1">
                <a:solidFill>
                  <a:srgbClr val="000000"/>
                </a:solidFill>
                <a:latin typeface="TimesNewRoman"/>
                <a:ea typeface="DejaVu Sans"/>
              </a:rPr>
              <a:t>W szeregowym obwodzie rezonansowym p</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yn</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cy pr</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d mo</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na wyrazi</a:t>
            </a:r>
            <a:r>
              <a:rPr lang="pl-PL" sz="1800" b="0" strike="noStrike" spc="-1">
                <a:solidFill>
                  <a:srgbClr val="000000"/>
                </a:solidFill>
                <a:latin typeface="TimesNewRoman+1"/>
                <a:ea typeface="DejaVu Sans"/>
              </a:rPr>
              <a:t>ć </a:t>
            </a:r>
            <a:r>
              <a:rPr lang="pl-PL" sz="1800" b="0" strike="noStrike" spc="-1">
                <a:solidFill>
                  <a:srgbClr val="000000"/>
                </a:solidFill>
                <a:latin typeface="TimesNewRoman"/>
                <a:ea typeface="DejaVu Sans"/>
              </a:rPr>
              <a:t>jako równanie operatorowe:</a:t>
            </a:r>
            <a:endParaRPr lang="pl-PL" sz="1800" b="0" strike="noStrike" spc="-1">
              <a:latin typeface="Arial"/>
            </a:endParaRPr>
          </a:p>
        </p:txBody>
      </p:sp>
      <p:pic>
        <p:nvPicPr>
          <p:cNvPr id="885" name="Obraz 4"/>
          <p:cNvPicPr/>
          <p:nvPr/>
        </p:nvPicPr>
        <p:blipFill>
          <a:blip r:embed="rId2"/>
          <a:stretch/>
        </p:blipFill>
        <p:spPr>
          <a:xfrm>
            <a:off x="482400" y="2522880"/>
            <a:ext cx="4844880" cy="2454120"/>
          </a:xfrm>
          <a:prstGeom prst="rect">
            <a:avLst/>
          </a:prstGeom>
          <a:ln w="0">
            <a:noFill/>
          </a:ln>
        </p:spPr>
      </p:pic>
      <p:pic>
        <p:nvPicPr>
          <p:cNvPr id="886" name="Obraz 6"/>
          <p:cNvPicPr/>
          <p:nvPr/>
        </p:nvPicPr>
        <p:blipFill>
          <a:blip r:embed="rId3"/>
          <a:stretch/>
        </p:blipFill>
        <p:spPr>
          <a:xfrm>
            <a:off x="7037640" y="2923920"/>
            <a:ext cx="2901960" cy="1749240"/>
          </a:xfrm>
          <a:prstGeom prst="rect">
            <a:avLst/>
          </a:prstGeom>
          <a:ln w="0">
            <a:noFill/>
          </a:ln>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 – układ rezonansowy</a:t>
            </a:r>
            <a:endParaRPr lang="pl-PL" sz="4400" b="0" strike="noStrike" spc="-1">
              <a:latin typeface="Arial"/>
            </a:endParaRPr>
          </a:p>
        </p:txBody>
      </p:sp>
      <p:sp>
        <p:nvSpPr>
          <p:cNvPr id="888"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1800" b="0" strike="noStrike" spc="-1">
                <a:solidFill>
                  <a:srgbClr val="000000"/>
                </a:solidFill>
                <a:latin typeface="TimesNewRoman"/>
                <a:ea typeface="DejaVu Sans"/>
              </a:rPr>
              <a:t>Rozwi</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zanie w dziedzinie czasu mo</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na uzyska</a:t>
            </a:r>
            <a:r>
              <a:rPr lang="pl-PL" sz="1800" b="0" strike="noStrike" spc="-1">
                <a:solidFill>
                  <a:srgbClr val="000000"/>
                </a:solidFill>
                <a:latin typeface="TimesNewRoman+1"/>
                <a:ea typeface="DejaVu Sans"/>
              </a:rPr>
              <a:t>ć </a:t>
            </a:r>
            <a:r>
              <a:rPr lang="pl-PL" sz="1800" b="0" strike="noStrike" spc="-1">
                <a:solidFill>
                  <a:srgbClr val="000000"/>
                </a:solidFill>
                <a:latin typeface="TimesNewRoman"/>
                <a:ea typeface="DejaVu Sans"/>
              </a:rPr>
              <a:t>stosuj</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c odwrotn</a:t>
            </a:r>
            <a:r>
              <a:rPr lang="pl-PL" sz="1800" b="0" strike="noStrike" spc="-1">
                <a:solidFill>
                  <a:srgbClr val="000000"/>
                </a:solidFill>
                <a:latin typeface="TimesNewRoman+1"/>
                <a:ea typeface="DejaVu Sans"/>
              </a:rPr>
              <a:t>ą </a:t>
            </a:r>
            <a:r>
              <a:rPr lang="pl-PL" sz="1800" b="0" strike="noStrike" spc="-1">
                <a:solidFill>
                  <a:srgbClr val="000000"/>
                </a:solidFill>
                <a:latin typeface="TimesNewRoman"/>
                <a:ea typeface="DejaVu Sans"/>
              </a:rPr>
              <a:t>transformat</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Laplace’a:</a:t>
            </a:r>
            <a:endParaRPr lang="pl-PL" sz="1800" b="0" strike="noStrike" spc="-1">
              <a:latin typeface="Arial"/>
            </a:endParaRPr>
          </a:p>
        </p:txBody>
      </p:sp>
      <p:pic>
        <p:nvPicPr>
          <p:cNvPr id="889" name="Obraz 4"/>
          <p:cNvPicPr/>
          <p:nvPr/>
        </p:nvPicPr>
        <p:blipFill>
          <a:blip r:embed="rId3"/>
          <a:stretch/>
        </p:blipFill>
        <p:spPr>
          <a:xfrm>
            <a:off x="2211120" y="2265480"/>
            <a:ext cx="7607160" cy="1263600"/>
          </a:xfrm>
          <a:prstGeom prst="rect">
            <a:avLst/>
          </a:prstGeom>
          <a:ln w="0">
            <a:noFill/>
          </a:ln>
        </p:spPr>
      </p:pic>
      <p:sp>
        <p:nvSpPr>
          <p:cNvPr id="890" name="pole tekstowe 6"/>
          <p:cNvSpPr/>
          <p:nvPr/>
        </p:nvSpPr>
        <p:spPr>
          <a:xfrm>
            <a:off x="927720" y="3539520"/>
            <a:ext cx="10784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TimesNewRoman"/>
                <a:ea typeface="DejaVu Sans"/>
              </a:rPr>
              <a:t>W zale</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no</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 od t</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umienia </a:t>
            </a:r>
            <a:r>
              <a:rPr lang="pl-PL" sz="1800" b="0" strike="noStrike" spc="-1">
                <a:solidFill>
                  <a:srgbClr val="000000"/>
                </a:solidFill>
                <a:latin typeface="TimesNewRoman+1"/>
                <a:ea typeface="DejaVu Sans"/>
              </a:rPr>
              <a:t>δ </a:t>
            </a:r>
            <a:r>
              <a:rPr lang="pl-PL" sz="1800" b="0" strike="noStrike" spc="-1">
                <a:solidFill>
                  <a:srgbClr val="000000"/>
                </a:solidFill>
                <a:latin typeface="TimesNewRoman"/>
                <a:ea typeface="DejaVu Sans"/>
              </a:rPr>
              <a:t>otrzymuje si</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trzy rozwi</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zania: periodyczne, aperiodyczne i</a:t>
            </a:r>
            <a:endParaRPr lang="pl-PL" sz="1800" b="0" strike="noStrike" spc="-1">
              <a:latin typeface="Arial"/>
            </a:endParaRPr>
          </a:p>
          <a:p>
            <a:pPr>
              <a:lnSpc>
                <a:spcPct val="100000"/>
              </a:lnSpc>
            </a:pPr>
            <a:r>
              <a:rPr lang="pl-PL" sz="1800" b="0" strike="noStrike" spc="-1">
                <a:solidFill>
                  <a:srgbClr val="000000"/>
                </a:solidFill>
                <a:latin typeface="TimesNewRoman"/>
                <a:ea typeface="DejaVu Sans"/>
              </a:rPr>
              <a:t>krytyczne.</a:t>
            </a:r>
            <a:endParaRPr lang="pl-PL" sz="1800" b="0" strike="noStrike" spc="-1">
              <a:latin typeface="Arial"/>
            </a:endParaRPr>
          </a:p>
        </p:txBody>
      </p:sp>
      <p:sp>
        <p:nvSpPr>
          <p:cNvPr id="891" name="pole tekstowe 8"/>
          <p:cNvSpPr/>
          <p:nvPr/>
        </p:nvSpPr>
        <p:spPr>
          <a:xfrm>
            <a:off x="927720" y="4343040"/>
            <a:ext cx="609264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TimesNewRoman"/>
                <a:ea typeface="DejaVu Sans"/>
              </a:rPr>
              <a:t>Impedancja szeregowa obwodu wynosi:</a:t>
            </a:r>
            <a:endParaRPr lang="pl-PL" sz="1800" b="0" strike="noStrike" spc="-1">
              <a:latin typeface="Arial"/>
            </a:endParaRPr>
          </a:p>
        </p:txBody>
      </p:sp>
      <p:pic>
        <p:nvPicPr>
          <p:cNvPr id="892" name="Obraz 10"/>
          <p:cNvPicPr/>
          <p:nvPr/>
        </p:nvPicPr>
        <p:blipFill>
          <a:blip r:embed="rId4"/>
          <a:stretch/>
        </p:blipFill>
        <p:spPr>
          <a:xfrm>
            <a:off x="1015560" y="4879440"/>
            <a:ext cx="2692440" cy="1301760"/>
          </a:xfrm>
          <a:prstGeom prst="rect">
            <a:avLst/>
          </a:prstGeom>
          <a:ln w="0">
            <a:noFill/>
          </a:ln>
        </p:spPr>
      </p:pic>
      <p:pic>
        <p:nvPicPr>
          <p:cNvPr id="893" name="Obraz 12"/>
          <p:cNvPicPr/>
          <p:nvPr/>
        </p:nvPicPr>
        <p:blipFill>
          <a:blip r:embed="rId5"/>
          <a:stretch/>
        </p:blipFill>
        <p:spPr>
          <a:xfrm>
            <a:off x="7459560" y="4735440"/>
            <a:ext cx="3568680" cy="1473120"/>
          </a:xfrm>
          <a:prstGeom prst="rect">
            <a:avLst/>
          </a:prstGeom>
          <a:ln w="0">
            <a:noFill/>
          </a:ln>
        </p:spPr>
      </p:pic>
      <p:sp>
        <p:nvSpPr>
          <p:cNvPr id="894" name="pole tekstowe 14"/>
          <p:cNvSpPr/>
          <p:nvPr/>
        </p:nvSpPr>
        <p:spPr>
          <a:xfrm>
            <a:off x="8216280" y="4340880"/>
            <a:ext cx="28713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TimesNewRoman"/>
                <a:ea typeface="DejaVu Sans"/>
              </a:rPr>
              <a:t>Zatem jej moduł wynosi:</a:t>
            </a:r>
            <a:endParaRPr lang="pl-PL" sz="1800" b="0" strike="noStrike" spc="-1">
              <a:latin typeface="Arial"/>
            </a:endParaRPr>
          </a:p>
        </p:txBody>
      </p:sp>
      <p:sp>
        <p:nvSpPr>
          <p:cNvPr id="895" name="Strzałka: w prawo 15"/>
          <p:cNvSpPr/>
          <p:nvPr/>
        </p:nvSpPr>
        <p:spPr>
          <a:xfrm>
            <a:off x="4494600" y="5531760"/>
            <a:ext cx="2865960" cy="278280"/>
          </a:xfrm>
          <a:prstGeom prst="rightArrow">
            <a:avLst>
              <a:gd name="adj1" fmla="val 50000"/>
              <a:gd name="adj2" fmla="val 50000"/>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Obwody RLC – układ rezonansowy</a:t>
            </a:r>
            <a:endParaRPr lang="pl-PL" sz="4400" b="0" strike="noStrike" spc="-1">
              <a:latin typeface="Arial"/>
            </a:endParaRPr>
          </a:p>
        </p:txBody>
      </p:sp>
      <p:sp>
        <p:nvSpPr>
          <p:cNvPr id="897" name="Symbol zastępczy zawartości 2"/>
          <p:cNvSpPr/>
          <p:nvPr/>
        </p:nvSpPr>
        <p:spPr>
          <a:xfrm>
            <a:off x="838080" y="1825560"/>
            <a:ext cx="105681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1800" b="0" strike="noStrike" spc="-1">
                <a:solidFill>
                  <a:srgbClr val="000000"/>
                </a:solidFill>
                <a:latin typeface="TimesNewRoman"/>
                <a:ea typeface="DejaVu Sans"/>
              </a:rPr>
              <a:t>W stanie rezonansu nast</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puje zerowanie reaktancji (znoszenie si</a:t>
            </a:r>
            <a:r>
              <a:rPr lang="pl-PL" sz="1800" b="0" strike="noStrike" spc="-1">
                <a:solidFill>
                  <a:srgbClr val="000000"/>
                </a:solidFill>
                <a:latin typeface="TimesNewRoman+1"/>
                <a:ea typeface="DejaVu Sans"/>
              </a:rPr>
              <a:t>ę </a:t>
            </a:r>
            <a:r>
              <a:rPr lang="pl-PL" sz="1800" b="0" strike="noStrike" spc="-1">
                <a:solidFill>
                  <a:srgbClr val="000000"/>
                </a:solidFill>
                <a:latin typeface="TimesNewRoman"/>
                <a:ea typeface="DejaVu Sans"/>
              </a:rPr>
              <a:t>sk</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adowych napi</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ciowych na kondensatorze i indukcyjno</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 Cz</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stotliwo</a:t>
            </a:r>
            <a:r>
              <a:rPr lang="pl-PL" sz="1800" b="0" strike="noStrike" spc="-1">
                <a:solidFill>
                  <a:srgbClr val="000000"/>
                </a:solidFill>
                <a:latin typeface="TimesNewRoman+1"/>
                <a:ea typeface="DejaVu Sans"/>
              </a:rPr>
              <a:t>ść </a:t>
            </a:r>
            <a:r>
              <a:rPr lang="pl-PL" sz="1800" b="0" strike="noStrike" spc="-1">
                <a:solidFill>
                  <a:srgbClr val="000000"/>
                </a:solidFill>
                <a:latin typeface="TimesNewRoman"/>
                <a:ea typeface="DejaVu Sans"/>
              </a:rPr>
              <a:t>rezonansowa wynosi:</a:t>
            </a:r>
            <a:endParaRPr lang="pl-PL" sz="1800" b="0" strike="noStrike" spc="-1">
              <a:latin typeface="Arial"/>
            </a:endParaRPr>
          </a:p>
        </p:txBody>
      </p:sp>
      <p:pic>
        <p:nvPicPr>
          <p:cNvPr id="898" name="Obraz 4"/>
          <p:cNvPicPr/>
          <p:nvPr/>
        </p:nvPicPr>
        <p:blipFill>
          <a:blip r:embed="rId2"/>
          <a:stretch/>
        </p:blipFill>
        <p:spPr>
          <a:xfrm>
            <a:off x="5219640" y="2327760"/>
            <a:ext cx="1749240" cy="1235160"/>
          </a:xfrm>
          <a:prstGeom prst="rect">
            <a:avLst/>
          </a:prstGeom>
          <a:ln w="0">
            <a:noFill/>
          </a:ln>
        </p:spPr>
      </p:pic>
      <p:sp>
        <p:nvSpPr>
          <p:cNvPr id="899" name="pole tekstowe 6"/>
          <p:cNvSpPr/>
          <p:nvPr/>
        </p:nvSpPr>
        <p:spPr>
          <a:xfrm>
            <a:off x="876240" y="3565800"/>
            <a:ext cx="609264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TimesNewRoman"/>
                <a:ea typeface="DejaVu Sans"/>
              </a:rPr>
              <a:t>a pr</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d p</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yn</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cy w obwodzie osi</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ga warto</a:t>
            </a:r>
            <a:r>
              <a:rPr lang="pl-PL" sz="1800" b="0" strike="noStrike" spc="-1">
                <a:solidFill>
                  <a:srgbClr val="000000"/>
                </a:solidFill>
                <a:latin typeface="TimesNewRoman+1"/>
                <a:ea typeface="DejaVu Sans"/>
              </a:rPr>
              <a:t>ść </a:t>
            </a:r>
            <a:r>
              <a:rPr lang="pl-PL" sz="1800" b="0" strike="noStrike" spc="-1">
                <a:solidFill>
                  <a:srgbClr val="000000"/>
                </a:solidFill>
                <a:latin typeface="TimesNewRoman"/>
                <a:ea typeface="DejaVu Sans"/>
              </a:rPr>
              <a:t>maksymaln</a:t>
            </a:r>
            <a:r>
              <a:rPr lang="pl-PL" sz="1800" b="0" strike="noStrike" spc="-1">
                <a:solidFill>
                  <a:srgbClr val="000000"/>
                </a:solidFill>
                <a:latin typeface="TimesNewRoman+1"/>
                <a:ea typeface="DejaVu Sans"/>
              </a:rPr>
              <a:t>ą:</a:t>
            </a:r>
            <a:endParaRPr lang="pl-PL" sz="1800" b="0" strike="noStrike" spc="-1">
              <a:latin typeface="Arial"/>
            </a:endParaRPr>
          </a:p>
        </p:txBody>
      </p:sp>
      <p:pic>
        <p:nvPicPr>
          <p:cNvPr id="900" name="Obraz 8"/>
          <p:cNvPicPr/>
          <p:nvPr/>
        </p:nvPicPr>
        <p:blipFill>
          <a:blip r:embed="rId3"/>
          <a:stretch/>
        </p:blipFill>
        <p:spPr>
          <a:xfrm>
            <a:off x="5429160" y="4068000"/>
            <a:ext cx="1330200" cy="949320"/>
          </a:xfrm>
          <a:prstGeom prst="rect">
            <a:avLst/>
          </a:prstGeom>
          <a:ln w="0">
            <a:noFill/>
          </a:ln>
        </p:spPr>
      </p:pic>
      <p:sp>
        <p:nvSpPr>
          <p:cNvPr id="901" name="pole tekstowe 10"/>
          <p:cNvSpPr/>
          <p:nvPr/>
        </p:nvSpPr>
        <p:spPr>
          <a:xfrm>
            <a:off x="838080" y="5109480"/>
            <a:ext cx="1111392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TimesNewRoman"/>
                <a:ea typeface="DejaVu Sans"/>
              </a:rPr>
              <a:t>Uk</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ad RLC mo</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e by</a:t>
            </a:r>
            <a:r>
              <a:rPr lang="pl-PL" sz="1800" b="0" strike="noStrike" spc="-1">
                <a:solidFill>
                  <a:srgbClr val="000000"/>
                </a:solidFill>
                <a:latin typeface="TimesNewRoman+1"/>
                <a:ea typeface="DejaVu Sans"/>
              </a:rPr>
              <a:t>ć </a:t>
            </a:r>
            <a:r>
              <a:rPr lang="pl-PL" sz="1800" b="0" strike="noStrike" spc="-1">
                <a:solidFill>
                  <a:srgbClr val="000000"/>
                </a:solidFill>
                <a:latin typeface="TimesNewRoman"/>
                <a:ea typeface="DejaVu Sans"/>
              </a:rPr>
              <a:t>traktowany jako filtr t</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umi</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cy wszystkie cz</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stotliwo</a:t>
            </a:r>
            <a:r>
              <a:rPr lang="pl-PL" sz="1800" b="0" strike="noStrike" spc="-1">
                <a:solidFill>
                  <a:srgbClr val="000000"/>
                </a:solidFill>
                <a:latin typeface="TimesNewRoman+1"/>
                <a:ea typeface="DejaVu Sans"/>
              </a:rPr>
              <a:t>ś</a:t>
            </a:r>
            <a:r>
              <a:rPr lang="pl-PL" sz="1800" b="0" strike="noStrike" spc="-1">
                <a:solidFill>
                  <a:srgbClr val="000000"/>
                </a:solidFill>
                <a:latin typeface="TimesNewRoman"/>
                <a:ea typeface="DejaVu Sans"/>
              </a:rPr>
              <a:t>ci za wyj</a:t>
            </a:r>
            <a:r>
              <a:rPr lang="pl-PL" sz="1800" b="0" strike="noStrike" spc="-1">
                <a:solidFill>
                  <a:srgbClr val="000000"/>
                </a:solidFill>
                <a:latin typeface="TimesNewRoman+1"/>
                <a:ea typeface="DejaVu Sans"/>
              </a:rPr>
              <a:t>ą</a:t>
            </a:r>
            <a:r>
              <a:rPr lang="pl-PL" sz="1800" b="0" strike="noStrike" spc="-1">
                <a:solidFill>
                  <a:srgbClr val="000000"/>
                </a:solidFill>
                <a:latin typeface="TimesNewRoman"/>
                <a:ea typeface="DejaVu Sans"/>
              </a:rPr>
              <a:t>tkiem </a:t>
            </a:r>
            <a:r>
              <a:rPr lang="pl-PL" sz="1800" b="0" strike="noStrike" spc="-1">
                <a:solidFill>
                  <a:srgbClr val="000000"/>
                </a:solidFill>
                <a:latin typeface="TimesNewRoman+1"/>
                <a:ea typeface="DejaVu Sans"/>
              </a:rPr>
              <a:t>ω</a:t>
            </a:r>
            <a:r>
              <a:rPr lang="pl-PL" sz="1050" b="0" strike="noStrike" spc="-1">
                <a:solidFill>
                  <a:srgbClr val="000000"/>
                </a:solidFill>
                <a:latin typeface="TimesNewRoman"/>
                <a:ea typeface="DejaVu Sans"/>
              </a:rPr>
              <a:t>0</a:t>
            </a:r>
            <a:r>
              <a:rPr lang="pl-PL" sz="1800" b="0" strike="noStrike" spc="-1">
                <a:solidFill>
                  <a:srgbClr val="000000"/>
                </a:solidFill>
                <a:latin typeface="TimesNewRoman"/>
                <a:ea typeface="DejaVu Sans"/>
              </a:rPr>
              <a:t>. Kszta</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t charakterystyki amplitudowej k(j</a:t>
            </a:r>
            <a:r>
              <a:rPr lang="pl-PL" sz="1800" b="0" strike="noStrike" spc="-1">
                <a:solidFill>
                  <a:srgbClr val="000000"/>
                </a:solidFill>
                <a:latin typeface="TimesNewRoman+1"/>
                <a:ea typeface="DejaVu Sans"/>
              </a:rPr>
              <a:t>ω</a:t>
            </a:r>
            <a:r>
              <a:rPr lang="pl-PL" sz="1800" b="0" strike="noStrike" spc="-1">
                <a:solidFill>
                  <a:srgbClr val="000000"/>
                </a:solidFill>
                <a:latin typeface="TimesNewRoman"/>
                <a:ea typeface="DejaVu Sans"/>
              </a:rPr>
              <a:t>) w znacznym stopniu zale</a:t>
            </a:r>
            <a:r>
              <a:rPr lang="pl-PL" sz="1800" b="0" strike="noStrike" spc="-1">
                <a:solidFill>
                  <a:srgbClr val="000000"/>
                </a:solidFill>
                <a:latin typeface="TimesNewRoman+1"/>
                <a:ea typeface="DejaVu Sans"/>
              </a:rPr>
              <a:t>ż</a:t>
            </a:r>
            <a:r>
              <a:rPr lang="pl-PL" sz="1800" b="0" strike="noStrike" spc="-1">
                <a:solidFill>
                  <a:srgbClr val="000000"/>
                </a:solidFill>
                <a:latin typeface="TimesNewRoman"/>
                <a:ea typeface="DejaVu Sans"/>
              </a:rPr>
              <a:t>y od dobroci uk</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adu:</a:t>
            </a:r>
            <a:endParaRPr lang="pl-PL" sz="1800" b="0" strike="noStrike" spc="-1">
              <a:latin typeface="Arial"/>
            </a:endParaRPr>
          </a:p>
        </p:txBody>
      </p:sp>
      <p:pic>
        <p:nvPicPr>
          <p:cNvPr id="902" name="Obraz 12"/>
          <p:cNvPicPr/>
          <p:nvPr/>
        </p:nvPicPr>
        <p:blipFill>
          <a:blip r:embed="rId4"/>
          <a:stretch/>
        </p:blipFill>
        <p:spPr>
          <a:xfrm>
            <a:off x="5410080" y="5844600"/>
            <a:ext cx="1349280" cy="930240"/>
          </a:xfrm>
          <a:prstGeom prst="rect">
            <a:avLst/>
          </a:prstGeom>
          <a:ln w="0">
            <a:noFill/>
          </a:ln>
        </p:spPr>
      </p:pic>
      <p:sp>
        <p:nvSpPr>
          <p:cNvPr id="903" name="pole tekstowe 14"/>
          <p:cNvSpPr/>
          <p:nvPr/>
        </p:nvSpPr>
        <p:spPr>
          <a:xfrm>
            <a:off x="8616240" y="6064560"/>
            <a:ext cx="38498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TimesNewRoman"/>
                <a:ea typeface="DejaVu Sans"/>
              </a:rPr>
              <a:t>Im wi</a:t>
            </a:r>
            <a:r>
              <a:rPr lang="pl-PL" sz="1800" b="0" strike="noStrike" spc="-1">
                <a:solidFill>
                  <a:srgbClr val="000000"/>
                </a:solidFill>
                <a:latin typeface="TimesNewRoman+1"/>
                <a:ea typeface="DejaVu Sans"/>
              </a:rPr>
              <a:t>ę</a:t>
            </a:r>
            <a:r>
              <a:rPr lang="pl-PL" sz="1800" b="0" strike="noStrike" spc="-1">
                <a:solidFill>
                  <a:srgbClr val="000000"/>
                </a:solidFill>
                <a:latin typeface="TimesNewRoman"/>
                <a:ea typeface="DejaVu Sans"/>
              </a:rPr>
              <a:t>ksza dobro</a:t>
            </a:r>
            <a:r>
              <a:rPr lang="pl-PL" sz="1800" b="0" strike="noStrike" spc="-1">
                <a:solidFill>
                  <a:srgbClr val="000000"/>
                </a:solidFill>
                <a:latin typeface="TimesNewRoman+1"/>
                <a:ea typeface="DejaVu Sans"/>
              </a:rPr>
              <a:t>ć </a:t>
            </a:r>
            <a:r>
              <a:rPr lang="pl-PL" sz="1800" b="0" strike="noStrike" spc="-1">
                <a:solidFill>
                  <a:srgbClr val="000000"/>
                </a:solidFill>
                <a:latin typeface="TimesNewRoman"/>
                <a:ea typeface="DejaVu Sans"/>
              </a:rPr>
              <a:t>tym mniejsze pasmo przenoszenia uk</a:t>
            </a:r>
            <a:r>
              <a:rPr lang="pl-PL" sz="1800" b="0" strike="noStrike" spc="-1">
                <a:solidFill>
                  <a:srgbClr val="000000"/>
                </a:solidFill>
                <a:latin typeface="TimesNewRoman+1"/>
                <a:ea typeface="DejaVu Sans"/>
              </a:rPr>
              <a:t>ł</a:t>
            </a:r>
            <a:r>
              <a:rPr lang="pl-PL" sz="1800" b="0" strike="noStrike" spc="-1">
                <a:solidFill>
                  <a:srgbClr val="000000"/>
                </a:solidFill>
                <a:latin typeface="TimesNewRoman"/>
                <a:ea typeface="DejaVu Sans"/>
              </a:rPr>
              <a:t>adu RLC.</a:t>
            </a:r>
            <a:endParaRPr lang="pl-PL" sz="1800" b="0" strike="noStrike" spc="-1">
              <a:latin typeface="Arial"/>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 name="Tytuł 1_71"/>
          <p:cNvSpPr/>
          <p:nvPr/>
        </p:nvSpPr>
        <p:spPr>
          <a:xfrm>
            <a:off x="720000" y="8017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3: Podstawy dotyczące współczesnych instalacji elektrycznych budynków mieszkalnych w praktyce</a:t>
            </a:r>
            <a:endParaRPr lang="pl-PL" sz="4400" b="0" strike="noStrike" spc="-1">
              <a:latin typeface="Arial"/>
            </a:endParaRPr>
          </a:p>
        </p:txBody>
      </p:sp>
      <p:sp>
        <p:nvSpPr>
          <p:cNvPr id="905" name="Symbol zastępczy zawartości 2_62"/>
          <p:cNvSpPr/>
          <p:nvPr/>
        </p:nvSpPr>
        <p:spPr>
          <a:xfrm>
            <a:off x="838080" y="14320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1001"/>
              </a:spcBef>
            </a:pPr>
            <a:endParaRPr lang="pl-PL" sz="1800" b="0" strike="noStrike" spc="-1">
              <a:latin typeface="Arial"/>
            </a:endParaRPr>
          </a:p>
          <a:p>
            <a:pPr>
              <a:lnSpc>
                <a:spcPct val="90000"/>
              </a:lnSpc>
              <a:spcBef>
                <a:spcPts val="1001"/>
              </a:spcBef>
              <a:tabLst>
                <a:tab pos="0" algn="l"/>
              </a:tabLst>
            </a:pPr>
            <a:endParaRPr lang="pl-PL" sz="1800" b="0" strike="noStrike" spc="-1">
              <a:latin typeface="Arial"/>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Symbol zastępczy zawartości 2"/>
          <p:cNvSpPr/>
          <p:nvPr/>
        </p:nvSpPr>
        <p:spPr>
          <a:xfrm>
            <a:off x="838080" y="21416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8000" lnSpcReduction="1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Układy sieciowe</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Podstawowe elementy instalacji elektrycznej budynku mieszkalnego</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WLZ </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Złącze pomiarowe</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Rozdzielnica Główna</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Uziemienie</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Ogranicznik przepięć</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Rozłącznik izolacyjny</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Wskaźnik zasilania</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Wyłącznik różnicowoprądowy</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Wyłącznik nadprądowy z członem zwarciowym</a:t>
            </a:r>
            <a:endParaRPr lang="pl-PL" sz="2400" b="0" strike="noStrike" spc="-1">
              <a:latin typeface="Arial"/>
            </a:endParaRPr>
          </a:p>
          <a:p>
            <a:pPr>
              <a:lnSpc>
                <a:spcPct val="90000"/>
              </a:lnSpc>
              <a:spcBef>
                <a:spcPts val="1001"/>
              </a:spcBef>
              <a:tabLst>
                <a:tab pos="0" algn="l"/>
              </a:tabLst>
            </a:pPr>
            <a:endParaRPr lang="pl-PL" sz="2400" b="0" strike="noStrike" spc="-1">
              <a:latin typeface="Arial"/>
            </a:endParaRPr>
          </a:p>
          <a:p>
            <a:pPr>
              <a:lnSpc>
                <a:spcPct val="90000"/>
              </a:lnSpc>
              <a:spcBef>
                <a:spcPts val="1001"/>
              </a:spcBef>
              <a:tabLst>
                <a:tab pos="0" algn="l"/>
              </a:tabLst>
            </a:pPr>
            <a:endParaRPr lang="pl-PL" sz="2400" b="0" strike="noStrike" spc="-1">
              <a:latin typeface="Arial"/>
            </a:endParaRPr>
          </a:p>
          <a:p>
            <a:pPr>
              <a:lnSpc>
                <a:spcPct val="90000"/>
              </a:lnSpc>
              <a:spcBef>
                <a:spcPts val="1001"/>
              </a:spcBef>
              <a:tabLst>
                <a:tab pos="0" algn="l"/>
              </a:tabLst>
            </a:pPr>
            <a:endParaRPr lang="pl-PL" sz="2400" b="0" strike="noStrike" spc="-1">
              <a:latin typeface="Arial"/>
            </a:endParaRPr>
          </a:p>
        </p:txBody>
      </p:sp>
      <p:sp>
        <p:nvSpPr>
          <p:cNvPr id="90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7000"/>
          </a:bodyPr>
          <a:lstStyle/>
          <a:p>
            <a:pPr>
              <a:lnSpc>
                <a:spcPct val="90000"/>
              </a:lnSpc>
            </a:pPr>
            <a:r>
              <a:rPr lang="pl-PL" sz="4400" b="1" strike="noStrike" spc="-1">
                <a:solidFill>
                  <a:srgbClr val="000000"/>
                </a:solidFill>
                <a:latin typeface="Aptos Display"/>
                <a:ea typeface="DejaVu Sans"/>
              </a:rPr>
              <a:t>Moduł 3: Podstawy współczesnych instalacji elektrycznych budynków mieszkalnych w praktyce</a:t>
            </a:r>
            <a:endParaRPr lang="pl-PL" sz="4400" b="0" strike="noStrike" spc="-1">
              <a:latin typeface="Arial"/>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ts val="4351"/>
              </a:lnSpc>
              <a:spcBef>
                <a:spcPts val="451"/>
              </a:spcBef>
              <a:spcAft>
                <a:spcPts val="374"/>
              </a:spcAft>
            </a:pPr>
            <a:r>
              <a:rPr lang="pl-PL" sz="4400" b="1" strike="noStrike" spc="-1">
                <a:solidFill>
                  <a:srgbClr val="222222"/>
                </a:solidFill>
                <a:latin typeface="Aptos Display"/>
                <a:ea typeface="DejaVu Sans"/>
              </a:rPr>
              <a:t>Układy sieciowe TN-C, TN-S, TN-C-S, TT, IT</a:t>
            </a:r>
            <a:endParaRPr lang="pl-PL" sz="4400" b="0" strike="noStrike" spc="-1">
              <a:latin typeface="Arial"/>
            </a:endParaRPr>
          </a:p>
        </p:txBody>
      </p:sp>
      <p:sp>
        <p:nvSpPr>
          <p:cNvPr id="909"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a:bodyPr>
          <a:lstStyle/>
          <a:p>
            <a:pPr marL="228600" indent="-225360">
              <a:lnSpc>
                <a:spcPct val="90000"/>
              </a:lnSpc>
              <a:spcBef>
                <a:spcPts val="1001"/>
              </a:spcBef>
              <a:buClr>
                <a:srgbClr val="222222"/>
              </a:buClr>
              <a:buFont typeface="Arial"/>
              <a:buChar char="•"/>
            </a:pPr>
            <a:r>
              <a:rPr lang="pl-PL" sz="2800" b="1" strike="noStrike" spc="-1">
                <a:solidFill>
                  <a:srgbClr val="222222"/>
                </a:solidFill>
                <a:latin typeface="Aptos Display"/>
                <a:ea typeface="DejaVu Sans"/>
              </a:rPr>
              <a:t>Pierwsza litera oznacza związek pomiędzy układem sieci a potencjałem ziemi:</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536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T</a:t>
            </a:r>
            <a:r>
              <a:rPr lang="pl-PL" sz="2800" b="0" strike="noStrike" spc="-1">
                <a:solidFill>
                  <a:srgbClr val="222222"/>
                </a:solidFill>
                <a:latin typeface="Aptos Display"/>
                <a:ea typeface="DejaVu Sans"/>
              </a:rPr>
              <a:t> – bezpośrednie połączenie jednego punktu układu sieci z ziemią. Najczęściej jest łączony z ziemią punkt neutralny instalacji;</a:t>
            </a:r>
            <a:endParaRPr lang="pl-PL" sz="2800" b="0" strike="noStrike" spc="-1">
              <a:latin typeface="Arial"/>
            </a:endParaRPr>
          </a:p>
          <a:p>
            <a:pPr marL="228600" indent="-22536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I</a:t>
            </a:r>
            <a:r>
              <a:rPr lang="pl-PL" sz="2800" b="0" strike="noStrike" spc="-1">
                <a:solidFill>
                  <a:srgbClr val="222222"/>
                </a:solidFill>
                <a:latin typeface="Aptos Display"/>
                <a:ea typeface="DejaVu Sans"/>
              </a:rPr>
              <a:t> – wszystkie części czynne, to znaczy mogące się znaleźć pod napięciem w warunkach normalnej pracy są izolowane od ziemi, lub jeden punkt układu sieci jest połączony z ziemią poprzez impedancję lub bezpiecznik iskiernikowy (uziemienie otwarte);</a:t>
            </a:r>
            <a:endParaRPr lang="pl-PL" sz="2800" b="0" strike="noStrike" spc="-1">
              <a:latin typeface="Arial"/>
            </a:endParaRPr>
          </a:p>
          <a:p>
            <a:pPr marL="228600" indent="-225360">
              <a:lnSpc>
                <a:spcPct val="90000"/>
              </a:lnSpc>
              <a:spcBef>
                <a:spcPts val="1001"/>
              </a:spcBef>
              <a:tabLst>
                <a:tab pos="0" algn="l"/>
              </a:tabLst>
            </a:pPr>
            <a:endParaRPr lang="pl-PL" sz="2800" b="0" strike="noStrike" spc="-1">
              <a:latin typeface="Arial"/>
            </a:endParaRPr>
          </a:p>
        </p:txBody>
      </p:sp>
      <p:sp>
        <p:nvSpPr>
          <p:cNvPr id="910" name="pole tekstowe 4"/>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a:bodyPr>
          <a:lstStyle/>
          <a:p>
            <a:pPr marL="228600" indent="-225360">
              <a:lnSpc>
                <a:spcPct val="90000"/>
              </a:lnSpc>
              <a:spcBef>
                <a:spcPts val="1001"/>
              </a:spcBef>
              <a:buClr>
                <a:srgbClr val="222222"/>
              </a:buClr>
              <a:buFont typeface="Arial"/>
              <a:buChar char="•"/>
            </a:pPr>
            <a:r>
              <a:rPr lang="pl-PL" sz="2800" b="1" strike="noStrike" spc="-1">
                <a:solidFill>
                  <a:srgbClr val="222222"/>
                </a:solidFill>
                <a:latin typeface="Aptos Display"/>
                <a:ea typeface="DejaVu Sans"/>
              </a:rPr>
              <a:t>Druga litera oznacza związek pomiędzy częściami przewodzącymi dostępnymi a ziemią:</a:t>
            </a:r>
            <a:endParaRPr lang="pl-PL" sz="2800" b="0" strike="noStrike" spc="-1">
              <a:latin typeface="Arial"/>
            </a:endParaRPr>
          </a:p>
          <a:p>
            <a:pPr>
              <a:lnSpc>
                <a:spcPct val="90000"/>
              </a:lnSpc>
              <a:spcBef>
                <a:spcPts val="1001"/>
              </a:spcBef>
            </a:pPr>
            <a:endParaRPr lang="pl-PL" sz="2800" b="0" strike="noStrike" spc="-1">
              <a:latin typeface="Arial"/>
            </a:endParaRPr>
          </a:p>
          <a:p>
            <a:pPr marL="228600" indent="-22536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N</a:t>
            </a:r>
            <a:r>
              <a:rPr lang="pl-PL" sz="2800" b="0" strike="noStrike" spc="-1">
                <a:solidFill>
                  <a:srgbClr val="222222"/>
                </a:solidFill>
                <a:latin typeface="Aptos Display"/>
                <a:ea typeface="DejaVu Sans"/>
              </a:rPr>
              <a:t> – bezpośrednie połączenie (metaliczne) podlegających ochronie części przewodzących, z uziemionym punktem układu sieci, zazwyczaj z uziemionym punktem neutralnym;</a:t>
            </a:r>
            <a:endParaRPr lang="pl-PL" sz="2800" b="0" strike="noStrike" spc="-1">
              <a:latin typeface="Arial"/>
            </a:endParaRPr>
          </a:p>
          <a:p>
            <a:pPr marL="228600" indent="-22536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T</a:t>
            </a:r>
            <a:r>
              <a:rPr lang="pl-PL" sz="2800" b="0" strike="noStrike" spc="-1">
                <a:solidFill>
                  <a:srgbClr val="222222"/>
                </a:solidFill>
                <a:latin typeface="Aptos Display"/>
                <a:ea typeface="DejaVu Sans"/>
              </a:rPr>
              <a:t> – bezpośrednie połączenie z ziemią (uziemienie) podlegających ochronie części przewodzących dostępnych, niezależnie od uziemienia punktu układu sieci, zazwyczaj uziemienia punktu neutralnego;</a:t>
            </a:r>
            <a:endParaRPr lang="pl-PL" sz="2800" b="0" strike="noStrike" spc="-1">
              <a:latin typeface="Arial"/>
            </a:endParaRPr>
          </a:p>
          <a:p>
            <a:pPr marL="228600" indent="-225360">
              <a:lnSpc>
                <a:spcPct val="90000"/>
              </a:lnSpc>
              <a:spcBef>
                <a:spcPts val="1001"/>
              </a:spcBef>
              <a:tabLst>
                <a:tab pos="0" algn="l"/>
              </a:tabLst>
            </a:pPr>
            <a:endParaRPr lang="pl-PL" sz="2800" b="0" strike="noStrike" spc="-1">
              <a:latin typeface="Arial"/>
            </a:endParaRPr>
          </a:p>
        </p:txBody>
      </p:sp>
      <p:sp>
        <p:nvSpPr>
          <p:cNvPr id="912" name="Tytuł 1"/>
          <p:cNvSpPr/>
          <p:nvPr/>
        </p:nvSpPr>
        <p:spPr>
          <a:xfrm>
            <a:off x="990720" y="517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ts val="4351"/>
              </a:lnSpc>
              <a:spcBef>
                <a:spcPts val="451"/>
              </a:spcBef>
              <a:spcAft>
                <a:spcPts val="374"/>
              </a:spcAft>
            </a:pPr>
            <a:r>
              <a:rPr lang="pl-PL" sz="4400" b="1" strike="noStrike" spc="-1">
                <a:solidFill>
                  <a:srgbClr val="222222"/>
                </a:solidFill>
                <a:latin typeface="Aptos Display"/>
                <a:ea typeface="DejaVu Sans"/>
              </a:rPr>
              <a:t>Układy sieciowe TN-C, TN-S, TN-C-S, TT, IT</a:t>
            </a:r>
            <a:endParaRPr lang="pl-PL" sz="4400" b="0" strike="noStrike" spc="-1">
              <a:latin typeface="Arial"/>
            </a:endParaRPr>
          </a:p>
        </p:txBody>
      </p:sp>
      <p:sp>
        <p:nvSpPr>
          <p:cNvPr id="913" name="pole tekstowe 4"/>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TN-C, TN-S, TN-C-S, TT, IT</a:t>
            </a:r>
            <a:br/>
            <a:endParaRPr lang="pl-PL" sz="4400" b="0" strike="noStrike" spc="-1">
              <a:latin typeface="Arial"/>
            </a:endParaRPr>
          </a:p>
        </p:txBody>
      </p:sp>
      <p:sp>
        <p:nvSpPr>
          <p:cNvPr id="915"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9000" lnSpcReduction="10000"/>
          </a:bodyPr>
          <a:lstStyle/>
          <a:p>
            <a:pPr marL="228600" indent="-225360">
              <a:lnSpc>
                <a:spcPct val="90000"/>
              </a:lnSpc>
              <a:spcBef>
                <a:spcPts val="1001"/>
              </a:spcBef>
              <a:buClr>
                <a:srgbClr val="222222"/>
              </a:buClr>
              <a:buFont typeface="Arial"/>
              <a:buChar char="•"/>
            </a:pPr>
            <a:r>
              <a:rPr lang="pl-PL" sz="2800" b="1" strike="noStrike" spc="-1">
                <a:solidFill>
                  <a:srgbClr val="222222"/>
                </a:solidFill>
                <a:latin typeface="Aptos Display"/>
                <a:ea typeface="DejaVu Sans"/>
              </a:rPr>
              <a:t>Następna litera oznacza związek pomiędzy przewodem neutralnym N i przewodem ochronnym PE:</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536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C</a:t>
            </a:r>
            <a:r>
              <a:rPr lang="pl-PL" sz="2800" b="0" strike="noStrike" spc="-1">
                <a:solidFill>
                  <a:srgbClr val="222222"/>
                </a:solidFill>
                <a:latin typeface="Aptos Display"/>
                <a:ea typeface="DejaVu Sans"/>
              </a:rPr>
              <a:t> – funkcję przewodu neutralnego i przewodu ochronnego spełnia jeden przewód, zwany przewodem ochronno-neutralnym </a:t>
            </a:r>
            <a:r>
              <a:rPr lang="pl-PL" sz="2800" b="1" strike="noStrike" spc="-1">
                <a:solidFill>
                  <a:srgbClr val="222222"/>
                </a:solidFill>
                <a:latin typeface="Aptos Display"/>
                <a:ea typeface="DejaVu Sans"/>
              </a:rPr>
              <a:t>PEN</a:t>
            </a:r>
            <a:r>
              <a:rPr lang="pl-PL" sz="2800" b="0" strike="noStrike" spc="-1">
                <a:solidFill>
                  <a:srgbClr val="222222"/>
                </a:solidFill>
                <a:latin typeface="Aptos Display"/>
                <a:ea typeface="DejaVu Sans"/>
              </a:rPr>
              <a:t>,</a:t>
            </a:r>
            <a:endParaRPr lang="pl-PL" sz="2800" b="0" strike="noStrike" spc="-1">
              <a:latin typeface="Arial"/>
            </a:endParaRPr>
          </a:p>
          <a:p>
            <a:pPr marL="228600" indent="-22536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S</a:t>
            </a:r>
            <a:r>
              <a:rPr lang="pl-PL" sz="2800" b="0" strike="noStrike" spc="-1">
                <a:solidFill>
                  <a:srgbClr val="222222"/>
                </a:solidFill>
                <a:latin typeface="Aptos Display"/>
                <a:ea typeface="DejaVu Sans"/>
              </a:rPr>
              <a:t> – funkcję przewodu neutralnego i przewodu ochronnego spełniają osobne przewody: przewód </a:t>
            </a:r>
            <a:r>
              <a:rPr lang="pl-PL" sz="2800" b="1" strike="noStrike" spc="-1">
                <a:solidFill>
                  <a:srgbClr val="222222"/>
                </a:solidFill>
                <a:latin typeface="Aptos Display"/>
                <a:ea typeface="DejaVu Sans"/>
              </a:rPr>
              <a:t>N</a:t>
            </a:r>
            <a:r>
              <a:rPr lang="pl-PL" sz="2800" b="0" strike="noStrike" spc="-1">
                <a:solidFill>
                  <a:srgbClr val="222222"/>
                </a:solidFill>
                <a:latin typeface="Aptos Display"/>
                <a:ea typeface="DejaVu Sans"/>
              </a:rPr>
              <a:t> i przewód </a:t>
            </a:r>
            <a:r>
              <a:rPr lang="pl-PL" sz="2800" b="1" strike="noStrike" spc="-1">
                <a:solidFill>
                  <a:srgbClr val="222222"/>
                </a:solidFill>
                <a:latin typeface="Aptos Display"/>
                <a:ea typeface="DejaVu Sans"/>
              </a:rPr>
              <a:t>PE</a:t>
            </a:r>
            <a:r>
              <a:rPr lang="pl-PL" sz="2800" b="0" strike="noStrike" spc="-1">
                <a:solidFill>
                  <a:srgbClr val="222222"/>
                </a:solidFill>
                <a:latin typeface="Aptos Display"/>
                <a:ea typeface="DejaVu Sans"/>
              </a:rPr>
              <a:t>,</a:t>
            </a:r>
            <a:endParaRPr lang="pl-PL" sz="2800" b="0" strike="noStrike" spc="-1">
              <a:latin typeface="Arial"/>
            </a:endParaRPr>
          </a:p>
          <a:p>
            <a:pPr marL="228600" indent="-22536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C-S </a:t>
            </a:r>
            <a:r>
              <a:rPr lang="pl-PL" sz="2800" b="0" strike="noStrike" spc="-1">
                <a:solidFill>
                  <a:srgbClr val="222222"/>
                </a:solidFill>
                <a:latin typeface="Aptos Display"/>
                <a:ea typeface="DejaVu Sans"/>
              </a:rPr>
              <a:t>– w pierwszej części sieci, licząc od strony doprowadzenia zasilania (przyłącza) zastosowany jest przewód ochronno-neutralny </a:t>
            </a:r>
            <a:r>
              <a:rPr lang="pl-PL" sz="2800" b="1" strike="noStrike" spc="-1">
                <a:solidFill>
                  <a:srgbClr val="222222"/>
                </a:solidFill>
                <a:latin typeface="Aptos Display"/>
                <a:ea typeface="DejaVu Sans"/>
              </a:rPr>
              <a:t>PEN</a:t>
            </a:r>
            <a:r>
              <a:rPr lang="pl-PL" sz="2800" b="0" strike="noStrike" spc="-1">
                <a:solidFill>
                  <a:srgbClr val="222222"/>
                </a:solidFill>
                <a:latin typeface="Aptos Display"/>
                <a:ea typeface="DejaVu Sans"/>
              </a:rPr>
              <a:t>, a w drugiej osobny przewód neutralny </a:t>
            </a:r>
            <a:r>
              <a:rPr lang="pl-PL" sz="2800" b="1" strike="noStrike" spc="-1">
                <a:solidFill>
                  <a:srgbClr val="222222"/>
                </a:solidFill>
                <a:latin typeface="Aptos Display"/>
                <a:ea typeface="DejaVu Sans"/>
              </a:rPr>
              <a:t>N</a:t>
            </a:r>
            <a:r>
              <a:rPr lang="pl-PL" sz="2800" b="0" strike="noStrike" spc="-1">
                <a:solidFill>
                  <a:srgbClr val="222222"/>
                </a:solidFill>
                <a:latin typeface="Aptos Display"/>
                <a:ea typeface="DejaVu Sans"/>
              </a:rPr>
              <a:t> i przewód ochronny </a:t>
            </a:r>
            <a:r>
              <a:rPr lang="pl-PL" sz="2800" b="1" strike="noStrike" spc="-1">
                <a:solidFill>
                  <a:srgbClr val="222222"/>
                </a:solidFill>
                <a:latin typeface="Aptos Display"/>
                <a:ea typeface="DejaVu Sans"/>
              </a:rPr>
              <a:t>PE</a:t>
            </a:r>
            <a:r>
              <a:rPr lang="pl-PL" sz="2800" b="0" strike="noStrike" spc="-1">
                <a:solidFill>
                  <a:srgbClr val="222222"/>
                </a:solidFill>
                <a:latin typeface="Aptos Display"/>
                <a:ea typeface="DejaVu Sans"/>
              </a:rPr>
              <a:t>.</a:t>
            </a:r>
            <a:endParaRPr lang="pl-PL" sz="2800" b="0" strike="noStrike" spc="-1">
              <a:latin typeface="Arial"/>
            </a:endParaRPr>
          </a:p>
          <a:p>
            <a:pPr marL="228600" indent="-225360">
              <a:lnSpc>
                <a:spcPct val="90000"/>
              </a:lnSpc>
              <a:spcBef>
                <a:spcPts val="1001"/>
              </a:spcBef>
              <a:tabLst>
                <a:tab pos="0" algn="l"/>
              </a:tabLst>
            </a:pPr>
            <a:endParaRPr lang="pl-PL" sz="2800" b="0" strike="noStrike" spc="-1">
              <a:latin typeface="Arial"/>
            </a:endParaRPr>
          </a:p>
        </p:txBody>
      </p:sp>
      <p:sp>
        <p:nvSpPr>
          <p:cNvPr id="916" name="pole tekstowe 3"/>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TN-C</a:t>
            </a:r>
            <a:endParaRPr lang="pl-PL" sz="4400" b="0" strike="noStrike" spc="-1">
              <a:latin typeface="Arial"/>
            </a:endParaRPr>
          </a:p>
        </p:txBody>
      </p:sp>
      <p:pic>
        <p:nvPicPr>
          <p:cNvPr id="918" name="Obraz 4"/>
          <p:cNvPicPr/>
          <p:nvPr/>
        </p:nvPicPr>
        <p:blipFill>
          <a:blip r:embed="rId2"/>
          <a:stretch/>
        </p:blipFill>
        <p:spPr>
          <a:xfrm>
            <a:off x="2819160" y="1838880"/>
            <a:ext cx="6355080" cy="4710240"/>
          </a:xfrm>
          <a:prstGeom prst="rect">
            <a:avLst/>
          </a:prstGeom>
          <a:ln w="0">
            <a:noFill/>
          </a:ln>
        </p:spPr>
      </p:pic>
      <p:sp>
        <p:nvSpPr>
          <p:cNvPr id="919" name="pole tekstowe 6"/>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Tytuł 1_5"/>
          <p:cNvSpPr/>
          <p:nvPr/>
        </p:nvSpPr>
        <p:spPr>
          <a:xfrm>
            <a:off x="838440" y="5778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83" name="Symbol zastępczy zawartości 2_5"/>
          <p:cNvSpPr/>
          <p:nvPr/>
        </p:nvSpPr>
        <p:spPr>
          <a:xfrm>
            <a:off x="838440" y="20383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84" name="Obraz 183"/>
          <p:cNvPicPr/>
          <p:nvPr/>
        </p:nvPicPr>
        <p:blipFill>
          <a:blip r:embed="rId2"/>
          <a:stretch/>
        </p:blipFill>
        <p:spPr>
          <a:xfrm>
            <a:off x="2167920" y="2668680"/>
            <a:ext cx="7921800" cy="2768760"/>
          </a:xfrm>
          <a:prstGeom prst="rect">
            <a:avLst/>
          </a:prstGeom>
          <a:ln w="0">
            <a:noFill/>
          </a:ln>
        </p:spPr>
      </p:pic>
      <p:sp>
        <p:nvSpPr>
          <p:cNvPr id="185" name="Prostokąt 184"/>
          <p:cNvSpPr/>
          <p:nvPr/>
        </p:nvSpPr>
        <p:spPr>
          <a:xfrm>
            <a:off x="0" y="6480000"/>
            <a:ext cx="1151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https://www.tauron-dystrybucja.pl/bezpieczna-energia/bezpieczniki/wlacz-w-pracy/pierwsza-pomoc</a:t>
            </a:r>
            <a:endParaRPr lang="pl-PL" sz="1800" b="0" strike="noStrike" spc="-1">
              <a:latin typeface="Arial"/>
            </a:endParaRP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TN-S</a:t>
            </a:r>
            <a:endParaRPr lang="pl-PL" sz="4400" b="0" strike="noStrike" spc="-1">
              <a:latin typeface="Arial"/>
            </a:endParaRPr>
          </a:p>
        </p:txBody>
      </p:sp>
      <p:pic>
        <p:nvPicPr>
          <p:cNvPr id="921" name="Obraz 4"/>
          <p:cNvPicPr/>
          <p:nvPr/>
        </p:nvPicPr>
        <p:blipFill>
          <a:blip r:embed="rId2"/>
          <a:stretch/>
        </p:blipFill>
        <p:spPr>
          <a:xfrm>
            <a:off x="2640960" y="1367280"/>
            <a:ext cx="6734160" cy="5310720"/>
          </a:xfrm>
          <a:prstGeom prst="rect">
            <a:avLst/>
          </a:prstGeom>
          <a:ln w="0">
            <a:noFill/>
          </a:ln>
        </p:spPr>
      </p:pic>
      <p:sp>
        <p:nvSpPr>
          <p:cNvPr id="922" name="pole tekstowe 5"/>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TN-C-S</a:t>
            </a:r>
            <a:endParaRPr lang="pl-PL" sz="4400" b="0" strike="noStrike" spc="-1">
              <a:latin typeface="Arial"/>
            </a:endParaRPr>
          </a:p>
        </p:txBody>
      </p:sp>
      <p:pic>
        <p:nvPicPr>
          <p:cNvPr id="924" name="Obraz 4"/>
          <p:cNvPicPr/>
          <p:nvPr/>
        </p:nvPicPr>
        <p:blipFill>
          <a:blip r:embed="rId2"/>
          <a:stretch/>
        </p:blipFill>
        <p:spPr>
          <a:xfrm>
            <a:off x="3095640" y="1440360"/>
            <a:ext cx="6089040" cy="5091840"/>
          </a:xfrm>
          <a:prstGeom prst="rect">
            <a:avLst/>
          </a:prstGeom>
          <a:ln w="0">
            <a:noFill/>
          </a:ln>
        </p:spPr>
      </p:pic>
      <p:sp>
        <p:nvSpPr>
          <p:cNvPr id="925" name="pole tekstowe 5"/>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TT</a:t>
            </a:r>
            <a:endParaRPr lang="pl-PL" sz="4400" b="0" strike="noStrike" spc="-1">
              <a:latin typeface="Arial"/>
            </a:endParaRPr>
          </a:p>
        </p:txBody>
      </p:sp>
      <p:pic>
        <p:nvPicPr>
          <p:cNvPr id="927" name="Obraz 6"/>
          <p:cNvPicPr/>
          <p:nvPr/>
        </p:nvPicPr>
        <p:blipFill>
          <a:blip r:embed="rId2"/>
          <a:stretch/>
        </p:blipFill>
        <p:spPr>
          <a:xfrm>
            <a:off x="2845800" y="1630080"/>
            <a:ext cx="6378840" cy="4859640"/>
          </a:xfrm>
          <a:prstGeom prst="rect">
            <a:avLst/>
          </a:prstGeom>
          <a:ln w="0">
            <a:noFill/>
          </a:ln>
        </p:spPr>
      </p:pic>
      <p:sp>
        <p:nvSpPr>
          <p:cNvPr id="928" name="pole tekstowe 7"/>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IT</a:t>
            </a:r>
            <a:endParaRPr lang="pl-PL" sz="4400" b="0" strike="noStrike" spc="-1">
              <a:latin typeface="Arial"/>
            </a:endParaRPr>
          </a:p>
        </p:txBody>
      </p:sp>
      <p:pic>
        <p:nvPicPr>
          <p:cNvPr id="930" name="Obraz 4"/>
          <p:cNvPicPr/>
          <p:nvPr/>
        </p:nvPicPr>
        <p:blipFill>
          <a:blip r:embed="rId2"/>
          <a:stretch/>
        </p:blipFill>
        <p:spPr>
          <a:xfrm>
            <a:off x="2907360" y="1906560"/>
            <a:ext cx="6887160" cy="4842360"/>
          </a:xfrm>
          <a:prstGeom prst="rect">
            <a:avLst/>
          </a:prstGeom>
          <a:ln w="0">
            <a:noFill/>
          </a:ln>
        </p:spPr>
      </p:pic>
      <p:sp>
        <p:nvSpPr>
          <p:cNvPr id="931" name="pole tekstowe 5"/>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0500" lnSpcReduction="20000"/>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br/>
            <a:endParaRPr lang="pl-PL" sz="4400" b="0" strike="noStrike" spc="-1">
              <a:latin typeface="Arial"/>
            </a:endParaRPr>
          </a:p>
        </p:txBody>
      </p:sp>
      <p:sp>
        <p:nvSpPr>
          <p:cNvPr id="933"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tabLst>
                <a:tab pos="0" algn="l"/>
              </a:tabLst>
            </a:pPr>
            <a:r>
              <a:rPr lang="pl-PL" sz="2800" b="1" strike="noStrike" spc="-1">
                <a:solidFill>
                  <a:srgbClr val="000000"/>
                </a:solidFill>
                <a:latin typeface="Aptos"/>
                <a:ea typeface="DejaVu Sans"/>
              </a:rPr>
              <a:t>WLZ – Wewnętrzna Linia Zasilania - </a:t>
            </a:r>
            <a:r>
              <a:rPr lang="pl-PL" sz="2800" b="0" strike="noStrike" spc="-1">
                <a:solidFill>
                  <a:srgbClr val="000000"/>
                </a:solidFill>
                <a:latin typeface="Aptos"/>
                <a:ea typeface="DejaVu Sans"/>
              </a:rPr>
              <a:t>to odcinek instalacji elektrycznej, który:</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łączy złącze, rozdzielnicę główną lub licznikową z rozdzielnicami piętrowymi lub mieszkaniowymi,</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jest odpowiedzialny za doprowadzenie energii elektrycznej do poszczególnych lokali w budynku wielorodzinnym, usługowym lub przemysłowym.</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pic>
        <p:nvPicPr>
          <p:cNvPr id="934" name="Obraz 4"/>
          <p:cNvPicPr/>
          <p:nvPr/>
        </p:nvPicPr>
        <p:blipFill>
          <a:blip r:embed="rId2"/>
          <a:stretch/>
        </p:blipFill>
        <p:spPr>
          <a:xfrm>
            <a:off x="4904640" y="4860000"/>
            <a:ext cx="2315160" cy="1879920"/>
          </a:xfrm>
          <a:prstGeom prst="rect">
            <a:avLst/>
          </a:prstGeom>
          <a:ln w="0">
            <a:noFill/>
          </a:ln>
        </p:spPr>
      </p:pic>
      <p:sp>
        <p:nvSpPr>
          <p:cNvPr id="935" name="pole tekstowe 3"/>
          <p:cNvSpPr/>
          <p:nvPr/>
        </p:nvSpPr>
        <p:spPr>
          <a:xfrm>
            <a:off x="9720" y="6635520"/>
            <a:ext cx="748080" cy="211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800" b="0" strike="noStrike" spc="-1">
                <a:solidFill>
                  <a:srgbClr val="000000"/>
                </a:solidFill>
                <a:latin typeface="Aptos"/>
                <a:ea typeface="DejaVu Sans"/>
              </a:rPr>
              <a:t>www.tim.pl</a:t>
            </a:r>
            <a:endParaRPr lang="pl-PL" sz="800" b="0" strike="noStrike" spc="-1">
              <a:latin typeface="Arial"/>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0000" lnSpcReduction="10000"/>
          </a:bodyPr>
          <a:lstStyle/>
          <a:p>
            <a:pPr marL="228600" indent="-225360">
              <a:lnSpc>
                <a:spcPct val="90000"/>
              </a:lnSpc>
              <a:spcBef>
                <a:spcPts val="1001"/>
              </a:spcBef>
              <a:tabLst>
                <a:tab pos="0" algn="l"/>
              </a:tabLst>
            </a:pPr>
            <a:r>
              <a:rPr lang="pl-PL" sz="2800" b="1" strike="noStrike" spc="-1">
                <a:solidFill>
                  <a:srgbClr val="000000"/>
                </a:solidFill>
                <a:latin typeface="Aptos"/>
                <a:ea typeface="DejaVu Sans"/>
              </a:rPr>
              <a:t>Charakterystyka WLZ:</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WLZ zazwyczaj przebiega od </a:t>
            </a:r>
            <a:r>
              <a:rPr lang="pl-PL" sz="2800" b="1" strike="noStrike" spc="-1">
                <a:solidFill>
                  <a:srgbClr val="000000"/>
                </a:solidFill>
                <a:latin typeface="Aptos"/>
                <a:ea typeface="DejaVu Sans"/>
              </a:rPr>
              <a:t>głównej tablicy rozdzielczej (RG)</a:t>
            </a:r>
            <a:r>
              <a:rPr lang="pl-PL" sz="2800" b="0" strike="noStrike" spc="-1">
                <a:solidFill>
                  <a:srgbClr val="000000"/>
                </a:solidFill>
                <a:latin typeface="Aptos"/>
                <a:ea typeface="DejaVu Sans"/>
              </a:rPr>
              <a:t> do tablic rozdzielczych w lokalach (np. TL w mieszkaniu). W budownictwie jednorodzinnym jest to odcinek przewodu od złącza pomiarowego do RG budynku.</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Wykonuje się ją najczęściej przewodami o większym przekroju. Ilość żył uzależniona jest od wskazań zawartych w warunkach przyłączenia oraz od zastosowanej instalacji (TNC, TNS, TT).</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WLZ najczęściej prowadzony jest przewodem YKY 5x10 mm².</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Powinna być odpowiednio zabezpieczona przed przeciążeniem i zwarciem (np. bezpiecznikami lub wyłącznikami nadprądowymi z członem zwarciowym wskazanymi w warunkach przyłączenia i dobranymi do przekroju przewodu).</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WLZ może być prowadzona w rurkach instalacyjnych, kanałach kablowych lub jako kabel w ścianie lub w przestrzeni technicznej.</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
        <p:nvSpPr>
          <p:cNvPr id="93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0500" lnSpcReduction="20000"/>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br/>
            <a:endParaRPr lang="pl-PL" sz="4400" b="0" strike="noStrike" spc="-1">
              <a:latin typeface="Arial"/>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79500" lnSpcReduction="20000"/>
          </a:bodyPr>
          <a:lstStyle/>
          <a:p>
            <a:pPr>
              <a:lnSpc>
                <a:spcPct val="90000"/>
              </a:lnSpc>
            </a:pPr>
            <a:r>
              <a:rPr lang="pl-PL" sz="4400" b="1" strike="noStrike" spc="-1">
                <a:solidFill>
                  <a:srgbClr val="000000"/>
                </a:solidFill>
                <a:latin typeface="Aptos Display"/>
                <a:ea typeface="DejaVu Sans"/>
              </a:rPr>
              <a:t>Zastosowanie teorii obwodów w obliczeniach praktycznych obwodów elektrycznych – dobór przewodu WLZ</a:t>
            </a:r>
            <a:endParaRPr lang="pl-PL" sz="4400" b="0" strike="noStrike" spc="-1">
              <a:latin typeface="Arial"/>
            </a:endParaRPr>
          </a:p>
        </p:txBody>
      </p:sp>
      <p:sp>
        <p:nvSpPr>
          <p:cNvPr id="939" name="Symbol zastępczy zawartości 4"/>
          <p:cNvSpPr/>
          <p:nvPr/>
        </p:nvSpPr>
        <p:spPr>
          <a:xfrm>
            <a:off x="586440" y="22672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pl-PL" sz="2800" b="0" strike="noStrike" spc="-1">
                <a:solidFill>
                  <a:srgbClr val="000000"/>
                </a:solidFill>
                <a:latin typeface="Aptos"/>
                <a:ea typeface="DejaVu Sans"/>
              </a:rPr>
              <a:t>Kryteria doboru przewodu to:</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Obciążalność prądowa długotrwała</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Spadki napięć</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Samoczynne wyłączenie zasilania</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Minimalne przekroje</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Dobór przewodu WLZ</a:t>
            </a:r>
            <a:endParaRPr lang="pl-PL" sz="4400" b="0" strike="noStrike" spc="-1">
              <a:latin typeface="Arial"/>
            </a:endParaRPr>
          </a:p>
        </p:txBody>
      </p:sp>
      <p:sp>
        <p:nvSpPr>
          <p:cNvPr id="941" name="Symbol zastępczy zawartości 2"/>
          <p:cNvSpPr/>
          <p:nvPr/>
        </p:nvSpPr>
        <p:spPr>
          <a:xfrm>
            <a:off x="838080" y="2501640"/>
            <a:ext cx="10512360" cy="3401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Do dokonania prawidłowego doboru przewodu WLZ potrzebne będą:</a:t>
            </a:r>
            <a:endParaRPr lang="pl-PL" sz="2800" b="0" strike="noStrike" spc="-1">
              <a:latin typeface="Arial"/>
            </a:endParaRPr>
          </a:p>
          <a:p>
            <a:pPr>
              <a:lnSpc>
                <a:spcPct val="90000"/>
              </a:lnSpc>
              <a:spcBef>
                <a:spcPts val="1001"/>
              </a:spcBef>
            </a:pPr>
            <a:endParaRPr lang="pl-PL" sz="2800" b="0" strike="noStrike" spc="-1">
              <a:latin typeface="Arial"/>
            </a:endParaRPr>
          </a:p>
          <a:p>
            <a:pPr marL="685800" lvl="1" indent="-225360">
              <a:lnSpc>
                <a:spcPct val="90000"/>
              </a:lnSpc>
              <a:spcBef>
                <a:spcPts val="499"/>
              </a:spcBef>
              <a:buClr>
                <a:srgbClr val="000000"/>
              </a:buClr>
              <a:buFont typeface="Arial"/>
              <a:buChar char="•"/>
            </a:pPr>
            <a:r>
              <a:rPr lang="pl-PL" sz="2400" b="0" strike="noStrike" spc="-1">
                <a:solidFill>
                  <a:srgbClr val="000000"/>
                </a:solidFill>
                <a:latin typeface="Aptos"/>
                <a:ea typeface="DejaVu Sans"/>
              </a:rPr>
              <a:t>Warunki przyłączenia podane przez dostawcę energii (zakład energetyczny)</a:t>
            </a:r>
            <a:endParaRPr lang="pl-PL" sz="2400" b="0" strike="noStrike" spc="-1">
              <a:latin typeface="Arial"/>
            </a:endParaRPr>
          </a:p>
          <a:p>
            <a:pPr marL="685800" lvl="1" indent="-225360">
              <a:lnSpc>
                <a:spcPct val="90000"/>
              </a:lnSpc>
              <a:spcBef>
                <a:spcPts val="499"/>
              </a:spcBef>
              <a:buClr>
                <a:srgbClr val="000000"/>
              </a:buClr>
              <a:buFont typeface="Arial"/>
              <a:buChar char="•"/>
            </a:pPr>
            <a:r>
              <a:rPr lang="pl-PL" sz="2400" b="0" strike="noStrike" spc="-1">
                <a:solidFill>
                  <a:srgbClr val="000000"/>
                </a:solidFill>
                <a:latin typeface="Aptos"/>
                <a:ea typeface="DejaVu Sans"/>
              </a:rPr>
              <a:t>Długość przewodu WLZ</a:t>
            </a:r>
            <a:endParaRPr lang="pl-PL" sz="2400" b="0" strike="noStrike" spc="-1">
              <a:latin typeface="Arial"/>
            </a:endParaRPr>
          </a:p>
          <a:p>
            <a:pPr marL="685800" lvl="1" indent="-225360">
              <a:lnSpc>
                <a:spcPct val="90000"/>
              </a:lnSpc>
              <a:spcBef>
                <a:spcPts val="499"/>
              </a:spcBef>
              <a:buClr>
                <a:srgbClr val="000000"/>
              </a:buClr>
              <a:buFont typeface="Arial"/>
              <a:buChar char="•"/>
            </a:pPr>
            <a:r>
              <a:rPr lang="pl-PL" sz="2400" b="0" strike="noStrike" spc="-1">
                <a:solidFill>
                  <a:srgbClr val="000000"/>
                </a:solidFill>
                <a:latin typeface="Aptos"/>
                <a:ea typeface="DejaVu Sans"/>
              </a:rPr>
              <a:t>Impedancja zwarcia sieci</a:t>
            </a:r>
            <a:endParaRPr lang="pl-PL" sz="2400" b="0" strike="noStrike" spc="-1">
              <a:latin typeface="Arial"/>
            </a:endParaRPr>
          </a:p>
          <a:p>
            <a:pPr>
              <a:lnSpc>
                <a:spcPct val="100000"/>
              </a:lnSpc>
            </a:pPr>
            <a:endParaRPr lang="pl-PL" sz="2400" b="0" strike="noStrike" spc="-1">
              <a:latin typeface="Arial"/>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endParaRPr lang="pl-PL" sz="4400" b="0" strike="noStrike" spc="-1">
              <a:latin typeface="Arial"/>
            </a:endParaRPr>
          </a:p>
        </p:txBody>
      </p:sp>
      <p:sp>
        <p:nvSpPr>
          <p:cNvPr id="943" name="Symbol zastępczy zawartości 2"/>
          <p:cNvSpPr/>
          <p:nvPr/>
        </p:nvSpPr>
        <p:spPr>
          <a:xfrm>
            <a:off x="838080" y="1825560"/>
            <a:ext cx="10512360" cy="997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2A2828"/>
              </a:buClr>
              <a:buFont typeface="Arial"/>
              <a:buChar char="•"/>
            </a:pPr>
            <a:r>
              <a:rPr lang="pl-PL" sz="2800" b="1" strike="noStrike" spc="-1">
                <a:solidFill>
                  <a:srgbClr val="2A2828"/>
                </a:solidFill>
                <a:latin typeface="Tahoma"/>
                <a:ea typeface="DejaVu Sans"/>
              </a:rPr>
              <a:t>Dobór przekroju przewodu ze względu na obciążalność prądową długotrwałą</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944" name="Obraz 4"/>
          <p:cNvPicPr/>
          <p:nvPr/>
        </p:nvPicPr>
        <p:blipFill>
          <a:blip r:embed="rId2"/>
          <a:stretch/>
        </p:blipFill>
        <p:spPr>
          <a:xfrm>
            <a:off x="3154680" y="2734200"/>
            <a:ext cx="5633640" cy="3585600"/>
          </a:xfrm>
          <a:prstGeom prst="rect">
            <a:avLst/>
          </a:prstGeom>
          <a:ln w="0">
            <a:noFill/>
          </a:ln>
        </p:spPr>
      </p:pic>
      <p:sp>
        <p:nvSpPr>
          <p:cNvPr id="945" name="pole tekstowe 6"/>
          <p:cNvSpPr/>
          <p:nvPr/>
        </p:nvSpPr>
        <p:spPr>
          <a:xfrm>
            <a:off x="0" y="6642720"/>
            <a:ext cx="88135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http://elektroonline.pl/a/773,Zasady-doboru-przewodow</a:t>
            </a:r>
            <a:endParaRPr lang="pl-PL" sz="800" b="0" strike="noStrike" spc="-1">
              <a:latin typeface="Arial"/>
            </a:endParaRP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endParaRPr lang="pl-PL" sz="4400" b="0" strike="noStrike" spc="-1">
              <a:latin typeface="Arial"/>
            </a:endParaRPr>
          </a:p>
        </p:txBody>
      </p:sp>
      <p:sp>
        <p:nvSpPr>
          <p:cNvPr id="947" name="Symbol zastępczy zawartości 2"/>
          <p:cNvSpPr/>
          <p:nvPr/>
        </p:nvSpPr>
        <p:spPr>
          <a:xfrm>
            <a:off x="838080" y="1825560"/>
            <a:ext cx="10512360" cy="1245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2A2828"/>
              </a:buClr>
              <a:buFont typeface="Arial"/>
              <a:buChar char="•"/>
            </a:pPr>
            <a:r>
              <a:rPr lang="pl-PL" sz="2800" b="1" strike="noStrike" spc="-1">
                <a:solidFill>
                  <a:srgbClr val="2A2828"/>
                </a:solidFill>
                <a:latin typeface="Tahoma"/>
                <a:ea typeface="DejaVu Sans"/>
              </a:rPr>
              <a:t>Dobór przekroju przewodu ze względu na wytrzymałość mechaniczną</a:t>
            </a:r>
            <a:endParaRPr lang="pl-PL" sz="2800" b="0" strike="noStrike" spc="-1">
              <a:latin typeface="Arial"/>
            </a:endParaRPr>
          </a:p>
        </p:txBody>
      </p:sp>
      <p:pic>
        <p:nvPicPr>
          <p:cNvPr id="948" name="Obraz 3"/>
          <p:cNvPicPr/>
          <p:nvPr/>
        </p:nvPicPr>
        <p:blipFill>
          <a:blip r:embed="rId2"/>
          <a:stretch/>
        </p:blipFill>
        <p:spPr>
          <a:xfrm>
            <a:off x="4003200" y="2401200"/>
            <a:ext cx="4448160" cy="4230360"/>
          </a:xfrm>
          <a:prstGeom prst="rect">
            <a:avLst/>
          </a:prstGeom>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ytuł 1_6"/>
          <p:cNvSpPr/>
          <p:nvPr/>
        </p:nvSpPr>
        <p:spPr>
          <a:xfrm>
            <a:off x="838440" y="5781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87" name="Symbol zastępczy zawartości 2_6"/>
          <p:cNvSpPr/>
          <p:nvPr/>
        </p:nvSpPr>
        <p:spPr>
          <a:xfrm>
            <a:off x="838440" y="20386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88" name="Obraz 187"/>
          <p:cNvPicPr/>
          <p:nvPr/>
        </p:nvPicPr>
        <p:blipFill>
          <a:blip r:embed="rId2"/>
          <a:stretch/>
        </p:blipFill>
        <p:spPr>
          <a:xfrm>
            <a:off x="2167920" y="2669040"/>
            <a:ext cx="7921800" cy="2768760"/>
          </a:xfrm>
          <a:prstGeom prst="rect">
            <a:avLst/>
          </a:prstGeom>
          <a:ln w="0">
            <a:noFill/>
          </a:ln>
        </p:spPr>
      </p:pic>
      <p:pic>
        <p:nvPicPr>
          <p:cNvPr id="189" name="Obraz 188"/>
          <p:cNvPicPr/>
          <p:nvPr/>
        </p:nvPicPr>
        <p:blipFill>
          <a:blip r:embed="rId3"/>
          <a:stretch/>
        </p:blipFill>
        <p:spPr>
          <a:xfrm>
            <a:off x="1115280" y="2878200"/>
            <a:ext cx="10027080" cy="2349720"/>
          </a:xfrm>
          <a:prstGeom prst="rect">
            <a:avLst/>
          </a:prstGeom>
          <a:ln w="0">
            <a:noFill/>
          </a:ln>
        </p:spPr>
      </p:pic>
      <p:sp>
        <p:nvSpPr>
          <p:cNvPr id="190" name="Prostokąt 189"/>
          <p:cNvSpPr/>
          <p:nvPr/>
        </p:nvSpPr>
        <p:spPr>
          <a:xfrm>
            <a:off x="0" y="6480000"/>
            <a:ext cx="1151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https://www.tauron-dystrybucja.pl/bezpieczna-energia/bezpieczniki/wlacz-w-pracy/pierwsza-pomoc</a:t>
            </a:r>
            <a:endParaRPr lang="pl-PL" sz="1800" b="0" strike="noStrike" spc="-1">
              <a:latin typeface="Arial"/>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endParaRPr lang="pl-PL" sz="4400" b="0" strike="noStrike" spc="-1">
              <a:latin typeface="Arial"/>
            </a:endParaRPr>
          </a:p>
        </p:txBody>
      </p:sp>
      <p:sp>
        <p:nvSpPr>
          <p:cNvPr id="950" name="Symbol zastępczy zawartości 2"/>
          <p:cNvSpPr/>
          <p:nvPr/>
        </p:nvSpPr>
        <p:spPr>
          <a:xfrm>
            <a:off x="838080" y="1825560"/>
            <a:ext cx="10512360" cy="94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2A2828"/>
              </a:buClr>
              <a:buFont typeface="Arial"/>
              <a:buChar char="•"/>
            </a:pPr>
            <a:r>
              <a:rPr lang="pl-PL" sz="2800" b="1" strike="noStrike" spc="-1">
                <a:solidFill>
                  <a:srgbClr val="2A2828"/>
                </a:solidFill>
                <a:latin typeface="Tahoma"/>
                <a:ea typeface="DejaVu Sans"/>
              </a:rPr>
              <a:t>Dobór przekroju przewodu ze względu na skuteczność ochrony przeciwporażeniowej</a:t>
            </a:r>
            <a:endParaRPr lang="pl-PL" sz="2800" b="0" strike="noStrike" spc="-1">
              <a:latin typeface="Arial"/>
            </a:endParaRPr>
          </a:p>
        </p:txBody>
      </p:sp>
      <p:pic>
        <p:nvPicPr>
          <p:cNvPr id="951" name="Obraz 6"/>
          <p:cNvPicPr/>
          <p:nvPr/>
        </p:nvPicPr>
        <p:blipFill>
          <a:blip r:embed="rId2"/>
          <a:stretch/>
        </p:blipFill>
        <p:spPr>
          <a:xfrm>
            <a:off x="3251880" y="2913840"/>
            <a:ext cx="5075640" cy="3940920"/>
          </a:xfrm>
          <a:prstGeom prst="rect">
            <a:avLst/>
          </a:prstGeom>
          <a:ln w="0">
            <a:noFill/>
          </a:ln>
        </p:spPr>
      </p:pic>
      <p:sp>
        <p:nvSpPr>
          <p:cNvPr id="952" name="pole tekstowe 7"/>
          <p:cNvSpPr/>
          <p:nvPr/>
        </p:nvSpPr>
        <p:spPr>
          <a:xfrm>
            <a:off x="0" y="6642720"/>
            <a:ext cx="88135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http://elektroonline.pl/a/773,Zasady-doboru-przewodow</a:t>
            </a:r>
            <a:endParaRPr lang="pl-PL" sz="800" b="0" strike="noStrike" spc="-1">
              <a:latin typeface="Arial"/>
            </a:endParaRP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54" name="Symbol zastępczy zawartości 2"/>
          <p:cNvSpPr/>
          <p:nvPr/>
        </p:nvSpPr>
        <p:spPr>
          <a:xfrm>
            <a:off x="838080" y="1825560"/>
            <a:ext cx="10512360" cy="222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Złącze pomiarowe </a:t>
            </a:r>
            <a:r>
              <a:rPr lang="pl-PL" sz="2800" b="0" strike="noStrike" spc="-1">
                <a:solidFill>
                  <a:srgbClr val="000000"/>
                </a:solidFill>
                <a:latin typeface="Aptos"/>
                <a:ea typeface="DejaVu Sans"/>
              </a:rPr>
              <a:t>- to </a:t>
            </a:r>
            <a:r>
              <a:rPr lang="pl-PL" sz="2800" b="1" strike="noStrike" spc="-1">
                <a:solidFill>
                  <a:srgbClr val="000000"/>
                </a:solidFill>
                <a:latin typeface="Aptos"/>
                <a:ea typeface="DejaVu Sans"/>
              </a:rPr>
              <a:t>miejsce, w którym dokonywany jest pomiar zużycia energii elektrycznej</a:t>
            </a:r>
            <a:r>
              <a:rPr lang="pl-PL" sz="2800" b="0" strike="noStrike" spc="-1">
                <a:solidFill>
                  <a:srgbClr val="000000"/>
                </a:solidFill>
                <a:latin typeface="Aptos"/>
                <a:ea typeface="DejaVu Sans"/>
              </a:rPr>
              <a:t>, czyli gdzie znajduje się </a:t>
            </a:r>
            <a:r>
              <a:rPr lang="pl-PL" sz="2800" b="1" strike="noStrike" spc="-1">
                <a:solidFill>
                  <a:srgbClr val="000000"/>
                </a:solidFill>
                <a:latin typeface="Aptos"/>
                <a:ea typeface="DejaVu Sans"/>
              </a:rPr>
              <a:t>licznik energii elektrycznej</a:t>
            </a:r>
            <a:r>
              <a:rPr lang="pl-PL" sz="2800" b="0" strike="noStrike" spc="-1">
                <a:solidFill>
                  <a:srgbClr val="000000"/>
                </a:solidFill>
                <a:latin typeface="Aptos"/>
                <a:ea typeface="DejaVu Sans"/>
              </a:rPr>
              <a:t> oraz elementy zabezpieczające WLZ przed skutkami zwarcia oraz nadmiernego poboru energii (powyżej limitu wyznaczonego ogranicznikiem mocy). </a:t>
            </a:r>
            <a:endParaRPr lang="pl-PL" sz="2800" b="0" strike="noStrike" spc="-1">
              <a:latin typeface="Arial"/>
            </a:endParaRPr>
          </a:p>
        </p:txBody>
      </p:sp>
      <p:pic>
        <p:nvPicPr>
          <p:cNvPr id="955" name="Obraz 4"/>
          <p:cNvPicPr/>
          <p:nvPr/>
        </p:nvPicPr>
        <p:blipFill>
          <a:blip r:embed="rId2"/>
          <a:stretch/>
        </p:blipFill>
        <p:spPr>
          <a:xfrm>
            <a:off x="4180320" y="4289040"/>
            <a:ext cx="3017160" cy="2494800"/>
          </a:xfrm>
          <a:prstGeom prst="rect">
            <a:avLst/>
          </a:prstGeom>
          <a:ln w="0">
            <a:noFill/>
          </a:ln>
        </p:spPr>
      </p:pic>
      <p:sp>
        <p:nvSpPr>
          <p:cNvPr id="956" name="pole tekstowe 5"/>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www.tim.pl</a:t>
            </a:r>
            <a:endParaRPr lang="pl-PL" sz="800" b="0" strike="noStrike" spc="-1">
              <a:latin typeface="Arial"/>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58" name="Symbol zastępczy zawartości 2"/>
          <p:cNvSpPr/>
          <p:nvPr/>
        </p:nvSpPr>
        <p:spPr>
          <a:xfrm>
            <a:off x="838080" y="27046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tabLst>
                <a:tab pos="0" algn="l"/>
              </a:tabLst>
            </a:pPr>
            <a:r>
              <a:rPr lang="pl-PL" sz="2800" b="1" strike="noStrike" spc="-1">
                <a:solidFill>
                  <a:srgbClr val="000000"/>
                </a:solidFill>
                <a:latin typeface="Aptos"/>
                <a:ea typeface="DejaVu Sans"/>
              </a:rPr>
              <a:t>1. Cel:</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Umożliwia </a:t>
            </a:r>
            <a:r>
              <a:rPr lang="pl-PL" sz="2800" b="1" strike="noStrike" spc="-1">
                <a:solidFill>
                  <a:srgbClr val="000000"/>
                </a:solidFill>
                <a:latin typeface="Aptos"/>
                <a:ea typeface="DejaVu Sans"/>
              </a:rPr>
              <a:t>kontrolę i rozliczenie zużycia energii elektrycznej</a:t>
            </a:r>
            <a:r>
              <a:rPr lang="pl-PL" sz="2800" b="0" strike="noStrike" spc="-1">
                <a:solidFill>
                  <a:srgbClr val="000000"/>
                </a:solidFill>
                <a:latin typeface="Aptos"/>
                <a:ea typeface="DejaVu Sans"/>
              </a:rPr>
              <a:t> przez odbiorcę (np. właściciela mieszkania, domu, firmy).</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Stanowi </a:t>
            </a:r>
            <a:r>
              <a:rPr lang="pl-PL" sz="2800" b="1" strike="noStrike" spc="-1">
                <a:solidFill>
                  <a:srgbClr val="000000"/>
                </a:solidFill>
                <a:latin typeface="Aptos"/>
                <a:ea typeface="DejaVu Sans"/>
              </a:rPr>
              <a:t>granicę własności i odpowiedzialności</a:t>
            </a:r>
            <a:r>
              <a:rPr lang="pl-PL" sz="2800" b="0" strike="noStrike" spc="-1">
                <a:solidFill>
                  <a:srgbClr val="000000"/>
                </a:solidFill>
                <a:latin typeface="Aptos"/>
                <a:ea typeface="DejaVu Sans"/>
              </a:rPr>
              <a:t> między dostawcą energii (np. PGE, Tauron) a odbiorcą.</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60"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4500" lnSpcReduction="10000"/>
          </a:bodyPr>
          <a:lstStyle/>
          <a:p>
            <a:pPr marL="228600" indent="-225360">
              <a:lnSpc>
                <a:spcPct val="90000"/>
              </a:lnSpc>
              <a:spcBef>
                <a:spcPts val="1001"/>
              </a:spcBef>
              <a:tabLst>
                <a:tab pos="0" algn="l"/>
              </a:tabLst>
            </a:pPr>
            <a:r>
              <a:rPr lang="pl-PL" sz="2800" b="1" strike="noStrike" spc="-1">
                <a:solidFill>
                  <a:srgbClr val="000000"/>
                </a:solidFill>
                <a:latin typeface="Aptos"/>
                <a:ea typeface="DejaVu Sans"/>
              </a:rPr>
              <a:t>2. Elementy złącza pomiarowego:</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Licznik energii elektrycznej (kWh)</a:t>
            </a:r>
            <a:r>
              <a:rPr lang="pl-PL" sz="2800" b="0" strike="noStrike" spc="-1">
                <a:solidFill>
                  <a:srgbClr val="000000"/>
                </a:solidFill>
                <a:latin typeface="Aptos"/>
                <a:ea typeface="DejaVu Sans"/>
              </a:rPr>
              <a:t> – montowany przez zakład energetyczny.</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Zabezpieczenia przedlicznikowe</a:t>
            </a:r>
            <a:r>
              <a:rPr lang="pl-PL" sz="2800" b="0" strike="noStrike" spc="-1">
                <a:solidFill>
                  <a:srgbClr val="000000"/>
                </a:solidFill>
                <a:latin typeface="Aptos"/>
                <a:ea typeface="DejaVu Sans"/>
              </a:rPr>
              <a:t> – np. bezpieczniki topikowe, wyłączniki nadprądowe z członem zwarciowym o wskazanej charakterystyce.</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Czasem spotykany jest </a:t>
            </a:r>
            <a:r>
              <a:rPr lang="pl-PL" sz="2800" b="1" strike="noStrike" spc="-1">
                <a:solidFill>
                  <a:srgbClr val="000000"/>
                </a:solidFill>
                <a:latin typeface="Aptos"/>
                <a:ea typeface="DejaVu Sans"/>
              </a:rPr>
              <a:t>Rozłącznik izolacyjny </a:t>
            </a:r>
            <a:r>
              <a:rPr lang="pl-PL" sz="2800" b="0" strike="noStrike" spc="-1">
                <a:solidFill>
                  <a:srgbClr val="000000"/>
                </a:solidFill>
                <a:latin typeface="Aptos"/>
                <a:ea typeface="DejaVu Sans"/>
              </a:rPr>
              <a:t>– umożliwia odcięcie zasilania od instalacji.</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Listwa zaciskowa (LZ)</a:t>
            </a:r>
            <a:r>
              <a:rPr lang="pl-PL" sz="2800" b="0" strike="noStrike" spc="-1">
                <a:solidFill>
                  <a:srgbClr val="000000"/>
                </a:solidFill>
                <a:latin typeface="Aptos"/>
                <a:ea typeface="DejaVu Sans"/>
              </a:rPr>
              <a:t> – umożliwia podłączenie przewodów zasilających i odpływowych.</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Ogranicznik mocy </a:t>
            </a:r>
            <a:r>
              <a:rPr lang="pl-PL" sz="2800" b="0" strike="noStrike" spc="-1">
                <a:solidFill>
                  <a:srgbClr val="000000"/>
                </a:solidFill>
                <a:latin typeface="Aptos"/>
                <a:ea typeface="DejaVu Sans"/>
              </a:rPr>
              <a:t>– limituje wartość mocy danej instalacji.</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Obudowa</a:t>
            </a:r>
            <a:r>
              <a:rPr lang="pl-PL" sz="2800" b="0" strike="noStrike" spc="-1">
                <a:solidFill>
                  <a:srgbClr val="000000"/>
                </a:solidFill>
                <a:latin typeface="Aptos"/>
                <a:ea typeface="DejaVu Sans"/>
              </a:rPr>
              <a:t> – odporna na warunki atmosferyczne (w przypadku montażu na zewnątrz) i umożliwiająca plombowanie.</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62" name="Symbol zastępczy zawartości 2"/>
          <p:cNvSpPr/>
          <p:nvPr/>
        </p:nvSpPr>
        <p:spPr>
          <a:xfrm>
            <a:off x="838080" y="1825560"/>
            <a:ext cx="1101492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Elektryczne połączenie z ziemią nazywane jest uziemieniem. W przypadku budownictwa jednorodzinnego lub wielorodzinnego możemy wyróżnić:</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1" strike="noStrike" spc="-1">
                <a:solidFill>
                  <a:srgbClr val="000000"/>
                </a:solidFill>
                <a:latin typeface="Aptos"/>
                <a:ea typeface="DejaVu Sans"/>
              </a:rPr>
              <a:t>Uziemienie ochronne</a:t>
            </a:r>
            <a:r>
              <a:rPr lang="pl-PL" sz="2400" b="0" strike="noStrike" spc="-1">
                <a:solidFill>
                  <a:srgbClr val="000000"/>
                </a:solidFill>
                <a:latin typeface="Aptos"/>
                <a:ea typeface="DejaVu Sans"/>
              </a:rPr>
              <a:t>, czyli połączenie z ziemią jednego lub wielu punktów sieci, instalacji lub urządzenia dla zabezpieczenia przed porażeniem prądem elektrycznym.</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1" strike="noStrike" spc="-1">
                <a:solidFill>
                  <a:srgbClr val="000000"/>
                </a:solidFill>
                <a:latin typeface="Aptos"/>
                <a:ea typeface="DejaVu Sans"/>
              </a:rPr>
              <a:t>Uziemienie odgromowe,</a:t>
            </a:r>
            <a:r>
              <a:rPr lang="pl-PL" sz="2400" b="0" strike="noStrike" spc="-1">
                <a:solidFill>
                  <a:srgbClr val="000000"/>
                </a:solidFill>
                <a:latin typeface="Aptos"/>
                <a:ea typeface="DejaVu Sans"/>
              </a:rPr>
              <a:t> czyli część lub grupa układu uziomów, która zapewnia bezpośredni kontakt z ziemią i służy rozproszeniu prądu pioruna w ziemi.</a:t>
            </a:r>
            <a:endParaRPr lang="pl-PL" sz="2400" b="0" strike="noStrike" spc="-1">
              <a:latin typeface="Arial"/>
            </a:endParaRP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64" name="Symbol zastępczy zawartości 2"/>
          <p:cNvSpPr/>
          <p:nvPr/>
        </p:nvSpPr>
        <p:spPr>
          <a:xfrm>
            <a:off x="802800" y="22453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pl-PL" sz="2800" b="1" strike="noStrike" spc="-1">
                <a:solidFill>
                  <a:srgbClr val="000000"/>
                </a:solidFill>
                <a:latin typeface="Aptos"/>
                <a:ea typeface="DejaVu Sans"/>
              </a:rPr>
              <a:t>Zadaniem układów uziemień jest:</a:t>
            </a:r>
            <a:endParaRPr lang="pl-PL" sz="2800" b="0" strike="noStrike" spc="-1">
              <a:latin typeface="Arial"/>
            </a:endParaRPr>
          </a:p>
          <a:p>
            <a:pPr>
              <a:lnSpc>
                <a:spcPct val="100000"/>
              </a:lnSpc>
              <a:tabLst>
                <a:tab pos="0" algn="l"/>
              </a:tabLst>
            </a:pPr>
            <a:endParaRPr lang="pl-PL" sz="2800" b="0" strike="noStrike" spc="-1">
              <a:latin typeface="Arial"/>
            </a:endParaRPr>
          </a:p>
          <a:p>
            <a:pPr marL="685800" lvl="1" indent="-225360">
              <a:lnSpc>
                <a:spcPts val="1950"/>
              </a:lnSpc>
              <a:spcBef>
                <a:spcPts val="1199"/>
              </a:spcBef>
              <a:spcAft>
                <a:spcPts val="1199"/>
              </a:spcAft>
              <a:buClr>
                <a:srgbClr val="000000"/>
              </a:buClr>
              <a:buFont typeface="Arial"/>
              <a:buChar char="•"/>
              <a:tabLst>
                <a:tab pos="0" algn="l"/>
              </a:tabLst>
            </a:pPr>
            <a:r>
              <a:rPr lang="pl-PL" sz="2800" b="0" strike="noStrike" spc="-1">
                <a:solidFill>
                  <a:srgbClr val="000000"/>
                </a:solidFill>
                <a:latin typeface="Aptos"/>
                <a:ea typeface="DejaVu Sans"/>
              </a:rPr>
              <a:t>odprowadzenie i rozproszenie prądu pioruna w ziemi,</a:t>
            </a:r>
            <a:endParaRPr lang="pl-PL" sz="2800" b="0" strike="noStrike" spc="-1">
              <a:latin typeface="Arial"/>
            </a:endParaRPr>
          </a:p>
          <a:p>
            <a:pPr marL="685800" lvl="1" indent="-225360">
              <a:lnSpc>
                <a:spcPts val="1950"/>
              </a:lnSpc>
              <a:spcBef>
                <a:spcPts val="1199"/>
              </a:spcBef>
              <a:spcAft>
                <a:spcPts val="1199"/>
              </a:spcAft>
              <a:buClr>
                <a:srgbClr val="000000"/>
              </a:buClr>
              <a:buFont typeface="Arial"/>
              <a:buChar char="•"/>
              <a:tabLst>
                <a:tab pos="0" algn="l"/>
              </a:tabLst>
            </a:pPr>
            <a:r>
              <a:rPr lang="pl-PL" sz="2800" b="0" strike="noStrike" spc="-1">
                <a:solidFill>
                  <a:srgbClr val="000000"/>
                </a:solidFill>
                <a:latin typeface="Aptos"/>
                <a:ea typeface="DejaVu Sans"/>
              </a:rPr>
              <a:t>połączenie wyrównawcze między przewodami odprowadzającymi,</a:t>
            </a:r>
            <a:endParaRPr lang="pl-PL" sz="2800" b="0" strike="noStrike" spc="-1">
              <a:latin typeface="Arial"/>
            </a:endParaRPr>
          </a:p>
          <a:p>
            <a:pPr marL="685800" lvl="1" indent="-225360">
              <a:lnSpc>
                <a:spcPts val="1950"/>
              </a:lnSpc>
              <a:spcBef>
                <a:spcPts val="1199"/>
              </a:spcBef>
              <a:spcAft>
                <a:spcPts val="1199"/>
              </a:spcAft>
              <a:buClr>
                <a:srgbClr val="000000"/>
              </a:buClr>
              <a:buFont typeface="Arial"/>
              <a:buChar char="•"/>
              <a:tabLst>
                <a:tab pos="0" algn="l"/>
              </a:tabLst>
            </a:pPr>
            <a:r>
              <a:rPr lang="pl-PL" sz="2800" b="0" strike="noStrike" spc="-1">
                <a:solidFill>
                  <a:srgbClr val="000000"/>
                </a:solidFill>
                <a:latin typeface="Aptos"/>
                <a:ea typeface="DejaVu Sans"/>
              </a:rPr>
              <a:t>obniżenie napięć dotykowych i krokowych do poziomu napięć rażeniowych długotrwale dopuszczalnych.</a:t>
            </a:r>
            <a:endParaRPr lang="pl-PL" sz="2800" b="0" strike="noStrike" spc="-1">
              <a:latin typeface="Arial"/>
            </a:endParaRPr>
          </a:p>
          <a:p>
            <a:pPr marL="457200">
              <a:lnSpc>
                <a:spcPct val="90000"/>
              </a:lnSpc>
              <a:spcBef>
                <a:spcPts val="499"/>
              </a:spcBef>
              <a:tabLst>
                <a:tab pos="0" algn="l"/>
              </a:tabLst>
            </a:pPr>
            <a:endParaRPr lang="pl-PL" sz="2800" b="0" strike="noStrike" spc="-1">
              <a:latin typeface="Arial"/>
            </a:endParaRP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966" name="Obraz 4"/>
          <p:cNvPicPr/>
          <p:nvPr/>
        </p:nvPicPr>
        <p:blipFill>
          <a:blip r:embed="rId2"/>
          <a:stretch/>
        </p:blipFill>
        <p:spPr>
          <a:xfrm>
            <a:off x="642240" y="2745360"/>
            <a:ext cx="4354200" cy="3870000"/>
          </a:xfrm>
          <a:prstGeom prst="rect">
            <a:avLst/>
          </a:prstGeom>
          <a:ln w="0">
            <a:noFill/>
          </a:ln>
        </p:spPr>
      </p:pic>
      <p:sp>
        <p:nvSpPr>
          <p:cNvPr id="967" name="pole tekstowe 12"/>
          <p:cNvSpPr/>
          <p:nvPr/>
        </p:nvSpPr>
        <p:spPr>
          <a:xfrm>
            <a:off x="458640" y="2044800"/>
            <a:ext cx="609264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tabLst>
                <a:tab pos="0" algn="l"/>
              </a:tabLst>
            </a:pPr>
            <a:r>
              <a:rPr lang="pl-PL" sz="2800" b="1" strike="noStrike" spc="-1">
                <a:solidFill>
                  <a:srgbClr val="000000"/>
                </a:solidFill>
                <a:latin typeface="Aptos"/>
                <a:ea typeface="DejaVu Sans"/>
              </a:rPr>
              <a:t>Podstawowe rodzaje uziomów to:</a:t>
            </a:r>
            <a:endParaRPr lang="pl-PL" sz="2800" b="0" strike="noStrike" spc="-1">
              <a:latin typeface="Arial"/>
            </a:endParaRPr>
          </a:p>
        </p:txBody>
      </p:sp>
      <p:pic>
        <p:nvPicPr>
          <p:cNvPr id="968" name="Obraz 14"/>
          <p:cNvPicPr/>
          <p:nvPr/>
        </p:nvPicPr>
        <p:blipFill>
          <a:blip r:embed="rId3"/>
          <a:stretch/>
        </p:blipFill>
        <p:spPr>
          <a:xfrm>
            <a:off x="6131880" y="2935800"/>
            <a:ext cx="5074200" cy="3095640"/>
          </a:xfrm>
          <a:prstGeom prst="rect">
            <a:avLst/>
          </a:prstGeom>
          <a:ln w="0">
            <a:noFill/>
          </a:ln>
        </p:spPr>
      </p:pic>
      <p:sp>
        <p:nvSpPr>
          <p:cNvPr id="969" name="pole tekstowe 2"/>
          <p:cNvSpPr/>
          <p:nvPr/>
        </p:nvSpPr>
        <p:spPr>
          <a:xfrm>
            <a:off x="-286920" y="6534000"/>
            <a:ext cx="516168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800" b="0" strike="noStrike" spc="-1">
                <a:solidFill>
                  <a:srgbClr val="000000"/>
                </a:solidFill>
                <a:latin typeface="Aptos"/>
                <a:ea typeface="DejaVu Sans"/>
              </a:rPr>
              <a:t>Źródło: https://www.napiecie.salama.pl/jak-dobrac-i-zamontowac-ogranicznik-przepiec-zasilanie</a:t>
            </a:r>
            <a:r>
              <a:rPr lang="pl-PL" sz="1800" b="0" strike="noStrike" spc="-1">
                <a:solidFill>
                  <a:srgbClr val="000000"/>
                </a:solidFill>
                <a:latin typeface="Aptos"/>
                <a:ea typeface="DejaVu Sans"/>
              </a:rPr>
              <a:t>/</a:t>
            </a:r>
            <a:endParaRPr lang="pl-PL" sz="1800" b="0" strike="noStrike" spc="-1">
              <a:latin typeface="Arial"/>
            </a:endParaRP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71"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333333"/>
              </a:buClr>
              <a:buFont typeface="Arial"/>
              <a:buChar char="•"/>
            </a:pPr>
            <a:r>
              <a:rPr lang="pl-PL" sz="2800" b="1" strike="noStrike" spc="-1">
                <a:solidFill>
                  <a:srgbClr val="333333"/>
                </a:solidFill>
                <a:latin typeface="-apple-system"/>
                <a:ea typeface="DejaVu Sans"/>
              </a:rPr>
              <a:t>Projektowanie układu uziemiającego – obliczenia teoretyczne w praktyce</a:t>
            </a:r>
            <a:endParaRPr lang="pl-PL" sz="2800" b="0" strike="noStrike" spc="-1">
              <a:latin typeface="Arial"/>
            </a:endParaRPr>
          </a:p>
          <a:p>
            <a:pPr>
              <a:lnSpc>
                <a:spcPct val="90000"/>
              </a:lnSpc>
              <a:spcBef>
                <a:spcPts val="1001"/>
              </a:spcBef>
              <a:tabLst>
                <a:tab pos="0" algn="l"/>
              </a:tabLst>
            </a:pPr>
            <a:r>
              <a:rPr lang="pl-PL" sz="2800" b="0" strike="noStrike" spc="-1">
                <a:solidFill>
                  <a:srgbClr val="333333"/>
                </a:solidFill>
                <a:latin typeface="-apple-system"/>
                <a:ea typeface="DejaVu Sans"/>
              </a:rPr>
              <a:t>Każdy z wzorów na rezystancję uziemienia można przedstawić w postaci funkcji:</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
        <p:nvSpPr>
          <p:cNvPr id="972" name="pole tekstowe 4"/>
          <p:cNvSpPr/>
          <p:nvPr/>
        </p:nvSpPr>
        <p:spPr>
          <a:xfrm>
            <a:off x="60840" y="6608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https://rst.pl/projektowanie-ukladu-uziemiajacego-obliczenia-teoretyczne-w-praktyce/</a:t>
            </a:r>
            <a:endParaRPr lang="pl-PL" sz="800" b="0" strike="noStrike" spc="-1">
              <a:latin typeface="Arial"/>
            </a:endParaRPr>
          </a:p>
        </p:txBody>
      </p:sp>
      <p:pic>
        <p:nvPicPr>
          <p:cNvPr id="973" name="Obraz 6"/>
          <p:cNvPicPr/>
          <p:nvPr/>
        </p:nvPicPr>
        <p:blipFill>
          <a:blip r:embed="rId2"/>
          <a:stretch/>
        </p:blipFill>
        <p:spPr>
          <a:xfrm>
            <a:off x="4028400" y="3780000"/>
            <a:ext cx="3654360" cy="806400"/>
          </a:xfrm>
          <a:prstGeom prst="rect">
            <a:avLst/>
          </a:prstGeom>
          <a:ln w="0">
            <a:noFill/>
          </a:ln>
        </p:spPr>
      </p:pic>
      <p:pic>
        <p:nvPicPr>
          <p:cNvPr id="974" name="Obraz 8"/>
          <p:cNvPicPr/>
          <p:nvPr/>
        </p:nvPicPr>
        <p:blipFill>
          <a:blip r:embed="rId3"/>
          <a:stretch/>
        </p:blipFill>
        <p:spPr>
          <a:xfrm>
            <a:off x="458280" y="4848840"/>
            <a:ext cx="11484000" cy="1187280"/>
          </a:xfrm>
          <a:prstGeom prst="rect">
            <a:avLst/>
          </a:prstGeom>
          <a:ln w="0">
            <a:noFill/>
          </a:ln>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7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333333"/>
              </a:buClr>
              <a:buFont typeface="Arial"/>
              <a:buChar char="•"/>
            </a:pPr>
            <a:r>
              <a:rPr lang="pl-PL" sz="2800" b="1" strike="noStrike" spc="-1">
                <a:solidFill>
                  <a:srgbClr val="333333"/>
                </a:solidFill>
                <a:latin typeface="-apple-system"/>
                <a:ea typeface="DejaVu Sans"/>
              </a:rPr>
              <a:t>Rezystywność gruntu – parametr opisujący zdolność gruntu do przewodzenia prądu elektrycznego</a:t>
            </a:r>
            <a:endParaRPr lang="pl-PL" sz="2800" b="0" strike="noStrike" spc="-1">
              <a:latin typeface="Arial"/>
            </a:endParaRPr>
          </a:p>
        </p:txBody>
      </p:sp>
      <p:pic>
        <p:nvPicPr>
          <p:cNvPr id="977" name="Obraz 4"/>
          <p:cNvPicPr/>
          <p:nvPr/>
        </p:nvPicPr>
        <p:blipFill>
          <a:blip r:embed="rId2"/>
          <a:stretch/>
        </p:blipFill>
        <p:spPr>
          <a:xfrm>
            <a:off x="3246840" y="3102840"/>
            <a:ext cx="4852800" cy="3386520"/>
          </a:xfrm>
          <a:prstGeom prst="rect">
            <a:avLst/>
          </a:prstGeom>
          <a:ln w="0">
            <a:noFill/>
          </a:ln>
        </p:spPr>
      </p:pic>
      <p:sp>
        <p:nvSpPr>
          <p:cNvPr id="978" name="pole tekstowe 5"/>
          <p:cNvSpPr/>
          <p:nvPr/>
        </p:nvSpPr>
        <p:spPr>
          <a:xfrm>
            <a:off x="60840" y="6608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https://rst.pl/projektowanie-ukladu-uziemiajacego-obliczenia-teoretyczne-w-praktyce/</a:t>
            </a:r>
            <a:endParaRPr lang="pl-PL" sz="800" b="0" strike="noStrike" spc="-1">
              <a:latin typeface="Arial"/>
            </a:endParaRP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80"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 pionowy</a:t>
            </a:r>
            <a:endParaRPr lang="pl-PL" sz="2800" b="0" strike="noStrike" spc="-1">
              <a:latin typeface="Arial"/>
            </a:endParaRPr>
          </a:p>
        </p:txBody>
      </p:sp>
      <p:pic>
        <p:nvPicPr>
          <p:cNvPr id="981" name="Obraz 4"/>
          <p:cNvPicPr/>
          <p:nvPr/>
        </p:nvPicPr>
        <p:blipFill>
          <a:blip r:embed="rId2"/>
          <a:stretch/>
        </p:blipFill>
        <p:spPr>
          <a:xfrm>
            <a:off x="1998720" y="2285280"/>
            <a:ext cx="8189640" cy="4465440"/>
          </a:xfrm>
          <a:prstGeom prst="rect">
            <a:avLst/>
          </a:prstGeom>
          <a:ln w="0">
            <a:noFill/>
          </a:ln>
        </p:spPr>
      </p:pic>
      <p:sp>
        <p:nvSpPr>
          <p:cNvPr id="982" name="pole tekstowe 6"/>
          <p:cNvSpPr/>
          <p:nvPr/>
        </p:nvSpPr>
        <p:spPr>
          <a:xfrm>
            <a:off x="97560" y="65998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ytuł 1_7"/>
          <p:cNvSpPr/>
          <p:nvPr/>
        </p:nvSpPr>
        <p:spPr>
          <a:xfrm>
            <a:off x="838440" y="5785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92" name="Symbol zastępczy zawartości 2_7"/>
          <p:cNvSpPr/>
          <p:nvPr/>
        </p:nvSpPr>
        <p:spPr>
          <a:xfrm>
            <a:off x="838440" y="20390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93" name="Obraz 192"/>
          <p:cNvPicPr/>
          <p:nvPr/>
        </p:nvPicPr>
        <p:blipFill>
          <a:blip r:embed="rId2"/>
          <a:stretch/>
        </p:blipFill>
        <p:spPr>
          <a:xfrm>
            <a:off x="619920" y="2220840"/>
            <a:ext cx="11017440" cy="3664080"/>
          </a:xfrm>
          <a:prstGeom prst="rect">
            <a:avLst/>
          </a:prstGeom>
          <a:ln w="0">
            <a:noFill/>
          </a:ln>
        </p:spPr>
      </p:pic>
      <p:sp>
        <p:nvSpPr>
          <p:cNvPr id="194" name="Prostokąt 193"/>
          <p:cNvSpPr/>
          <p:nvPr/>
        </p:nvSpPr>
        <p:spPr>
          <a:xfrm>
            <a:off x="0" y="6480000"/>
            <a:ext cx="1151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https://www.tauron-dystrybucja.pl/bezpieczna-energia/bezpieczniki/wlacz-w-pracy/pierwsza-pomoc</a:t>
            </a:r>
            <a:endParaRPr lang="pl-PL" sz="1800" b="0" strike="noStrike" spc="-1">
              <a:latin typeface="Arial"/>
            </a:endParaRP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84" name="Symbol zastępczy zawartości 2"/>
          <p:cNvSpPr/>
          <p:nvPr/>
        </p:nvSpPr>
        <p:spPr>
          <a:xfrm>
            <a:off x="838080" y="1825560"/>
            <a:ext cx="10512360" cy="84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 poziomy</a:t>
            </a:r>
            <a:endParaRPr lang="pl-PL" sz="2800" b="0" strike="noStrike" spc="-1">
              <a:latin typeface="Arial"/>
            </a:endParaRPr>
          </a:p>
        </p:txBody>
      </p:sp>
      <p:pic>
        <p:nvPicPr>
          <p:cNvPr id="985" name="Obraz 4"/>
          <p:cNvPicPr/>
          <p:nvPr/>
        </p:nvPicPr>
        <p:blipFill>
          <a:blip r:embed="rId2"/>
          <a:stretch/>
        </p:blipFill>
        <p:spPr>
          <a:xfrm>
            <a:off x="2108160" y="2354760"/>
            <a:ext cx="8686800" cy="4241880"/>
          </a:xfrm>
          <a:prstGeom prst="rect">
            <a:avLst/>
          </a:prstGeom>
          <a:ln w="0">
            <a:noFill/>
          </a:ln>
        </p:spPr>
      </p:pic>
      <p:sp>
        <p:nvSpPr>
          <p:cNvPr id="986" name="pole tekstowe 5"/>
          <p:cNvSpPr/>
          <p:nvPr/>
        </p:nvSpPr>
        <p:spPr>
          <a:xfrm>
            <a:off x="97560" y="65998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988" name="Obraz 4"/>
          <p:cNvPicPr/>
          <p:nvPr/>
        </p:nvPicPr>
        <p:blipFill>
          <a:blip r:embed="rId2"/>
          <a:stretch/>
        </p:blipFill>
        <p:spPr>
          <a:xfrm>
            <a:off x="1566720" y="1980000"/>
            <a:ext cx="8829720" cy="3169800"/>
          </a:xfrm>
          <a:prstGeom prst="rect">
            <a:avLst/>
          </a:prstGeom>
          <a:ln w="0">
            <a:noFill/>
          </a:ln>
        </p:spPr>
      </p:pic>
      <p:sp>
        <p:nvSpPr>
          <p:cNvPr id="989" name="pole tekstowe 6"/>
          <p:cNvSpPr/>
          <p:nvPr/>
        </p:nvSpPr>
        <p:spPr>
          <a:xfrm>
            <a:off x="3139560" y="4988880"/>
            <a:ext cx="609192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1" strike="noStrike" spc="-1">
                <a:solidFill>
                  <a:srgbClr val="000000"/>
                </a:solidFill>
                <a:latin typeface="Verdana"/>
                <a:ea typeface="DejaVu Sans"/>
              </a:rPr>
              <a:t>z punktu widzenia rezystancji uziemienia największe znaczenie ma przede wszystkim całkowita długość przewodu poziomego a nie konfiguracja jego ułożenia</a:t>
            </a:r>
            <a:r>
              <a:rPr lang="pl-PL" sz="1800" b="0" strike="noStrike" spc="-1">
                <a:solidFill>
                  <a:srgbClr val="000000"/>
                </a:solidFill>
                <a:latin typeface="Verdana"/>
                <a:ea typeface="DejaVu Sans"/>
              </a:rPr>
              <a:t>. </a:t>
            </a:r>
            <a:endParaRPr lang="pl-PL" sz="1800" b="0" strike="noStrike" spc="-1">
              <a:latin typeface="Arial"/>
            </a:endParaRPr>
          </a:p>
        </p:txBody>
      </p:sp>
      <p:sp>
        <p:nvSpPr>
          <p:cNvPr id="990" name="pole tekstowe 7"/>
          <p:cNvSpPr/>
          <p:nvPr/>
        </p:nvSpPr>
        <p:spPr>
          <a:xfrm>
            <a:off x="97560" y="65998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92" name="Symbol zastępczy zawartości 2"/>
          <p:cNvSpPr/>
          <p:nvPr/>
        </p:nvSpPr>
        <p:spPr>
          <a:xfrm>
            <a:off x="838080" y="1825560"/>
            <a:ext cx="10512360" cy="74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Uziomy złożone</a:t>
            </a:r>
            <a:endParaRPr lang="pl-PL" sz="2800" b="0" strike="noStrike" spc="-1">
              <a:latin typeface="Arial"/>
            </a:endParaRPr>
          </a:p>
        </p:txBody>
      </p:sp>
      <p:pic>
        <p:nvPicPr>
          <p:cNvPr id="993" name="Obraz 4"/>
          <p:cNvPicPr/>
          <p:nvPr/>
        </p:nvPicPr>
        <p:blipFill>
          <a:blip r:embed="rId2"/>
          <a:stretch/>
        </p:blipFill>
        <p:spPr>
          <a:xfrm>
            <a:off x="419760" y="2530800"/>
            <a:ext cx="5996880" cy="1793520"/>
          </a:xfrm>
          <a:prstGeom prst="rect">
            <a:avLst/>
          </a:prstGeom>
          <a:ln w="0">
            <a:noFill/>
          </a:ln>
        </p:spPr>
      </p:pic>
      <p:pic>
        <p:nvPicPr>
          <p:cNvPr id="994" name="Obraz 6"/>
          <p:cNvPicPr/>
          <p:nvPr/>
        </p:nvPicPr>
        <p:blipFill>
          <a:blip r:embed="rId3"/>
          <a:stretch/>
        </p:blipFill>
        <p:spPr>
          <a:xfrm>
            <a:off x="6572880" y="1653120"/>
            <a:ext cx="5286960" cy="3318120"/>
          </a:xfrm>
          <a:prstGeom prst="rect">
            <a:avLst/>
          </a:prstGeom>
          <a:ln w="0">
            <a:noFill/>
          </a:ln>
        </p:spPr>
      </p:pic>
      <p:pic>
        <p:nvPicPr>
          <p:cNvPr id="995" name="Obraz 8"/>
          <p:cNvPicPr/>
          <p:nvPr/>
        </p:nvPicPr>
        <p:blipFill>
          <a:blip r:embed="rId4"/>
          <a:stretch/>
        </p:blipFill>
        <p:spPr>
          <a:xfrm>
            <a:off x="1724040" y="4630680"/>
            <a:ext cx="3363840" cy="684360"/>
          </a:xfrm>
          <a:prstGeom prst="rect">
            <a:avLst/>
          </a:prstGeom>
          <a:ln w="0">
            <a:noFill/>
          </a:ln>
        </p:spPr>
      </p:pic>
      <p:pic>
        <p:nvPicPr>
          <p:cNvPr id="996" name="Obraz 12"/>
          <p:cNvPicPr/>
          <p:nvPr/>
        </p:nvPicPr>
        <p:blipFill>
          <a:blip r:embed="rId5"/>
          <a:stretch/>
        </p:blipFill>
        <p:spPr>
          <a:xfrm>
            <a:off x="288360" y="5621760"/>
            <a:ext cx="4799520" cy="969480"/>
          </a:xfrm>
          <a:prstGeom prst="rect">
            <a:avLst/>
          </a:prstGeom>
          <a:ln w="0">
            <a:noFill/>
          </a:ln>
        </p:spPr>
      </p:pic>
      <p:pic>
        <p:nvPicPr>
          <p:cNvPr id="997" name="Obraz 14"/>
          <p:cNvPicPr/>
          <p:nvPr/>
        </p:nvPicPr>
        <p:blipFill>
          <a:blip r:embed="rId6"/>
          <a:stretch/>
        </p:blipFill>
        <p:spPr>
          <a:xfrm>
            <a:off x="7515360" y="5047920"/>
            <a:ext cx="4059000" cy="1654560"/>
          </a:xfrm>
          <a:prstGeom prst="rect">
            <a:avLst/>
          </a:prstGeom>
          <a:ln w="0">
            <a:noFill/>
          </a:ln>
        </p:spPr>
      </p:pic>
      <p:sp>
        <p:nvSpPr>
          <p:cNvPr id="998" name="pole tekstowe 15"/>
          <p:cNvSpPr/>
          <p:nvPr/>
        </p:nvSpPr>
        <p:spPr>
          <a:xfrm>
            <a:off x="97560" y="65998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00" name="Symbol zastępczy zawartości 2"/>
          <p:cNvSpPr/>
          <p:nvPr/>
        </p:nvSpPr>
        <p:spPr>
          <a:xfrm>
            <a:off x="825120" y="1980000"/>
            <a:ext cx="10512360" cy="52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Rozbudowane układy uziomów pionowych i poziomych</a:t>
            </a:r>
            <a:endParaRPr lang="pl-PL" sz="2800" b="0" strike="noStrike" spc="-1">
              <a:latin typeface="Arial"/>
            </a:endParaRPr>
          </a:p>
        </p:txBody>
      </p:sp>
      <p:pic>
        <p:nvPicPr>
          <p:cNvPr id="1001" name="Obraz 4"/>
          <p:cNvPicPr/>
          <p:nvPr/>
        </p:nvPicPr>
        <p:blipFill>
          <a:blip r:embed="rId2"/>
          <a:stretch/>
        </p:blipFill>
        <p:spPr>
          <a:xfrm>
            <a:off x="343440" y="2880000"/>
            <a:ext cx="4836600" cy="2160720"/>
          </a:xfrm>
          <a:prstGeom prst="rect">
            <a:avLst/>
          </a:prstGeom>
          <a:ln w="0">
            <a:noFill/>
          </a:ln>
        </p:spPr>
      </p:pic>
      <p:pic>
        <p:nvPicPr>
          <p:cNvPr id="1002" name="Obraz 6"/>
          <p:cNvPicPr/>
          <p:nvPr/>
        </p:nvPicPr>
        <p:blipFill>
          <a:blip r:embed="rId3"/>
          <a:stretch/>
        </p:blipFill>
        <p:spPr>
          <a:xfrm>
            <a:off x="5840280" y="2964240"/>
            <a:ext cx="5837040" cy="1893240"/>
          </a:xfrm>
          <a:prstGeom prst="rect">
            <a:avLst/>
          </a:prstGeom>
          <a:ln w="0">
            <a:noFill/>
          </a:ln>
        </p:spPr>
      </p:pic>
      <p:sp>
        <p:nvSpPr>
          <p:cNvPr id="1003" name="pole tekstowe 7"/>
          <p:cNvSpPr/>
          <p:nvPr/>
        </p:nvSpPr>
        <p:spPr>
          <a:xfrm>
            <a:off x="97560" y="65998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05" name="Symbol zastępczy zawartości 2"/>
          <p:cNvSpPr/>
          <p:nvPr/>
        </p:nvSpPr>
        <p:spPr>
          <a:xfrm>
            <a:off x="838080" y="1825560"/>
            <a:ext cx="10512360" cy="803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Rozbudowane układy uziomów pionowych i poziomych</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006" name="Obraz 4"/>
          <p:cNvPicPr/>
          <p:nvPr/>
        </p:nvPicPr>
        <p:blipFill>
          <a:blip r:embed="rId2"/>
          <a:stretch/>
        </p:blipFill>
        <p:spPr>
          <a:xfrm>
            <a:off x="136080" y="2880000"/>
            <a:ext cx="5981400" cy="3387960"/>
          </a:xfrm>
          <a:prstGeom prst="rect">
            <a:avLst/>
          </a:prstGeom>
          <a:ln w="0">
            <a:noFill/>
          </a:ln>
        </p:spPr>
      </p:pic>
      <p:pic>
        <p:nvPicPr>
          <p:cNvPr id="1007" name="Obraz 6"/>
          <p:cNvPicPr/>
          <p:nvPr/>
        </p:nvPicPr>
        <p:blipFill>
          <a:blip r:embed="rId3"/>
          <a:stretch/>
        </p:blipFill>
        <p:spPr>
          <a:xfrm>
            <a:off x="6020280" y="2872800"/>
            <a:ext cx="5851080" cy="3424680"/>
          </a:xfrm>
          <a:prstGeom prst="rect">
            <a:avLst/>
          </a:prstGeom>
          <a:ln w="0">
            <a:noFill/>
          </a:ln>
        </p:spPr>
      </p:pic>
      <p:sp>
        <p:nvSpPr>
          <p:cNvPr id="1008" name="pole tekstowe 7"/>
          <p:cNvSpPr/>
          <p:nvPr/>
        </p:nvSpPr>
        <p:spPr>
          <a:xfrm>
            <a:off x="97560" y="65998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10" name="Symbol zastępczy zawartości 2"/>
          <p:cNvSpPr/>
          <p:nvPr/>
        </p:nvSpPr>
        <p:spPr>
          <a:xfrm>
            <a:off x="838080" y="1825560"/>
            <a:ext cx="10512360" cy="62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Rozbudowane układy uziomów pionowych i poziomych</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011" name="Obraz 4"/>
          <p:cNvPicPr/>
          <p:nvPr/>
        </p:nvPicPr>
        <p:blipFill>
          <a:blip r:embed="rId2"/>
          <a:stretch/>
        </p:blipFill>
        <p:spPr>
          <a:xfrm>
            <a:off x="3600000" y="2340000"/>
            <a:ext cx="5415480" cy="4305240"/>
          </a:xfrm>
          <a:prstGeom prst="rect">
            <a:avLst/>
          </a:prstGeom>
          <a:ln w="0">
            <a:noFill/>
          </a:ln>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13" name="Symbol zastępczy zawartości 2"/>
          <p:cNvSpPr/>
          <p:nvPr/>
        </p:nvSpPr>
        <p:spPr>
          <a:xfrm>
            <a:off x="838080" y="1825560"/>
            <a:ext cx="10512360" cy="65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Uziomy kratowe</a:t>
            </a:r>
            <a:endParaRPr lang="pl-PL" sz="2800" b="0" strike="noStrike" spc="-1">
              <a:latin typeface="Arial"/>
            </a:endParaRPr>
          </a:p>
        </p:txBody>
      </p:sp>
      <p:pic>
        <p:nvPicPr>
          <p:cNvPr id="1014" name="Obraz 4"/>
          <p:cNvPicPr/>
          <p:nvPr/>
        </p:nvPicPr>
        <p:blipFill>
          <a:blip r:embed="rId2"/>
          <a:stretch/>
        </p:blipFill>
        <p:spPr>
          <a:xfrm>
            <a:off x="2421720" y="2333160"/>
            <a:ext cx="7822080" cy="4331520"/>
          </a:xfrm>
          <a:prstGeom prst="rect">
            <a:avLst/>
          </a:prstGeom>
          <a:ln w="0">
            <a:noFill/>
          </a:ln>
        </p:spPr>
      </p:pic>
      <p:sp>
        <p:nvSpPr>
          <p:cNvPr id="1015" name="pole tekstowe 5"/>
          <p:cNvSpPr/>
          <p:nvPr/>
        </p:nvSpPr>
        <p:spPr>
          <a:xfrm>
            <a:off x="97560" y="65998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17" name="Symbol zastępczy zawartości 2"/>
          <p:cNvSpPr/>
          <p:nvPr/>
        </p:nvSpPr>
        <p:spPr>
          <a:xfrm>
            <a:off x="838080" y="1825560"/>
            <a:ext cx="10512360" cy="505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Uziomy kratowe</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018" name="Obraz 4"/>
          <p:cNvPicPr/>
          <p:nvPr/>
        </p:nvPicPr>
        <p:blipFill>
          <a:blip r:embed="rId2"/>
          <a:stretch/>
        </p:blipFill>
        <p:spPr>
          <a:xfrm>
            <a:off x="3268080" y="2233800"/>
            <a:ext cx="6314040" cy="4505760"/>
          </a:xfrm>
          <a:prstGeom prst="rect">
            <a:avLst/>
          </a:prstGeom>
          <a:ln w="0">
            <a:noFill/>
          </a:ln>
        </p:spPr>
      </p:pic>
      <p:sp>
        <p:nvSpPr>
          <p:cNvPr id="1019" name="pole tekstowe 5"/>
          <p:cNvSpPr/>
          <p:nvPr/>
        </p:nvSpPr>
        <p:spPr>
          <a:xfrm>
            <a:off x="97560" y="65998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21" name="Symbol zastępczy zawartości 2"/>
          <p:cNvSpPr/>
          <p:nvPr/>
        </p:nvSpPr>
        <p:spPr>
          <a:xfrm>
            <a:off x="838080" y="1825560"/>
            <a:ext cx="10512360" cy="54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Uziomy kratowe</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022" name="Obraz 4"/>
          <p:cNvPicPr/>
          <p:nvPr/>
        </p:nvPicPr>
        <p:blipFill>
          <a:blip r:embed="rId2"/>
          <a:stretch/>
        </p:blipFill>
        <p:spPr>
          <a:xfrm>
            <a:off x="1585440" y="2424600"/>
            <a:ext cx="9113040" cy="3924000"/>
          </a:xfrm>
          <a:prstGeom prst="rect">
            <a:avLst/>
          </a:prstGeom>
          <a:ln w="0">
            <a:noFill/>
          </a:ln>
        </p:spPr>
      </p:pic>
      <p:sp>
        <p:nvSpPr>
          <p:cNvPr id="1023" name="pole tekstowe 5"/>
          <p:cNvSpPr/>
          <p:nvPr/>
        </p:nvSpPr>
        <p:spPr>
          <a:xfrm>
            <a:off x="97560" y="65998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25" name="Symbol zastępczy zawartości 2"/>
          <p:cNvSpPr/>
          <p:nvPr/>
        </p:nvSpPr>
        <p:spPr>
          <a:xfrm>
            <a:off x="838080" y="1825560"/>
            <a:ext cx="5042520" cy="466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Ogranicznik przepięć</a:t>
            </a:r>
            <a:r>
              <a:rPr lang="pl-PL" sz="2800" b="0" strike="noStrike" spc="-1">
                <a:solidFill>
                  <a:srgbClr val="000000"/>
                </a:solidFill>
                <a:latin typeface="Aptos"/>
                <a:ea typeface="DejaVu Sans"/>
              </a:rPr>
              <a:t> – urządzenie do ochrony aparatury elektrycznej przed przejściowymi przepięciami, ograniczające czas trwania i częstotliwość prądu następczego. </a:t>
            </a:r>
            <a:endParaRPr lang="pl-PL" sz="2800" b="0" strike="noStrike" spc="-1">
              <a:latin typeface="Arial"/>
            </a:endParaRPr>
          </a:p>
        </p:txBody>
      </p:sp>
      <p:pic>
        <p:nvPicPr>
          <p:cNvPr id="1026" name="Obraz 6"/>
          <p:cNvPicPr/>
          <p:nvPr/>
        </p:nvPicPr>
        <p:blipFill>
          <a:blip r:embed="rId2"/>
          <a:stretch/>
        </p:blipFill>
        <p:spPr>
          <a:xfrm>
            <a:off x="6095880" y="2080800"/>
            <a:ext cx="5989680" cy="4223160"/>
          </a:xfrm>
          <a:prstGeom prst="rect">
            <a:avLst/>
          </a:prstGeom>
          <a:ln w="0">
            <a:noFill/>
          </a:ln>
        </p:spPr>
      </p:pic>
      <p:sp>
        <p:nvSpPr>
          <p:cNvPr id="1027" name="pole tekstowe 3"/>
          <p:cNvSpPr/>
          <p:nvPr/>
        </p:nvSpPr>
        <p:spPr>
          <a:xfrm>
            <a:off x="-218160" y="6627960"/>
            <a:ext cx="5118840" cy="211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800" b="0" strike="noStrike" spc="-1">
                <a:solidFill>
                  <a:srgbClr val="000000"/>
                </a:solidFill>
                <a:latin typeface="Aptos"/>
                <a:ea typeface="DejaVu Sans"/>
              </a:rPr>
              <a:t>Źródło: https://www.napiecie.salama.pl/jak-dobrac-i-zamontowac-ogranicznik-przepiec-zasilanie/</a:t>
            </a:r>
            <a:endParaRPr lang="pl-PL" sz="800" b="0" strike="noStrike" spc="-1">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ytuł 1_0"/>
          <p:cNvSpPr/>
          <p:nvPr/>
        </p:nvSpPr>
        <p:spPr>
          <a:xfrm>
            <a:off x="720000" y="11952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1: Wprowadzenie i bezpieczeństwo i higiena pracy oraz zasady organizacji i wykonywania prac przy urządzeniach elektroenergetycznych</a:t>
            </a:r>
            <a:endParaRPr lang="pl-PL" sz="4400" b="0" strike="noStrike" spc="-1">
              <a:latin typeface="Arial"/>
            </a:endParaRPr>
          </a:p>
        </p:txBody>
      </p:sp>
      <p:sp>
        <p:nvSpPr>
          <p:cNvPr id="123" name="Symbol zastępczy zawartości 2_0"/>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1001"/>
              </a:spcBef>
            </a:pPr>
            <a:endParaRPr lang="pl-PL" sz="1800" b="0" strike="noStrike" spc="-1">
              <a:latin typeface="Arial"/>
            </a:endParaRPr>
          </a:p>
          <a:p>
            <a:pPr>
              <a:lnSpc>
                <a:spcPct val="90000"/>
              </a:lnSpc>
              <a:spcBef>
                <a:spcPts val="1001"/>
              </a:spcBef>
              <a:tabLst>
                <a:tab pos="0" algn="l"/>
              </a:tabLst>
            </a:pPr>
            <a:endParaRPr lang="pl-PL" sz="1800" b="0" strike="noStrike" spc="-1">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Tytuł 1_8"/>
          <p:cNvSpPr/>
          <p:nvPr/>
        </p:nvSpPr>
        <p:spPr>
          <a:xfrm>
            <a:off x="838440" y="5788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96" name="Symbol zastępczy zawartości 2_8"/>
          <p:cNvSpPr/>
          <p:nvPr/>
        </p:nvSpPr>
        <p:spPr>
          <a:xfrm>
            <a:off x="838440" y="20394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97" name="Obraz 196"/>
          <p:cNvPicPr/>
          <p:nvPr/>
        </p:nvPicPr>
        <p:blipFill>
          <a:blip r:embed="rId2"/>
          <a:stretch/>
        </p:blipFill>
        <p:spPr>
          <a:xfrm>
            <a:off x="786600" y="1739880"/>
            <a:ext cx="10684080" cy="4626360"/>
          </a:xfrm>
          <a:prstGeom prst="rect">
            <a:avLst/>
          </a:prstGeom>
          <a:ln w="0">
            <a:noFill/>
          </a:ln>
        </p:spPr>
      </p:pic>
      <p:sp>
        <p:nvSpPr>
          <p:cNvPr id="198" name="Prostokąt 197"/>
          <p:cNvSpPr/>
          <p:nvPr/>
        </p:nvSpPr>
        <p:spPr>
          <a:xfrm>
            <a:off x="0" y="6480000"/>
            <a:ext cx="1151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https://www.tauron-dystrybucja.pl/bezpieczna-energia/bezpieczniki/wlacz-w-pracy/pierwsza-pomoc</a:t>
            </a:r>
            <a:endParaRPr lang="pl-PL" sz="1800" b="0" strike="noStrike" spc="-1">
              <a:latin typeface="Arial"/>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1029" name="Obraz 4"/>
          <p:cNvPicPr/>
          <p:nvPr/>
        </p:nvPicPr>
        <p:blipFill>
          <a:blip r:embed="rId2"/>
          <a:stretch/>
        </p:blipFill>
        <p:spPr>
          <a:xfrm>
            <a:off x="3130920" y="2160000"/>
            <a:ext cx="5186160" cy="4393440"/>
          </a:xfrm>
          <a:prstGeom prst="rect">
            <a:avLst/>
          </a:prstGeom>
          <a:ln w="0">
            <a:noFill/>
          </a:ln>
        </p:spPr>
      </p:pic>
      <p:sp>
        <p:nvSpPr>
          <p:cNvPr id="1030" name="pole tekstowe 2"/>
          <p:cNvSpPr/>
          <p:nvPr/>
        </p:nvSpPr>
        <p:spPr>
          <a:xfrm>
            <a:off x="-218160" y="6627960"/>
            <a:ext cx="5118840" cy="211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800" b="0" strike="noStrike" spc="-1">
                <a:solidFill>
                  <a:srgbClr val="000000"/>
                </a:solidFill>
                <a:latin typeface="Aptos"/>
                <a:ea typeface="DejaVu Sans"/>
              </a:rPr>
              <a:t>Źródło: https://www.napiecie.salama.pl/jak-dobrac-i-zamontowac-ogranicznik-przepiec-zasilanie/</a:t>
            </a:r>
            <a:endParaRPr lang="pl-PL" sz="800" b="0" strike="noStrike" spc="-1">
              <a:latin typeface="Arial"/>
            </a:endParaRP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32"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Uproszczona zasada działania ogranicznika przepięć</a:t>
            </a:r>
            <a:endParaRPr lang="pl-PL" sz="2800" b="0" strike="noStrike" spc="-1">
              <a:latin typeface="Arial"/>
            </a:endParaRPr>
          </a:p>
        </p:txBody>
      </p:sp>
      <p:pic>
        <p:nvPicPr>
          <p:cNvPr id="1033" name="Symbol zastępczy zawartości 4"/>
          <p:cNvPicPr/>
          <p:nvPr/>
        </p:nvPicPr>
        <p:blipFill>
          <a:blip r:embed="rId2"/>
          <a:stretch/>
        </p:blipFill>
        <p:spPr>
          <a:xfrm>
            <a:off x="637920" y="2260800"/>
            <a:ext cx="5055120" cy="4348080"/>
          </a:xfrm>
          <a:prstGeom prst="rect">
            <a:avLst/>
          </a:prstGeom>
          <a:ln w="0">
            <a:noFill/>
          </a:ln>
        </p:spPr>
      </p:pic>
      <p:pic>
        <p:nvPicPr>
          <p:cNvPr id="1034" name="Obraz 4"/>
          <p:cNvPicPr/>
          <p:nvPr/>
        </p:nvPicPr>
        <p:blipFill>
          <a:blip r:embed="rId3"/>
          <a:stretch/>
        </p:blipFill>
        <p:spPr>
          <a:xfrm>
            <a:off x="5623200" y="2871360"/>
            <a:ext cx="6400440" cy="3235680"/>
          </a:xfrm>
          <a:prstGeom prst="rect">
            <a:avLst/>
          </a:prstGeom>
          <a:ln w="0">
            <a:noFill/>
          </a:ln>
        </p:spPr>
      </p:pic>
      <p:sp>
        <p:nvSpPr>
          <p:cNvPr id="1035" name="pole tekstowe 5"/>
          <p:cNvSpPr/>
          <p:nvPr/>
        </p:nvSpPr>
        <p:spPr>
          <a:xfrm>
            <a:off x="-218160" y="6627960"/>
            <a:ext cx="5118840" cy="211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800" b="0" strike="noStrike" spc="-1">
                <a:solidFill>
                  <a:srgbClr val="000000"/>
                </a:solidFill>
                <a:latin typeface="Aptos"/>
                <a:ea typeface="DejaVu Sans"/>
              </a:rPr>
              <a:t>Źródło: https://www.napiecie.salama.pl/jak-dobrac-i-zamontowac-ogranicznik-przepiec-zasilanie/</a:t>
            </a:r>
            <a:endParaRPr lang="pl-PL" sz="800" b="0" strike="noStrike" spc="-1">
              <a:latin typeface="Arial"/>
            </a:endParaRP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37" name="Symbol zastępczy zawartości 2"/>
          <p:cNvSpPr/>
          <p:nvPr/>
        </p:nvSpPr>
        <p:spPr>
          <a:xfrm>
            <a:off x="838080" y="1825560"/>
            <a:ext cx="10512360" cy="92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Jaki ogranicznik przepięć zastosować w instalacji z systemem fotowoltaicznym?</a:t>
            </a:r>
            <a:endParaRPr lang="pl-PL" sz="2800" b="0" strike="noStrike" spc="-1">
              <a:latin typeface="Arial"/>
            </a:endParaRPr>
          </a:p>
        </p:txBody>
      </p:sp>
      <p:pic>
        <p:nvPicPr>
          <p:cNvPr id="1038" name="Obraz 4"/>
          <p:cNvPicPr/>
          <p:nvPr/>
        </p:nvPicPr>
        <p:blipFill>
          <a:blip r:embed="rId2"/>
          <a:stretch/>
        </p:blipFill>
        <p:spPr>
          <a:xfrm>
            <a:off x="3591720" y="2756880"/>
            <a:ext cx="5005800" cy="3911760"/>
          </a:xfrm>
          <a:prstGeom prst="rect">
            <a:avLst/>
          </a:prstGeom>
          <a:ln w="0">
            <a:noFill/>
          </a:ln>
        </p:spPr>
      </p:pic>
      <p:sp>
        <p:nvSpPr>
          <p:cNvPr id="1039" name="pole tekstowe 6"/>
          <p:cNvSpPr/>
          <p:nvPr/>
        </p:nvSpPr>
        <p:spPr>
          <a:xfrm>
            <a:off x="102240" y="6647400"/>
            <a:ext cx="94154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41" name="Symbol zastępczy zawartości 2"/>
          <p:cNvSpPr/>
          <p:nvPr/>
        </p:nvSpPr>
        <p:spPr>
          <a:xfrm>
            <a:off x="838080" y="1825560"/>
            <a:ext cx="10512360" cy="86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Jaki ogranicznik przepięć zastosować w instalacji z systemem fotowoltaicznym?</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042" name="Obraz 4"/>
          <p:cNvPicPr/>
          <p:nvPr/>
        </p:nvPicPr>
        <p:blipFill>
          <a:blip r:embed="rId2"/>
          <a:stretch/>
        </p:blipFill>
        <p:spPr>
          <a:xfrm>
            <a:off x="2284560" y="2691720"/>
            <a:ext cx="7473600" cy="3915360"/>
          </a:xfrm>
          <a:prstGeom prst="rect">
            <a:avLst/>
          </a:prstGeom>
          <a:ln w="0">
            <a:noFill/>
          </a:ln>
        </p:spPr>
      </p:pic>
      <p:sp>
        <p:nvSpPr>
          <p:cNvPr id="1043" name="pole tekstowe 7"/>
          <p:cNvSpPr/>
          <p:nvPr/>
        </p:nvSpPr>
        <p:spPr>
          <a:xfrm>
            <a:off x="102240" y="6647400"/>
            <a:ext cx="94154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45" name="Symbol zastępczy zawartości 2"/>
          <p:cNvSpPr/>
          <p:nvPr/>
        </p:nvSpPr>
        <p:spPr>
          <a:xfrm>
            <a:off x="838080" y="1825560"/>
            <a:ext cx="10512360" cy="877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Jaki ogranicznik przepięć zastosować w instalacji z systemem fotowoltaicznym?</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046" name="Obraz 4"/>
          <p:cNvPicPr/>
          <p:nvPr/>
        </p:nvPicPr>
        <p:blipFill>
          <a:blip r:embed="rId2"/>
          <a:stretch/>
        </p:blipFill>
        <p:spPr>
          <a:xfrm>
            <a:off x="5343120" y="2804760"/>
            <a:ext cx="4374360" cy="4013280"/>
          </a:xfrm>
          <a:prstGeom prst="rect">
            <a:avLst/>
          </a:prstGeom>
          <a:ln w="0">
            <a:noFill/>
          </a:ln>
        </p:spPr>
      </p:pic>
      <p:sp>
        <p:nvSpPr>
          <p:cNvPr id="1047" name="pole tekstowe 5"/>
          <p:cNvSpPr/>
          <p:nvPr/>
        </p:nvSpPr>
        <p:spPr>
          <a:xfrm>
            <a:off x="102240" y="6647400"/>
            <a:ext cx="94154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49"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Ogranicznik przepięć w naziemnej instalacji elektrowni fotowoltaicznej</a:t>
            </a:r>
            <a:endParaRPr lang="pl-PL" sz="2800" b="0" strike="noStrike" spc="-1">
              <a:latin typeface="Arial"/>
            </a:endParaRPr>
          </a:p>
        </p:txBody>
      </p:sp>
      <p:pic>
        <p:nvPicPr>
          <p:cNvPr id="1050" name="Obraz 4"/>
          <p:cNvPicPr/>
          <p:nvPr/>
        </p:nvPicPr>
        <p:blipFill>
          <a:blip r:embed="rId2"/>
          <a:stretch/>
        </p:blipFill>
        <p:spPr>
          <a:xfrm>
            <a:off x="937440" y="2986920"/>
            <a:ext cx="10512360" cy="3792600"/>
          </a:xfrm>
          <a:prstGeom prst="rect">
            <a:avLst/>
          </a:prstGeom>
          <a:ln w="0">
            <a:noFill/>
          </a:ln>
        </p:spPr>
      </p:pic>
      <p:sp>
        <p:nvSpPr>
          <p:cNvPr id="1051" name="pole tekstowe 5"/>
          <p:cNvSpPr/>
          <p:nvPr/>
        </p:nvSpPr>
        <p:spPr>
          <a:xfrm>
            <a:off x="102240" y="6647400"/>
            <a:ext cx="94154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53" name="Symbol zastępczy zawartości 2"/>
          <p:cNvSpPr/>
          <p:nvPr/>
        </p:nvSpPr>
        <p:spPr>
          <a:xfrm>
            <a:off x="838080" y="1825560"/>
            <a:ext cx="10512360" cy="171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Rozdzielnica Główna (RG) </a:t>
            </a:r>
            <a:r>
              <a:rPr lang="pl-PL" sz="2800" b="0" strike="noStrike" spc="-1">
                <a:solidFill>
                  <a:srgbClr val="000000"/>
                </a:solidFill>
                <a:latin typeface="Aptos"/>
                <a:ea typeface="DejaVu Sans"/>
              </a:rPr>
              <a:t>- </a:t>
            </a:r>
            <a:r>
              <a:rPr lang="pl-PL" sz="2800" b="0" strike="noStrike" spc="-1">
                <a:solidFill>
                  <a:srgbClr val="001D35"/>
                </a:solidFill>
                <a:latin typeface="Google Sans"/>
                <a:ea typeface="DejaVu Sans"/>
              </a:rPr>
              <a:t>w instalacji elektrycznej budynku to </a:t>
            </a:r>
            <a:r>
              <a:rPr lang="pl-PL" sz="2800" b="0" strike="noStrike" spc="-1">
                <a:solidFill>
                  <a:srgbClr val="000000"/>
                </a:solidFill>
                <a:latin typeface="Aptos"/>
                <a:ea typeface="DejaVu Sans"/>
              </a:rPr>
              <a:t>centralny punkt rozdziału energii elektrycznej, służący do zasilania wewnętrznych linii zasilających oraz obwodów administracyjnych.</a:t>
            </a:r>
            <a:endParaRPr lang="pl-PL" sz="2800" b="0" strike="noStrike" spc="-1">
              <a:latin typeface="Arial"/>
            </a:endParaRPr>
          </a:p>
        </p:txBody>
      </p:sp>
      <p:pic>
        <p:nvPicPr>
          <p:cNvPr id="1054" name="Obraz 4"/>
          <p:cNvPicPr/>
          <p:nvPr/>
        </p:nvPicPr>
        <p:blipFill>
          <a:blip r:embed="rId2"/>
          <a:stretch/>
        </p:blipFill>
        <p:spPr>
          <a:xfrm>
            <a:off x="5063760" y="3542040"/>
            <a:ext cx="2436480" cy="3219480"/>
          </a:xfrm>
          <a:prstGeom prst="rect">
            <a:avLst/>
          </a:prstGeom>
          <a:ln w="0">
            <a:noFill/>
          </a:ln>
        </p:spPr>
      </p:pic>
      <p:sp>
        <p:nvSpPr>
          <p:cNvPr id="1055" name="pole tekstowe 6"/>
          <p:cNvSpPr/>
          <p:nvPr/>
        </p:nvSpPr>
        <p:spPr>
          <a:xfrm>
            <a:off x="720" y="66150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el-roj</a:t>
            </a:r>
            <a:endParaRPr lang="pl-PL" sz="800" b="0" strike="noStrike" spc="-1">
              <a:latin typeface="Arial"/>
            </a:endParaRP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57" name="Symbol zastępczy zawartości 2"/>
          <p:cNvSpPr/>
          <p:nvPr/>
        </p:nvSpPr>
        <p:spPr>
          <a:xfrm>
            <a:off x="838080" y="18255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Rozłącznik izolacyjny - </a:t>
            </a:r>
            <a:r>
              <a:rPr lang="pl-PL" sz="2800" b="0" strike="noStrike" spc="-1">
                <a:solidFill>
                  <a:srgbClr val="001D35"/>
                </a:solidFill>
                <a:latin typeface="Google Sans"/>
                <a:ea typeface="DejaVu Sans"/>
              </a:rPr>
              <a:t>urządzenie elektryczne, które służy do odizolowania obwodu od źródła zasilania, umożliwiając bezpieczne prace konserwacyjne lub naprawcze. </a:t>
            </a:r>
            <a:endParaRPr lang="pl-PL" sz="2800" b="0" strike="noStrike" spc="-1">
              <a:latin typeface="Arial"/>
            </a:endParaRPr>
          </a:p>
        </p:txBody>
      </p:sp>
      <p:pic>
        <p:nvPicPr>
          <p:cNvPr id="1058" name="Obraz 4"/>
          <p:cNvPicPr/>
          <p:nvPr/>
        </p:nvPicPr>
        <p:blipFill>
          <a:blip r:embed="rId2"/>
          <a:stretch/>
        </p:blipFill>
        <p:spPr>
          <a:xfrm>
            <a:off x="4645080" y="3151080"/>
            <a:ext cx="3546000" cy="3668040"/>
          </a:xfrm>
          <a:prstGeom prst="rect">
            <a:avLst/>
          </a:prstGeom>
          <a:ln w="0">
            <a:noFill/>
          </a:ln>
        </p:spPr>
      </p:pic>
      <p:sp>
        <p:nvSpPr>
          <p:cNvPr id="1059" name="pole tekstowe 5"/>
          <p:cNvSpPr/>
          <p:nvPr/>
        </p:nvSpPr>
        <p:spPr>
          <a:xfrm>
            <a:off x="35280" y="661140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https://www.tim.pl/rozlacznik-modulowy-40a-4p-400v-5tl1440-0/p/0004-00013-32241</a:t>
            </a:r>
            <a:endParaRPr lang="pl-PL" sz="800" b="0" strike="noStrike" spc="-1">
              <a:latin typeface="Arial"/>
            </a:endParaRP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61" name="Symbol zastępczy zawartości 2"/>
          <p:cNvSpPr/>
          <p:nvPr/>
        </p:nvSpPr>
        <p:spPr>
          <a:xfrm>
            <a:off x="838080" y="18255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Wskaźnik zasilania </a:t>
            </a:r>
            <a:r>
              <a:rPr lang="pl-PL" sz="2800" b="0" strike="noStrike" spc="-1">
                <a:solidFill>
                  <a:srgbClr val="000000"/>
                </a:solidFill>
                <a:latin typeface="Aptos"/>
                <a:ea typeface="DejaVu Sans"/>
              </a:rPr>
              <a:t>– służy do podstawowej diagnostyki stanu instalacji i informuje o obecności napięcia zasilania w określonym punkcie instalacji.</a:t>
            </a:r>
            <a:endParaRPr lang="pl-PL" sz="2800" b="0" strike="noStrike" spc="-1">
              <a:latin typeface="Arial"/>
            </a:endParaRPr>
          </a:p>
        </p:txBody>
      </p:sp>
      <p:pic>
        <p:nvPicPr>
          <p:cNvPr id="1062" name="Obraz 4"/>
          <p:cNvPicPr/>
          <p:nvPr/>
        </p:nvPicPr>
        <p:blipFill>
          <a:blip r:embed="rId2"/>
          <a:stretch/>
        </p:blipFill>
        <p:spPr>
          <a:xfrm>
            <a:off x="2080080" y="3511800"/>
            <a:ext cx="1783080" cy="3091320"/>
          </a:xfrm>
          <a:prstGeom prst="rect">
            <a:avLst/>
          </a:prstGeom>
          <a:ln w="0">
            <a:noFill/>
          </a:ln>
        </p:spPr>
      </p:pic>
      <p:pic>
        <p:nvPicPr>
          <p:cNvPr id="1063" name="Obraz 6"/>
          <p:cNvPicPr/>
          <p:nvPr/>
        </p:nvPicPr>
        <p:blipFill>
          <a:blip r:embed="rId3"/>
          <a:stretch/>
        </p:blipFill>
        <p:spPr>
          <a:xfrm>
            <a:off x="5210640" y="3083400"/>
            <a:ext cx="806760" cy="3643200"/>
          </a:xfrm>
          <a:prstGeom prst="rect">
            <a:avLst/>
          </a:prstGeom>
          <a:ln w="0">
            <a:noFill/>
          </a:ln>
        </p:spPr>
      </p:pic>
      <p:pic>
        <p:nvPicPr>
          <p:cNvPr id="1064" name="Obraz 8"/>
          <p:cNvPicPr/>
          <p:nvPr/>
        </p:nvPicPr>
        <p:blipFill>
          <a:blip r:embed="rId4"/>
          <a:stretch/>
        </p:blipFill>
        <p:spPr>
          <a:xfrm>
            <a:off x="7293600" y="3511800"/>
            <a:ext cx="1953360" cy="3208320"/>
          </a:xfrm>
          <a:prstGeom prst="rect">
            <a:avLst/>
          </a:prstGeom>
          <a:ln w="0">
            <a:noFill/>
          </a:ln>
        </p:spPr>
      </p:pic>
      <p:sp>
        <p:nvSpPr>
          <p:cNvPr id="1065" name="pole tekstowe 3"/>
          <p:cNvSpPr/>
          <p:nvPr/>
        </p:nvSpPr>
        <p:spPr>
          <a:xfrm>
            <a:off x="7560" y="6606360"/>
            <a:ext cx="1283040" cy="211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800" b="0" strike="noStrike" spc="-1">
                <a:solidFill>
                  <a:srgbClr val="000000"/>
                </a:solidFill>
                <a:latin typeface="Aptos"/>
                <a:ea typeface="DejaVu Sans"/>
              </a:rPr>
              <a:t>Źródło: www.zamel.pl</a:t>
            </a:r>
            <a:endParaRPr lang="pl-PL" sz="800" b="0" strike="noStrike" spc="-1">
              <a:latin typeface="Arial"/>
            </a:endParaRP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67" name="Symbol zastępczy zawartości 2"/>
          <p:cNvSpPr/>
          <p:nvPr/>
        </p:nvSpPr>
        <p:spPr>
          <a:xfrm>
            <a:off x="838080" y="1825560"/>
            <a:ext cx="10512360" cy="239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3000"/>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Wyłącznik różnicowoprądowy</a:t>
            </a:r>
            <a:r>
              <a:rPr lang="pl-PL" sz="2800" b="0" strike="noStrike" spc="-1">
                <a:solidFill>
                  <a:srgbClr val="000000"/>
                </a:solidFill>
                <a:latin typeface="Aptos"/>
                <a:ea typeface="DejaVu Sans"/>
              </a:rPr>
              <a:t>, potocznie różnicówka, a także często używane są angielskie skrótowce: RCD od residual current device, RCCB od residual current circuit breaker dla aparatu kombinowanego – elektryczne urządzenie zabezpieczające, które rozłącza obwód po wykryciu, że prąd elektryczny, który z niego wypływa nie jest równy prądowi wpływającemu. </a:t>
            </a:r>
            <a:endParaRPr lang="pl-PL" sz="2800" b="0" strike="noStrike" spc="-1">
              <a:latin typeface="Arial"/>
            </a:endParaRPr>
          </a:p>
        </p:txBody>
      </p:sp>
      <p:pic>
        <p:nvPicPr>
          <p:cNvPr id="1068" name="Obraz 4"/>
          <p:cNvPicPr/>
          <p:nvPr/>
        </p:nvPicPr>
        <p:blipFill>
          <a:blip r:embed="rId2"/>
          <a:stretch/>
        </p:blipFill>
        <p:spPr>
          <a:xfrm>
            <a:off x="2170440" y="4051440"/>
            <a:ext cx="7672680" cy="2732760"/>
          </a:xfrm>
          <a:prstGeom prst="rect">
            <a:avLst/>
          </a:prstGeom>
          <a:ln w="0">
            <a:noFill/>
          </a:ln>
        </p:spPr>
      </p:pic>
      <p:sp>
        <p:nvSpPr>
          <p:cNvPr id="1069" name="pole tekstowe 6"/>
          <p:cNvSpPr/>
          <p:nvPr/>
        </p:nvSpPr>
        <p:spPr>
          <a:xfrm>
            <a:off x="0" y="6642720"/>
            <a:ext cx="109033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https://www.napiecie.salama.pl/ile-za-elektryka/#Oprzewodowanie</a:t>
            </a:r>
            <a:endParaRPr lang="pl-PL" sz="800" b="0" strike="noStrike" spc="-1">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ytuł 1_18"/>
          <p:cNvSpPr/>
          <p:nvPr/>
        </p:nvSpPr>
        <p:spPr>
          <a:xfrm>
            <a:off x="83880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00" name="Symbol zastępczy zawartości 2_9"/>
          <p:cNvSpPr/>
          <p:nvPr/>
        </p:nvSpPr>
        <p:spPr>
          <a:xfrm>
            <a:off x="838800" y="20397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01" name="Tytuł 1_19"/>
          <p:cNvSpPr/>
          <p:nvPr/>
        </p:nvSpPr>
        <p:spPr>
          <a:xfrm>
            <a:off x="83880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02" name="Symbol zastępczy zawartości 2_10"/>
          <p:cNvSpPr/>
          <p:nvPr/>
        </p:nvSpPr>
        <p:spPr>
          <a:xfrm>
            <a:off x="838800" y="20397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03" name="Prostokąt 202"/>
          <p:cNvSpPr/>
          <p:nvPr/>
        </p:nvSpPr>
        <p:spPr>
          <a:xfrm>
            <a:off x="0" y="6511320"/>
            <a:ext cx="953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https://www.spe.org.pl/blog/praca-przy-urzadzeniach-energetycznych-bhp</a:t>
            </a:r>
            <a:endParaRPr lang="pl-PL" sz="1800" b="0" strike="noStrike" spc="-1">
              <a:latin typeface="Arial"/>
            </a:endParaRPr>
          </a:p>
        </p:txBody>
      </p:sp>
      <p:pic>
        <p:nvPicPr>
          <p:cNvPr id="204" name="Obraz 203"/>
          <p:cNvPicPr/>
          <p:nvPr/>
        </p:nvPicPr>
        <p:blipFill>
          <a:blip r:embed="rId2"/>
          <a:stretch/>
        </p:blipFill>
        <p:spPr>
          <a:xfrm>
            <a:off x="7680960" y="2475720"/>
            <a:ext cx="4016520" cy="2959560"/>
          </a:xfrm>
          <a:prstGeom prst="rect">
            <a:avLst/>
          </a:prstGeom>
          <a:ln w="0">
            <a:noFill/>
          </a:ln>
        </p:spPr>
      </p:pic>
      <p:sp>
        <p:nvSpPr>
          <p:cNvPr id="205" name="Prostokąt 204"/>
          <p:cNvSpPr/>
          <p:nvPr/>
        </p:nvSpPr>
        <p:spPr>
          <a:xfrm>
            <a:off x="358560" y="2039760"/>
            <a:ext cx="6118920" cy="3671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Przestrzeganie zasad bezpieczeństwa i higieny pracy przy urządzeniach energetycznych ma istotne znaczenie nie tylko na komfortu wykonywanych czynności zawodowych, ale przede wszystkim dla zdrowia i życia pracowników. Znajomość zasad BHP i cykliczna aktualizacja wiedzy w tym zakresie jest obligatoryjna i regulowana przepisami prawa.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Pracodawca jest zobowiązany do regularnego organizowania szkoleń BHP dla pracowników energetyki. Najważniejsze zasady określone są w Rozporządzeniu Ministra Energii z 28 sierpnia 2019 r. w sprawie bezpieczeństwa i higieny pracy przy urządzeniach energetycznych.</a:t>
            </a:r>
            <a:endParaRPr lang="pl-PL" sz="1800" b="0" strike="noStrike" spc="-1">
              <a:latin typeface="Arial"/>
            </a:endParaRP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1071" name="Picture 2" descr="undefined"/>
          <p:cNvPicPr/>
          <p:nvPr/>
        </p:nvPicPr>
        <p:blipFill>
          <a:blip r:embed="rId2"/>
          <a:stretch/>
        </p:blipFill>
        <p:spPr>
          <a:xfrm>
            <a:off x="6824880" y="2909880"/>
            <a:ext cx="4701240" cy="3332520"/>
          </a:xfrm>
          <a:prstGeom prst="rect">
            <a:avLst/>
          </a:prstGeom>
          <a:ln w="0">
            <a:noFill/>
          </a:ln>
        </p:spPr>
      </p:pic>
      <p:sp>
        <p:nvSpPr>
          <p:cNvPr id="1072" name="pole tekstowe 4"/>
          <p:cNvSpPr/>
          <p:nvPr/>
        </p:nvSpPr>
        <p:spPr>
          <a:xfrm>
            <a:off x="3498480" y="2206080"/>
            <a:ext cx="609264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1" strike="noStrike" spc="-1">
                <a:solidFill>
                  <a:srgbClr val="000000"/>
                </a:solidFill>
                <a:latin typeface="Aptos"/>
                <a:ea typeface="DejaVu Sans"/>
              </a:rPr>
              <a:t>Zasada działania wyłącznika RCD</a:t>
            </a:r>
            <a:endParaRPr lang="pl-PL" sz="1800" b="0" strike="noStrike" spc="-1">
              <a:latin typeface="Arial"/>
            </a:endParaRPr>
          </a:p>
        </p:txBody>
      </p:sp>
      <p:pic>
        <p:nvPicPr>
          <p:cNvPr id="1073" name="Picture 4" descr="undefined"/>
          <p:cNvPicPr/>
          <p:nvPr/>
        </p:nvPicPr>
        <p:blipFill>
          <a:blip r:embed="rId3"/>
          <a:stretch/>
        </p:blipFill>
        <p:spPr>
          <a:xfrm>
            <a:off x="197640" y="2828880"/>
            <a:ext cx="4039920" cy="3534840"/>
          </a:xfrm>
          <a:prstGeom prst="rect">
            <a:avLst/>
          </a:prstGeom>
          <a:ln w="0">
            <a:noFill/>
          </a:ln>
        </p:spPr>
      </p:pic>
      <p:sp>
        <p:nvSpPr>
          <p:cNvPr id="1074" name="pole tekstowe 6"/>
          <p:cNvSpPr/>
          <p:nvPr/>
        </p:nvSpPr>
        <p:spPr>
          <a:xfrm>
            <a:off x="0" y="662004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https://pl.wikipedia.org/wiki/Wy%C5%82%C4%85cznik_r%C3%B3%C5%BCnicowopr%C4%85dowy</a:t>
            </a:r>
            <a:endParaRPr lang="pl-PL" sz="800" b="0" strike="noStrike" spc="-1">
              <a:latin typeface="Arial"/>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76" name="Symbol zastępczy zawartości 2"/>
          <p:cNvSpPr/>
          <p:nvPr/>
        </p:nvSpPr>
        <p:spPr>
          <a:xfrm>
            <a:off x="838080" y="2884680"/>
            <a:ext cx="10029600" cy="328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Czas wyłączenia – czas po którym następuje wyłączenie zasilania po wykryciu wartości prądu upływu ponad wskazaną wartość</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Prąd wyzwalania – prąd upływu przy jakim nastąpi samoczynne wyłączenie zasilania</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Prąd nominalny – nominalna wartość maksymalnego prądu jaki może płynąć przez wyłącznik RCD</a:t>
            </a:r>
            <a:endParaRPr lang="pl-PL" sz="2800" b="0" strike="noStrike" spc="-1">
              <a:latin typeface="Arial"/>
            </a:endParaRPr>
          </a:p>
        </p:txBody>
      </p:sp>
      <p:sp>
        <p:nvSpPr>
          <p:cNvPr id="1077" name="pole tekstowe 3"/>
          <p:cNvSpPr/>
          <p:nvPr/>
        </p:nvSpPr>
        <p:spPr>
          <a:xfrm>
            <a:off x="1081440" y="1810440"/>
            <a:ext cx="622584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800" b="1" strike="noStrike" spc="-1">
                <a:solidFill>
                  <a:srgbClr val="000000"/>
                </a:solidFill>
                <a:latin typeface="Aptos"/>
                <a:ea typeface="DejaVu Sans"/>
              </a:rPr>
              <a:t>Podstawowe parametry wyłącznika RCD</a:t>
            </a:r>
            <a:endParaRPr lang="pl-PL" sz="2800" b="0" strike="noStrike" spc="-1">
              <a:latin typeface="Arial"/>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79"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pl-PL" sz="2800" b="0" strike="noStrike" spc="-1">
                <a:solidFill>
                  <a:srgbClr val="202122"/>
                </a:solidFill>
                <a:latin typeface="Aptos"/>
                <a:ea typeface="DejaVu Sans"/>
              </a:rPr>
              <a:t>Ze względu na czułość (prąd zadziałania I</a:t>
            </a:r>
            <a:r>
              <a:rPr lang="pl-PL" sz="2800" b="0" strike="noStrike" spc="-1" baseline="-25000">
                <a:solidFill>
                  <a:srgbClr val="202122"/>
                </a:solidFill>
                <a:latin typeface="Aptos"/>
                <a:ea typeface="DejaVu Sans"/>
              </a:rPr>
              <a:t>Δn</a:t>
            </a:r>
            <a:r>
              <a:rPr lang="pl-PL" sz="2800" b="0" strike="noStrike" spc="-1">
                <a:solidFill>
                  <a:srgbClr val="202122"/>
                </a:solidFill>
                <a:latin typeface="Aptos"/>
                <a:ea typeface="DejaVu Sans"/>
              </a:rPr>
              <a:t>) wyłącznik RCD możemy podzielić na:</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743040" lvl="1" indent="-282600">
              <a:lnSpc>
                <a:spcPct val="90000"/>
              </a:lnSpc>
              <a:spcBef>
                <a:spcPts val="499"/>
              </a:spcBef>
              <a:buClr>
                <a:srgbClr val="202122"/>
              </a:buClr>
              <a:buFont typeface="Arial"/>
              <a:buChar char="•"/>
              <a:tabLst>
                <a:tab pos="0" algn="l"/>
              </a:tabLst>
            </a:pPr>
            <a:r>
              <a:rPr lang="pl-PL" sz="2400" b="0" strike="noStrike" spc="-1">
                <a:solidFill>
                  <a:srgbClr val="202122"/>
                </a:solidFill>
                <a:latin typeface="Aptos"/>
                <a:ea typeface="DejaVu Sans"/>
              </a:rPr>
              <a:t>wysokoczułe – I</a:t>
            </a:r>
            <a:r>
              <a:rPr lang="pl-PL" sz="2400" b="0" strike="noStrike" spc="-1" baseline="-25000">
                <a:solidFill>
                  <a:srgbClr val="202122"/>
                </a:solidFill>
                <a:latin typeface="Aptos"/>
                <a:ea typeface="DejaVu Sans"/>
              </a:rPr>
              <a:t>Δn</a:t>
            </a:r>
            <a:r>
              <a:rPr lang="pl-PL" sz="2400" b="0" strike="noStrike" spc="-1">
                <a:solidFill>
                  <a:srgbClr val="202122"/>
                </a:solidFill>
                <a:latin typeface="Aptos"/>
                <a:ea typeface="DejaVu Sans"/>
              </a:rPr>
              <a:t> nie większy od 30 mA</a:t>
            </a:r>
            <a:endParaRPr lang="pl-PL" sz="2400" b="0" strike="noStrike" spc="-1">
              <a:latin typeface="Arial"/>
            </a:endParaRPr>
          </a:p>
          <a:p>
            <a:pPr marL="457200">
              <a:lnSpc>
                <a:spcPct val="90000"/>
              </a:lnSpc>
              <a:spcBef>
                <a:spcPts val="499"/>
              </a:spcBef>
              <a:tabLst>
                <a:tab pos="0" algn="l"/>
              </a:tabLst>
            </a:pPr>
            <a:endParaRPr lang="pl-PL" sz="2400" b="0" strike="noStrike" spc="-1">
              <a:latin typeface="Arial"/>
            </a:endParaRPr>
          </a:p>
          <a:p>
            <a:pPr marL="743040" lvl="1" indent="-282600">
              <a:lnSpc>
                <a:spcPct val="90000"/>
              </a:lnSpc>
              <a:spcBef>
                <a:spcPts val="499"/>
              </a:spcBef>
              <a:buClr>
                <a:srgbClr val="202122"/>
              </a:buClr>
              <a:buFont typeface="Arial"/>
              <a:buChar char="•"/>
              <a:tabLst>
                <a:tab pos="0" algn="l"/>
              </a:tabLst>
            </a:pPr>
            <a:r>
              <a:rPr lang="pl-PL" sz="2400" b="0" strike="noStrike" spc="-1">
                <a:solidFill>
                  <a:srgbClr val="202122"/>
                </a:solidFill>
                <a:latin typeface="Aptos"/>
                <a:ea typeface="DejaVu Sans"/>
              </a:rPr>
              <a:t>średnioczułe – I</a:t>
            </a:r>
            <a:r>
              <a:rPr lang="pl-PL" sz="2400" b="0" strike="noStrike" spc="-1" baseline="-25000">
                <a:solidFill>
                  <a:srgbClr val="202122"/>
                </a:solidFill>
                <a:latin typeface="Aptos"/>
                <a:ea typeface="DejaVu Sans"/>
              </a:rPr>
              <a:t>Δn</a:t>
            </a:r>
            <a:r>
              <a:rPr lang="pl-PL" sz="2400" b="0" strike="noStrike" spc="-1">
                <a:solidFill>
                  <a:srgbClr val="202122"/>
                </a:solidFill>
                <a:latin typeface="Aptos"/>
                <a:ea typeface="DejaVu Sans"/>
              </a:rPr>
              <a:t> pomiędzy 30 a 500 mA</a:t>
            </a:r>
            <a:endParaRPr lang="pl-PL" sz="2400" b="0" strike="noStrike" spc="-1">
              <a:latin typeface="Arial"/>
            </a:endParaRPr>
          </a:p>
          <a:p>
            <a:pPr marL="457200">
              <a:lnSpc>
                <a:spcPct val="90000"/>
              </a:lnSpc>
              <a:spcBef>
                <a:spcPts val="499"/>
              </a:spcBef>
              <a:tabLst>
                <a:tab pos="0" algn="l"/>
              </a:tabLst>
            </a:pPr>
            <a:endParaRPr lang="pl-PL" sz="2400" b="0" strike="noStrike" spc="-1">
              <a:latin typeface="Arial"/>
            </a:endParaRPr>
          </a:p>
          <a:p>
            <a:pPr marL="743040" lvl="1" indent="-282600">
              <a:lnSpc>
                <a:spcPct val="90000"/>
              </a:lnSpc>
              <a:spcBef>
                <a:spcPts val="499"/>
              </a:spcBef>
              <a:buClr>
                <a:srgbClr val="202122"/>
              </a:buClr>
              <a:buFont typeface="Arial"/>
              <a:buChar char="•"/>
              <a:tabLst>
                <a:tab pos="0" algn="l"/>
              </a:tabLst>
            </a:pPr>
            <a:r>
              <a:rPr lang="pl-PL" sz="2400" b="0" strike="noStrike" spc="-1">
                <a:solidFill>
                  <a:srgbClr val="202122"/>
                </a:solidFill>
                <a:latin typeface="Aptos"/>
                <a:ea typeface="DejaVu Sans"/>
              </a:rPr>
              <a:t>niskoczułe – I</a:t>
            </a:r>
            <a:r>
              <a:rPr lang="pl-PL" sz="2400" b="0" strike="noStrike" spc="-1" baseline="-25000">
                <a:solidFill>
                  <a:srgbClr val="202122"/>
                </a:solidFill>
                <a:latin typeface="Aptos"/>
                <a:ea typeface="DejaVu Sans"/>
              </a:rPr>
              <a:t>Δn</a:t>
            </a:r>
            <a:r>
              <a:rPr lang="pl-PL" sz="2400" b="0" strike="noStrike" spc="-1">
                <a:solidFill>
                  <a:srgbClr val="202122"/>
                </a:solidFill>
                <a:latin typeface="Aptos"/>
                <a:ea typeface="DejaVu Sans"/>
              </a:rPr>
              <a:t> powyżej 500 mA</a:t>
            </a:r>
            <a:endParaRPr lang="pl-PL" sz="2400" b="0" strike="noStrike" spc="-1">
              <a:latin typeface="Arial"/>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81" name="Symbol zastępczy zawartości 2"/>
          <p:cNvSpPr/>
          <p:nvPr/>
        </p:nvSpPr>
        <p:spPr>
          <a:xfrm>
            <a:off x="838080" y="1825560"/>
            <a:ext cx="10512360" cy="56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64500" lnSpcReduction="20000"/>
          </a:bodyPr>
          <a:lstStyle/>
          <a:p>
            <a:pPr>
              <a:lnSpc>
                <a:spcPct val="90000"/>
              </a:lnSpc>
              <a:spcBef>
                <a:spcPts val="1001"/>
              </a:spcBef>
              <a:tabLst>
                <a:tab pos="0" algn="l"/>
              </a:tabLst>
            </a:pPr>
            <a:endParaRPr lang="pl-PL" sz="1800" b="0" strike="noStrike" spc="-1">
              <a:latin typeface="Arial"/>
            </a:endParaRPr>
          </a:p>
          <a:p>
            <a:pPr>
              <a:lnSpc>
                <a:spcPct val="90000"/>
              </a:lnSpc>
              <a:spcBef>
                <a:spcPts val="1001"/>
              </a:spcBef>
              <a:tabLst>
                <a:tab pos="0" algn="l"/>
              </a:tabLst>
            </a:pPr>
            <a:r>
              <a:rPr lang="pl-PL" sz="2800" b="1" strike="noStrike" spc="-1">
                <a:solidFill>
                  <a:srgbClr val="000000"/>
                </a:solidFill>
                <a:latin typeface="Aptos"/>
                <a:ea typeface="DejaVu Sans"/>
              </a:rPr>
              <a:t>Typ wyłącznika RCD</a:t>
            </a:r>
            <a:endParaRPr lang="pl-PL" sz="2800" b="0" strike="noStrike" spc="-1">
              <a:latin typeface="Arial"/>
            </a:endParaRPr>
          </a:p>
        </p:txBody>
      </p:sp>
      <p:sp>
        <p:nvSpPr>
          <p:cNvPr id="1082" name="pole tekstowe 5"/>
          <p:cNvSpPr/>
          <p:nvPr/>
        </p:nvSpPr>
        <p:spPr>
          <a:xfrm>
            <a:off x="0" y="6701040"/>
            <a:ext cx="104526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https://www.napiecie.salama.pl/ile-za-elektryka/#Oprzewodowanie</a:t>
            </a:r>
            <a:endParaRPr lang="pl-PL" sz="800" b="0" strike="noStrike" spc="-1">
              <a:latin typeface="Arial"/>
            </a:endParaRPr>
          </a:p>
        </p:txBody>
      </p:sp>
      <p:grpSp>
        <p:nvGrpSpPr>
          <p:cNvPr id="1083" name="Grupa 10"/>
          <p:cNvGrpSpPr/>
          <p:nvPr/>
        </p:nvGrpSpPr>
        <p:grpSpPr>
          <a:xfrm>
            <a:off x="1879560" y="4025880"/>
            <a:ext cx="8222040" cy="2651400"/>
            <a:chOff x="1879560" y="4025880"/>
            <a:chExt cx="8222040" cy="2651400"/>
          </a:xfrm>
        </p:grpSpPr>
        <p:pic>
          <p:nvPicPr>
            <p:cNvPr id="1084" name="Obraz 4"/>
            <p:cNvPicPr/>
            <p:nvPr/>
          </p:nvPicPr>
          <p:blipFill>
            <a:blip r:embed="rId2"/>
            <a:stretch/>
          </p:blipFill>
          <p:spPr>
            <a:xfrm>
              <a:off x="1879560" y="4025880"/>
              <a:ext cx="8222040" cy="2651400"/>
            </a:xfrm>
            <a:prstGeom prst="rect">
              <a:avLst/>
            </a:prstGeom>
            <a:ln w="0">
              <a:noFill/>
            </a:ln>
          </p:spPr>
        </p:pic>
        <p:sp>
          <p:nvSpPr>
            <p:cNvPr id="1085" name="Prostokąt 6"/>
            <p:cNvSpPr/>
            <p:nvPr/>
          </p:nvSpPr>
          <p:spPr>
            <a:xfrm>
              <a:off x="1937880" y="5394600"/>
              <a:ext cx="730080" cy="45684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1086" name="Prostokąt 7"/>
            <p:cNvSpPr/>
            <p:nvPr/>
          </p:nvSpPr>
          <p:spPr>
            <a:xfrm>
              <a:off x="6021360" y="5394600"/>
              <a:ext cx="730080" cy="45684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grpSp>
      <p:pic>
        <p:nvPicPr>
          <p:cNvPr id="1087" name="Obraz 9"/>
          <p:cNvPicPr/>
          <p:nvPr/>
        </p:nvPicPr>
        <p:blipFill>
          <a:blip r:embed="rId3"/>
          <a:stretch/>
        </p:blipFill>
        <p:spPr>
          <a:xfrm>
            <a:off x="5400000" y="2182680"/>
            <a:ext cx="5434920" cy="1840680"/>
          </a:xfrm>
          <a:prstGeom prst="rect">
            <a:avLst/>
          </a:prstGeom>
          <a:ln w="0">
            <a:noFill/>
          </a:ln>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1089" name="Picture 2" descr="Zakres stosowania wyłączników różnicowoprądowych typu AC, A i B"/>
          <p:cNvPicPr/>
          <p:nvPr/>
        </p:nvPicPr>
        <p:blipFill>
          <a:blip r:embed="rId2"/>
          <a:stretch/>
        </p:blipFill>
        <p:spPr>
          <a:xfrm>
            <a:off x="5830920" y="1689840"/>
            <a:ext cx="4066560" cy="5164560"/>
          </a:xfrm>
          <a:prstGeom prst="rect">
            <a:avLst/>
          </a:prstGeom>
          <a:ln w="0">
            <a:noFill/>
          </a:ln>
        </p:spPr>
      </p:pic>
      <p:sp>
        <p:nvSpPr>
          <p:cNvPr id="1090" name="Symbol zastępczy zawartości 2"/>
          <p:cNvSpPr/>
          <p:nvPr/>
        </p:nvSpPr>
        <p:spPr>
          <a:xfrm>
            <a:off x="838080" y="1825560"/>
            <a:ext cx="10512360" cy="56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64500" lnSpcReduction="20000"/>
          </a:bodyPr>
          <a:lstStyle/>
          <a:p>
            <a:pPr>
              <a:lnSpc>
                <a:spcPct val="90000"/>
              </a:lnSpc>
              <a:spcBef>
                <a:spcPts val="1001"/>
              </a:spcBef>
              <a:tabLst>
                <a:tab pos="0" algn="l"/>
              </a:tabLst>
            </a:pPr>
            <a:endParaRPr lang="pl-PL" sz="1800" b="0" strike="noStrike" spc="-1">
              <a:latin typeface="Arial"/>
            </a:endParaRPr>
          </a:p>
          <a:p>
            <a:pPr>
              <a:lnSpc>
                <a:spcPct val="90000"/>
              </a:lnSpc>
              <a:spcBef>
                <a:spcPts val="1001"/>
              </a:spcBef>
              <a:tabLst>
                <a:tab pos="0" algn="l"/>
              </a:tabLst>
            </a:pPr>
            <a:r>
              <a:rPr lang="pl-PL" sz="2800" b="1" strike="noStrike" spc="-1">
                <a:solidFill>
                  <a:srgbClr val="000000"/>
                </a:solidFill>
                <a:latin typeface="Aptos"/>
                <a:ea typeface="DejaVu Sans"/>
              </a:rPr>
              <a:t>Typ wyłącznika RCD</a:t>
            </a:r>
            <a:endParaRPr lang="pl-PL" sz="2800" b="0" strike="noStrike" spc="-1">
              <a:latin typeface="Arial"/>
            </a:endParaRPr>
          </a:p>
        </p:txBody>
      </p:sp>
      <p:sp>
        <p:nvSpPr>
          <p:cNvPr id="1091" name="pole tekstowe 5"/>
          <p:cNvSpPr/>
          <p:nvPr/>
        </p:nvSpPr>
        <p:spPr>
          <a:xfrm>
            <a:off x="-52920" y="6666480"/>
            <a:ext cx="104130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https://www.fachowyelektryk.pl/katalog-produktow/aparatura-modulowa/1571-wylaczniki-roznicowopradowe-typ-b-i-b.html</a:t>
            </a:r>
            <a:endParaRPr lang="pl-PL" sz="800" b="0" strike="noStrike" spc="-1">
              <a:latin typeface="Arial"/>
            </a:endParaRP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93" name="Symbol zastępczy zawartości 2"/>
          <p:cNvSpPr/>
          <p:nvPr/>
        </p:nvSpPr>
        <p:spPr>
          <a:xfrm>
            <a:off x="838080" y="1825560"/>
            <a:ext cx="10512360" cy="2363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Wyłącznik nadmiarowo-prądowy z członem zwarciowym </a:t>
            </a:r>
            <a:r>
              <a:rPr lang="pl-PL" sz="2800" b="0" strike="noStrike" spc="-1">
                <a:solidFill>
                  <a:srgbClr val="000000"/>
                </a:solidFill>
                <a:latin typeface="Aptos"/>
                <a:ea typeface="DejaVu Sans"/>
              </a:rPr>
              <a:t>– element instalacji elektrycznej, którego zadaniem jest przerwanie ciągłości obwodu, gdy wartość prądu płynącego w obwodzie przekroczy wartość graniczną wyłącznika utrzymując się powyżej granicznej wartości przez określony charakterystyką czas. </a:t>
            </a:r>
            <a:endParaRPr lang="pl-PL" sz="2800" b="0" strike="noStrike" spc="-1">
              <a:latin typeface="Arial"/>
            </a:endParaRPr>
          </a:p>
        </p:txBody>
      </p:sp>
      <p:pic>
        <p:nvPicPr>
          <p:cNvPr id="1094" name="Obraz 4"/>
          <p:cNvPicPr/>
          <p:nvPr/>
        </p:nvPicPr>
        <p:blipFill>
          <a:blip r:embed="rId2"/>
          <a:stretch/>
        </p:blipFill>
        <p:spPr>
          <a:xfrm>
            <a:off x="3670560" y="4320000"/>
            <a:ext cx="4367160" cy="2342880"/>
          </a:xfrm>
          <a:prstGeom prst="rect">
            <a:avLst/>
          </a:prstGeom>
          <a:ln w="0">
            <a:noFill/>
          </a:ln>
        </p:spPr>
      </p:pic>
      <p:sp>
        <p:nvSpPr>
          <p:cNvPr id="1095" name="pole tekstowe 6"/>
          <p:cNvSpPr/>
          <p:nvPr/>
        </p:nvSpPr>
        <p:spPr>
          <a:xfrm>
            <a:off x="0" y="6558480"/>
            <a:ext cx="6092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https://www.youtube.com/watch?v=KLb6qsWvbk4&amp;t=50s</a:t>
            </a:r>
            <a:endParaRPr lang="pl-PL" sz="800" b="0" strike="noStrike" spc="-1">
              <a:latin typeface="Arial"/>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097" name="pole tekstowe 3"/>
          <p:cNvSpPr/>
          <p:nvPr/>
        </p:nvSpPr>
        <p:spPr>
          <a:xfrm>
            <a:off x="234000" y="1789920"/>
            <a:ext cx="1219752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3200" b="1" strike="noStrike" spc="-1">
                <a:solidFill>
                  <a:srgbClr val="000000"/>
                </a:solidFill>
                <a:latin typeface="Aptos"/>
                <a:ea typeface="DejaVu Sans"/>
              </a:rPr>
              <a:t>Konstrukcja wyłącznika nadprądowego z członem zwarciowym</a:t>
            </a:r>
            <a:endParaRPr lang="pl-PL" sz="3200" b="0" strike="noStrike" spc="-1">
              <a:latin typeface="Arial"/>
            </a:endParaRPr>
          </a:p>
        </p:txBody>
      </p:sp>
      <p:pic>
        <p:nvPicPr>
          <p:cNvPr id="1098" name="Picture 2" descr="undefined"/>
          <p:cNvPicPr/>
          <p:nvPr/>
        </p:nvPicPr>
        <p:blipFill>
          <a:blip r:embed="rId2"/>
          <a:stretch/>
        </p:blipFill>
        <p:spPr>
          <a:xfrm>
            <a:off x="7787880" y="2708280"/>
            <a:ext cx="3521880" cy="4015440"/>
          </a:xfrm>
          <a:prstGeom prst="rect">
            <a:avLst/>
          </a:prstGeom>
          <a:ln w="0">
            <a:noFill/>
          </a:ln>
        </p:spPr>
      </p:pic>
      <p:sp>
        <p:nvSpPr>
          <p:cNvPr id="1099" name="pole tekstowe 5"/>
          <p:cNvSpPr/>
          <p:nvPr/>
        </p:nvSpPr>
        <p:spPr>
          <a:xfrm>
            <a:off x="1908360" y="2702880"/>
            <a:ext cx="6092640" cy="411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400" b="0" strike="noStrike" spc="-1">
                <a:solidFill>
                  <a:srgbClr val="000000"/>
                </a:solidFill>
                <a:latin typeface="Aptos"/>
                <a:ea typeface="DejaVu Sans"/>
              </a:rPr>
              <a:t>1. Dźwignia napędowa</a:t>
            </a:r>
            <a:endParaRPr lang="pl-PL" sz="2400" b="0" strike="noStrike" spc="-1">
              <a:latin typeface="Arial"/>
            </a:endParaRPr>
          </a:p>
          <a:p>
            <a:pPr>
              <a:lnSpc>
                <a:spcPct val="100000"/>
              </a:lnSpc>
            </a:pPr>
            <a:r>
              <a:rPr lang="pl-PL" sz="2400" b="0" strike="noStrike" spc="-1">
                <a:solidFill>
                  <a:srgbClr val="000000"/>
                </a:solidFill>
                <a:latin typeface="Aptos"/>
                <a:ea typeface="DejaVu Sans"/>
              </a:rPr>
              <a:t>2. Zamek</a:t>
            </a:r>
            <a:endParaRPr lang="pl-PL" sz="2400" b="0" strike="noStrike" spc="-1">
              <a:latin typeface="Arial"/>
            </a:endParaRPr>
          </a:p>
          <a:p>
            <a:pPr>
              <a:lnSpc>
                <a:spcPct val="100000"/>
              </a:lnSpc>
            </a:pPr>
            <a:r>
              <a:rPr lang="pl-PL" sz="2400" b="0" strike="noStrike" spc="-1">
                <a:solidFill>
                  <a:srgbClr val="000000"/>
                </a:solidFill>
                <a:latin typeface="Aptos"/>
                <a:ea typeface="DejaVu Sans"/>
              </a:rPr>
              <a:t>3. Styk stały i styk ruchomy</a:t>
            </a:r>
            <a:endParaRPr lang="pl-PL" sz="2400" b="0" strike="noStrike" spc="-1">
              <a:latin typeface="Arial"/>
            </a:endParaRPr>
          </a:p>
          <a:p>
            <a:pPr>
              <a:lnSpc>
                <a:spcPct val="100000"/>
              </a:lnSpc>
            </a:pPr>
            <a:r>
              <a:rPr lang="pl-PL" sz="2400" b="0" strike="noStrike" spc="-1">
                <a:solidFill>
                  <a:srgbClr val="000000"/>
                </a:solidFill>
                <a:latin typeface="Aptos"/>
                <a:ea typeface="DejaVu Sans"/>
              </a:rPr>
              <a:t>4. Zaciski przyłączowe</a:t>
            </a:r>
            <a:endParaRPr lang="pl-PL" sz="2400" b="0" strike="noStrike" spc="-1">
              <a:latin typeface="Arial"/>
            </a:endParaRPr>
          </a:p>
          <a:p>
            <a:pPr>
              <a:lnSpc>
                <a:spcPct val="100000"/>
              </a:lnSpc>
            </a:pPr>
            <a:r>
              <a:rPr lang="pl-PL" sz="2400" b="0" strike="noStrike" spc="-1">
                <a:solidFill>
                  <a:srgbClr val="000000"/>
                </a:solidFill>
                <a:latin typeface="Aptos"/>
                <a:ea typeface="DejaVu Sans"/>
              </a:rPr>
              <a:t>5. Wyzwalacz termobimetalowy (przeciążeniowy)</a:t>
            </a:r>
            <a:endParaRPr lang="pl-PL" sz="2400" b="0" strike="noStrike" spc="-1">
              <a:latin typeface="Arial"/>
            </a:endParaRPr>
          </a:p>
          <a:p>
            <a:pPr>
              <a:lnSpc>
                <a:spcPct val="100000"/>
              </a:lnSpc>
            </a:pPr>
            <a:r>
              <a:rPr lang="pl-PL" sz="2400" b="0" strike="noStrike" spc="-1">
                <a:solidFill>
                  <a:srgbClr val="000000"/>
                </a:solidFill>
                <a:latin typeface="Aptos"/>
                <a:ea typeface="DejaVu Sans"/>
              </a:rPr>
              <a:t>6. Wkręt regulacyjny</a:t>
            </a:r>
            <a:endParaRPr lang="pl-PL" sz="2400" b="0" strike="noStrike" spc="-1">
              <a:latin typeface="Arial"/>
            </a:endParaRPr>
          </a:p>
          <a:p>
            <a:pPr>
              <a:lnSpc>
                <a:spcPct val="100000"/>
              </a:lnSpc>
            </a:pPr>
            <a:r>
              <a:rPr lang="pl-PL" sz="2400" b="0" strike="noStrike" spc="-1">
                <a:solidFill>
                  <a:srgbClr val="000000"/>
                </a:solidFill>
                <a:latin typeface="Aptos"/>
                <a:ea typeface="DejaVu Sans"/>
              </a:rPr>
              <a:t>7. Wyzwalacz elektromagnetyczny (zwarciowy)</a:t>
            </a:r>
            <a:endParaRPr lang="pl-PL" sz="2400" b="0" strike="noStrike" spc="-1">
              <a:latin typeface="Arial"/>
            </a:endParaRPr>
          </a:p>
          <a:p>
            <a:pPr>
              <a:lnSpc>
                <a:spcPct val="100000"/>
              </a:lnSpc>
            </a:pPr>
            <a:r>
              <a:rPr lang="pl-PL" sz="2400" b="0" strike="noStrike" spc="-1">
                <a:solidFill>
                  <a:srgbClr val="000000"/>
                </a:solidFill>
                <a:latin typeface="Aptos"/>
                <a:ea typeface="DejaVu Sans"/>
              </a:rPr>
              <a:t>8. Komora gaszeniowa (do gaszenia łuku elektrycznego)</a:t>
            </a:r>
            <a:endParaRPr lang="pl-PL" sz="2400" b="0" strike="noStrike" spc="-1">
              <a:latin typeface="Arial"/>
            </a:endParaRPr>
          </a:p>
        </p:txBody>
      </p:sp>
      <p:sp>
        <p:nvSpPr>
          <p:cNvPr id="1100" name="pole tekstowe 7"/>
          <p:cNvSpPr/>
          <p:nvPr/>
        </p:nvSpPr>
        <p:spPr>
          <a:xfrm>
            <a:off x="117000" y="6683760"/>
            <a:ext cx="62143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https://pl.wikipedia.org/wiki/Wy%C5%82%C4%85cznik_instalacyjny</a:t>
            </a:r>
            <a:endParaRPr lang="pl-PL" sz="800" b="0" strike="noStrike" spc="-1">
              <a:latin typeface="Arial"/>
            </a:endParaRP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102" name="pole tekstowe 6"/>
          <p:cNvSpPr/>
          <p:nvPr/>
        </p:nvSpPr>
        <p:spPr>
          <a:xfrm>
            <a:off x="362160" y="1821600"/>
            <a:ext cx="1119060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800" b="1" strike="noStrike" spc="-1">
                <a:solidFill>
                  <a:srgbClr val="000000"/>
                </a:solidFill>
                <a:latin typeface="Aptos"/>
                <a:ea typeface="DejaVu Sans"/>
              </a:rPr>
              <a:t>Charakterystyki wyłączników nadprądowych z członem zwarciowym</a:t>
            </a:r>
            <a:endParaRPr lang="pl-PL" sz="2800" b="0" strike="noStrike" spc="-1">
              <a:latin typeface="Arial"/>
            </a:endParaRPr>
          </a:p>
        </p:txBody>
      </p:sp>
      <p:pic>
        <p:nvPicPr>
          <p:cNvPr id="1103" name="Obraz 8"/>
          <p:cNvPicPr/>
          <p:nvPr/>
        </p:nvPicPr>
        <p:blipFill>
          <a:blip r:embed="rId2"/>
          <a:stretch/>
        </p:blipFill>
        <p:spPr>
          <a:xfrm>
            <a:off x="2037240" y="2880000"/>
            <a:ext cx="6820200" cy="3732480"/>
          </a:xfrm>
          <a:prstGeom prst="rect">
            <a:avLst/>
          </a:prstGeom>
          <a:ln w="0">
            <a:noFill/>
          </a:ln>
        </p:spPr>
      </p:pic>
      <p:sp>
        <p:nvSpPr>
          <p:cNvPr id="1104" name="pole tekstowe 2"/>
          <p:cNvSpPr/>
          <p:nvPr/>
        </p:nvSpPr>
        <p:spPr>
          <a:xfrm>
            <a:off x="117000" y="6683760"/>
            <a:ext cx="62143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https://pl.wikipedia.org/wiki/Wy%C5%82%C4%85cznik_instalacyjny</a:t>
            </a:r>
            <a:endParaRPr lang="pl-PL" sz="800" b="0" strike="noStrike" spc="-1">
              <a:latin typeface="Arial"/>
            </a:endParaRP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1106" name="Obraz 4"/>
          <p:cNvPicPr/>
          <p:nvPr/>
        </p:nvPicPr>
        <p:blipFill>
          <a:blip r:embed="rId2"/>
          <a:stretch/>
        </p:blipFill>
        <p:spPr>
          <a:xfrm>
            <a:off x="3240000" y="2340000"/>
            <a:ext cx="7738200" cy="4260960"/>
          </a:xfrm>
          <a:prstGeom prst="rect">
            <a:avLst/>
          </a:prstGeom>
          <a:ln w="0">
            <a:noFill/>
          </a:ln>
        </p:spPr>
      </p:pic>
      <p:sp>
        <p:nvSpPr>
          <p:cNvPr id="1107" name="pole tekstowe 5"/>
          <p:cNvSpPr/>
          <p:nvPr/>
        </p:nvSpPr>
        <p:spPr>
          <a:xfrm>
            <a:off x="362160" y="1821600"/>
            <a:ext cx="1119060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800" b="1" strike="noStrike" spc="-1">
                <a:solidFill>
                  <a:srgbClr val="000000"/>
                </a:solidFill>
                <a:latin typeface="Aptos"/>
                <a:ea typeface="DejaVu Sans"/>
              </a:rPr>
              <a:t>Charakterystyki wyłączników nadprądowych z członem zwarciowym</a:t>
            </a:r>
            <a:endParaRPr lang="pl-PL" sz="2800" b="0" strike="noStrike" spc="-1">
              <a:latin typeface="Arial"/>
            </a:endParaRPr>
          </a:p>
        </p:txBody>
      </p:sp>
      <p:sp>
        <p:nvSpPr>
          <p:cNvPr id="1108" name="pole tekstowe 2"/>
          <p:cNvSpPr/>
          <p:nvPr/>
        </p:nvSpPr>
        <p:spPr>
          <a:xfrm>
            <a:off x="0" y="6642720"/>
            <a:ext cx="761400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Obliczenie impedancji pętli zwarcia celem sprawdzenia skuteczności ochrony</a:t>
            </a:r>
            <a:endParaRPr lang="pl-PL" sz="4400" b="0" strike="noStrike" spc="-1">
              <a:latin typeface="Arial"/>
            </a:endParaRPr>
          </a:p>
        </p:txBody>
      </p:sp>
      <p:sp>
        <p:nvSpPr>
          <p:cNvPr id="1110" name="Symbol zastępczy zawartości 2"/>
          <p:cNvSpPr/>
          <p:nvPr/>
        </p:nvSpPr>
        <p:spPr>
          <a:xfrm>
            <a:off x="838080" y="21416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0000" lnSpcReduction="20000"/>
          </a:bodyPr>
          <a:lstStyle/>
          <a:p>
            <a:pPr marL="228600" indent="-225360">
              <a:lnSpc>
                <a:spcPct val="90000"/>
              </a:lnSpc>
              <a:spcBef>
                <a:spcPts val="1001"/>
              </a:spcBef>
              <a:buClr>
                <a:srgbClr val="3A454D"/>
              </a:buClr>
              <a:buFont typeface="Arial"/>
              <a:buChar char="•"/>
            </a:pPr>
            <a:r>
              <a:rPr lang="pl-PL" sz="2800" b="1" strike="noStrike" spc="-1">
                <a:solidFill>
                  <a:srgbClr val="3A454D"/>
                </a:solidFill>
                <a:latin typeface="Roboto"/>
                <a:ea typeface="DejaVu Sans"/>
              </a:rPr>
              <a:t>pętla zwarcia</a:t>
            </a:r>
            <a:r>
              <a:rPr lang="pl-PL" sz="2800" b="0" strike="noStrike" spc="-1">
                <a:solidFill>
                  <a:srgbClr val="3A454D"/>
                </a:solidFill>
                <a:latin typeface="Roboto"/>
                <a:ea typeface="DejaVu Sans"/>
              </a:rPr>
              <a:t> – zamknięty układ elektryczny, w którym dochodzi do zwarcia,</a:t>
            </a:r>
            <a:endParaRPr lang="pl-PL" sz="2800" b="0" strike="noStrike" spc="-1">
              <a:latin typeface="Arial"/>
            </a:endParaRPr>
          </a:p>
          <a:p>
            <a:pPr marL="228600" indent="-225360">
              <a:lnSpc>
                <a:spcPct val="90000"/>
              </a:lnSpc>
              <a:spcBef>
                <a:spcPts val="1001"/>
              </a:spcBef>
              <a:buClr>
                <a:srgbClr val="3A454D"/>
              </a:buClr>
              <a:buFont typeface="Arial"/>
              <a:buChar char="•"/>
            </a:pPr>
            <a:r>
              <a:rPr lang="pl-PL" sz="2800" b="1" strike="noStrike" spc="-1">
                <a:solidFill>
                  <a:srgbClr val="3A454D"/>
                </a:solidFill>
                <a:latin typeface="Roboto"/>
                <a:ea typeface="DejaVu Sans"/>
              </a:rPr>
              <a:t>impedancja pętli zwarcia (Z</a:t>
            </a:r>
            <a:r>
              <a:rPr lang="pl-PL" sz="2800" b="1" strike="noStrike" spc="-1" baseline="-25000">
                <a:solidFill>
                  <a:srgbClr val="3A454D"/>
                </a:solidFill>
                <a:latin typeface="Roboto"/>
                <a:ea typeface="DejaVu Sans"/>
              </a:rPr>
              <a:t>S</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impedancja mierzona pomiędzy zaciskami zasilającymi odbiornik, obejmująca: źródło, przewód liniowy do miejsca zwarcia, przewód ochronny części przewodzących dostępnych, przewód uziemiający, uziom instalacji oraz uziom źródła,</a:t>
            </a:r>
            <a:endParaRPr lang="pl-PL" sz="2800" b="0" strike="noStrike" spc="-1">
              <a:latin typeface="Arial"/>
            </a:endParaRPr>
          </a:p>
          <a:p>
            <a:pPr marL="228600" indent="-225360">
              <a:lnSpc>
                <a:spcPct val="90000"/>
              </a:lnSpc>
              <a:spcBef>
                <a:spcPts val="1001"/>
              </a:spcBef>
              <a:buClr>
                <a:srgbClr val="3A454D"/>
              </a:buClr>
              <a:buFont typeface="Arial"/>
              <a:buChar char="•"/>
            </a:pPr>
            <a:r>
              <a:rPr lang="pl-PL" sz="2800" b="1" strike="noStrike" spc="-1">
                <a:solidFill>
                  <a:srgbClr val="3A454D"/>
                </a:solidFill>
                <a:latin typeface="Roboto"/>
                <a:ea typeface="DejaVu Sans"/>
              </a:rPr>
              <a:t>prąd znamionowy (I</a:t>
            </a:r>
            <a:r>
              <a:rPr lang="pl-PL" sz="2800" b="1" strike="noStrike" spc="-1" baseline="-25000">
                <a:solidFill>
                  <a:srgbClr val="3A454D"/>
                </a:solidFill>
                <a:latin typeface="Roboto"/>
                <a:ea typeface="DejaVu Sans"/>
              </a:rPr>
              <a:t>n</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wartość prądu płynącego przez urządzenie podczas normalnego użytkowania,</a:t>
            </a:r>
            <a:endParaRPr lang="pl-PL" sz="2800" b="0" strike="noStrike" spc="-1">
              <a:latin typeface="Arial"/>
            </a:endParaRPr>
          </a:p>
          <a:p>
            <a:pPr marL="228600" indent="-225360">
              <a:lnSpc>
                <a:spcPct val="90000"/>
              </a:lnSpc>
              <a:spcBef>
                <a:spcPts val="1001"/>
              </a:spcBef>
              <a:buClr>
                <a:srgbClr val="3A454D"/>
              </a:buClr>
              <a:buFont typeface="Arial"/>
              <a:buChar char="•"/>
            </a:pPr>
            <a:r>
              <a:rPr lang="pl-PL" sz="2800" b="1" strike="noStrike" spc="-1">
                <a:solidFill>
                  <a:srgbClr val="3A454D"/>
                </a:solidFill>
                <a:latin typeface="Roboto"/>
                <a:ea typeface="DejaVu Sans"/>
              </a:rPr>
              <a:t>prąd zwarciowy (I</a:t>
            </a:r>
            <a:r>
              <a:rPr lang="pl-PL" sz="2800" b="1" strike="noStrike" spc="-1" baseline="-25000">
                <a:solidFill>
                  <a:srgbClr val="3A454D"/>
                </a:solidFill>
                <a:latin typeface="Roboto"/>
                <a:ea typeface="DejaVu Sans"/>
              </a:rPr>
              <a:t>k</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wartość prądu płynącego w obwodzie podczas zwarcia, czyli nagłego, znacznego zmniejszenia rezystancji obwodu elektrycznego (np. na skutek uszkodzenia izolacji),</a:t>
            </a:r>
            <a:endParaRPr lang="pl-PL" sz="2800" b="0" strike="noStrike" spc="-1">
              <a:latin typeface="Arial"/>
            </a:endParaRPr>
          </a:p>
          <a:p>
            <a:pPr marL="228600" indent="-225360">
              <a:lnSpc>
                <a:spcPct val="90000"/>
              </a:lnSpc>
              <a:spcBef>
                <a:spcPts val="1001"/>
              </a:spcBef>
              <a:buClr>
                <a:srgbClr val="3A454D"/>
              </a:buClr>
              <a:buFont typeface="Arial"/>
              <a:buChar char="•"/>
            </a:pPr>
            <a:r>
              <a:rPr lang="pl-PL" sz="2800" b="1" strike="noStrike" spc="-1">
                <a:solidFill>
                  <a:srgbClr val="3A454D"/>
                </a:solidFill>
                <a:latin typeface="Roboto"/>
                <a:ea typeface="DejaVu Sans"/>
              </a:rPr>
              <a:t>prąd wyłączający (I</a:t>
            </a:r>
            <a:r>
              <a:rPr lang="pl-PL" sz="2800" b="1" strike="noStrike" spc="-1" baseline="-25000">
                <a:solidFill>
                  <a:srgbClr val="3A454D"/>
                </a:solidFill>
                <a:latin typeface="Roboto"/>
                <a:ea typeface="DejaVu Sans"/>
              </a:rPr>
              <a:t>A</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najmniejsza wartość prądu płynącego w uszkodzonym obwodzie, która powoduje samoczynne wyłączenie zasilania w czasie określonym w normie,</a:t>
            </a:r>
            <a:endParaRPr lang="pl-PL" sz="2800" b="0" strike="noStrike" spc="-1">
              <a:latin typeface="Arial"/>
            </a:endParaRPr>
          </a:p>
          <a:p>
            <a:pPr marL="228600" indent="-225360">
              <a:lnSpc>
                <a:spcPct val="90000"/>
              </a:lnSpc>
              <a:spcBef>
                <a:spcPts val="1001"/>
              </a:spcBef>
              <a:buClr>
                <a:srgbClr val="3A454D"/>
              </a:buClr>
              <a:buFont typeface="Arial"/>
              <a:buChar char="•"/>
            </a:pPr>
            <a:r>
              <a:rPr lang="pl-PL" sz="2800" b="1" strike="noStrike" spc="-1">
                <a:solidFill>
                  <a:srgbClr val="3A454D"/>
                </a:solidFill>
                <a:latin typeface="Roboto"/>
                <a:ea typeface="DejaVu Sans"/>
              </a:rPr>
              <a:t>napięcie znamionowe (U</a:t>
            </a:r>
            <a:r>
              <a:rPr lang="pl-PL" sz="2800" b="1" strike="noStrike" spc="-1" baseline="-25000">
                <a:solidFill>
                  <a:srgbClr val="3A454D"/>
                </a:solidFill>
                <a:latin typeface="Roboto"/>
                <a:ea typeface="DejaVu Sans"/>
              </a:rPr>
              <a:t>0</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wartość napięcia w układzie sieci.</a:t>
            </a:r>
            <a:endParaRPr lang="pl-PL" sz="2800" b="0" strike="noStrike" spc="-1">
              <a:latin typeface="Arial"/>
            </a:endParaRPr>
          </a:p>
        </p:txBody>
      </p:sp>
      <p:sp>
        <p:nvSpPr>
          <p:cNvPr id="1111" name="pole tekstowe 3"/>
          <p:cNvSpPr/>
          <p:nvPr/>
        </p:nvSpPr>
        <p:spPr>
          <a:xfrm>
            <a:off x="0" y="6642720"/>
            <a:ext cx="761400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ytuł 1_32"/>
          <p:cNvSpPr/>
          <p:nvPr/>
        </p:nvSpPr>
        <p:spPr>
          <a:xfrm>
            <a:off x="838800" y="5796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07" name="Symbol zastępczy zawartości 2_23"/>
          <p:cNvSpPr/>
          <p:nvPr/>
        </p:nvSpPr>
        <p:spPr>
          <a:xfrm>
            <a:off x="838800" y="20401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08" name="Tytuł 1_33"/>
          <p:cNvSpPr/>
          <p:nvPr/>
        </p:nvSpPr>
        <p:spPr>
          <a:xfrm>
            <a:off x="838800" y="57960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9" name="Symbol zastępczy zawartości 2_24"/>
          <p:cNvSpPr/>
          <p:nvPr/>
        </p:nvSpPr>
        <p:spPr>
          <a:xfrm>
            <a:off x="838800" y="20401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10" name="Prostokąt 209"/>
          <p:cNvSpPr/>
          <p:nvPr/>
        </p:nvSpPr>
        <p:spPr>
          <a:xfrm>
            <a:off x="0" y="6480000"/>
            <a:ext cx="1313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http://elektroonline.pl/a/8657,12-krokow-do-bezpiecznej-pracy-przy-urzadzeniach-i-instalacjach-energetycznych</a:t>
            </a:r>
            <a:endParaRPr lang="pl-PL" sz="1800" b="0" strike="noStrike" spc="-1">
              <a:latin typeface="Arial"/>
            </a:endParaRPr>
          </a:p>
        </p:txBody>
      </p:sp>
      <p:pic>
        <p:nvPicPr>
          <p:cNvPr id="211" name="Obraz 210"/>
          <p:cNvPicPr/>
          <p:nvPr/>
        </p:nvPicPr>
        <p:blipFill>
          <a:blip r:embed="rId2"/>
          <a:stretch/>
        </p:blipFill>
        <p:spPr>
          <a:xfrm>
            <a:off x="6935400" y="1517760"/>
            <a:ext cx="4042080" cy="4959720"/>
          </a:xfrm>
          <a:prstGeom prst="rect">
            <a:avLst/>
          </a:prstGeom>
          <a:ln w="0">
            <a:noFill/>
          </a:ln>
        </p:spPr>
      </p:pic>
      <p:sp>
        <p:nvSpPr>
          <p:cNvPr id="212" name="Prostokąt 211"/>
          <p:cNvSpPr/>
          <p:nvPr/>
        </p:nvSpPr>
        <p:spPr>
          <a:xfrm>
            <a:off x="720000" y="3420000"/>
            <a:ext cx="5974200" cy="85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9 najważniejszych zasad BHP, 12 kroków do bezpiecznej pracy przy urządzeniach i instalacjach energetycznych .</a:t>
            </a:r>
            <a:endParaRPr lang="pl-PL" sz="1800" b="0" strike="noStrike" spc="-1">
              <a:latin typeface="Arial"/>
            </a:endParaRP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sp>
        <p:nvSpPr>
          <p:cNvPr id="1113" name="Symbol zastępczy zawartości 2"/>
          <p:cNvSpPr/>
          <p:nvPr/>
        </p:nvSpPr>
        <p:spPr>
          <a:xfrm>
            <a:off x="145800" y="1825560"/>
            <a:ext cx="1199448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7500" lnSpcReduction="10000"/>
          </a:bodyPr>
          <a:lstStyle/>
          <a:p>
            <a:pPr>
              <a:lnSpc>
                <a:spcPct val="90000"/>
              </a:lnSpc>
              <a:spcBef>
                <a:spcPts val="1001"/>
              </a:spcBef>
              <a:tabLst>
                <a:tab pos="0" algn="l"/>
              </a:tabLst>
            </a:pPr>
            <a:r>
              <a:rPr lang="pl-PL" sz="2800" b="0" strike="noStrike" spc="-1">
                <a:solidFill>
                  <a:srgbClr val="000000"/>
                </a:solidFill>
                <a:latin typeface="Aptos"/>
                <a:ea typeface="DejaVu Sans"/>
              </a:rPr>
              <a:t>Pomiar impedancji pętli zwarcia pozwala określić, czy zabezpieczenia nadprądowe w obwodzie elektrycznym zadziałają w odpowiednim, określonym normą czasie, nie narażając wrażliwych elementów instalacji na długotrwały wpływ niebezpiecznego napięcia dotykowego.</a:t>
            </a:r>
            <a:endParaRPr lang="pl-PL" sz="2800" b="0" strike="noStrike" spc="-1">
              <a:latin typeface="Arial"/>
            </a:endParaRPr>
          </a:p>
          <a:p>
            <a:pPr>
              <a:lnSpc>
                <a:spcPct val="90000"/>
              </a:lnSpc>
              <a:spcBef>
                <a:spcPts val="1001"/>
              </a:spcBef>
              <a:tabLst>
                <a:tab pos="0" algn="l"/>
              </a:tabLst>
            </a:pPr>
            <a:r>
              <a:rPr lang="pl-PL" sz="2800" b="0" strike="noStrike" spc="-1">
                <a:solidFill>
                  <a:srgbClr val="000000"/>
                </a:solidFill>
                <a:latin typeface="Aptos"/>
                <a:ea typeface="DejaVu Sans"/>
              </a:rPr>
              <a:t>Maksymalne czasy wyłączenia określa norma </a:t>
            </a:r>
            <a:r>
              <a:rPr lang="pl-PL" sz="2800" b="1" strike="noStrike" spc="-1">
                <a:solidFill>
                  <a:srgbClr val="000000"/>
                </a:solidFill>
                <a:latin typeface="Aptos"/>
                <a:ea typeface="DejaVu Sans"/>
              </a:rPr>
              <a:t>PN-HD 60364-4-41:2017-09 </a:t>
            </a:r>
            <a:r>
              <a:rPr lang="pl-PL" sz="2800" b="0" strike="noStrike" spc="-1">
                <a:solidFill>
                  <a:srgbClr val="000000"/>
                </a:solidFill>
                <a:latin typeface="Aptos"/>
                <a:ea typeface="DejaVu Sans"/>
              </a:rPr>
              <a:t>i odnoszą się one do obwodów odbiorczych:</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 gniazd wtyczkowych o prądzie znamionowym nieprzekraczającym 63A,</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z odbiornikami zainstalowanymi na stałe o prądzie znamionowym ≤ 32 A (w zależności od układu sieci – TN lub TT)</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
        <p:nvSpPr>
          <p:cNvPr id="1114" name="pole tekstowe 4"/>
          <p:cNvSpPr/>
          <p:nvPr/>
        </p:nvSpPr>
        <p:spPr>
          <a:xfrm>
            <a:off x="0" y="6642720"/>
            <a:ext cx="761400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pic>
        <p:nvPicPr>
          <p:cNvPr id="1116" name="Obraz 4"/>
          <p:cNvPicPr/>
          <p:nvPr/>
        </p:nvPicPr>
        <p:blipFill>
          <a:blip r:embed="rId2"/>
          <a:stretch/>
        </p:blipFill>
        <p:spPr>
          <a:xfrm>
            <a:off x="309240" y="2684880"/>
            <a:ext cx="11389320" cy="2423880"/>
          </a:xfrm>
          <a:prstGeom prst="rect">
            <a:avLst/>
          </a:prstGeom>
          <a:ln w="0">
            <a:noFill/>
          </a:ln>
        </p:spPr>
      </p:pic>
      <p:sp>
        <p:nvSpPr>
          <p:cNvPr id="1117" name="pole tekstowe 2"/>
          <p:cNvSpPr/>
          <p:nvPr/>
        </p:nvSpPr>
        <p:spPr>
          <a:xfrm>
            <a:off x="0" y="6642720"/>
            <a:ext cx="761400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sp>
        <p:nvSpPr>
          <p:cNvPr id="1119" name="pole tekstowe 4"/>
          <p:cNvSpPr/>
          <p:nvPr/>
        </p:nvSpPr>
        <p:spPr>
          <a:xfrm>
            <a:off x="215280" y="1896480"/>
            <a:ext cx="27014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1" strike="noStrike" spc="-1">
                <a:solidFill>
                  <a:srgbClr val="000000"/>
                </a:solidFill>
                <a:latin typeface="Aptos"/>
                <a:ea typeface="DejaVu Sans"/>
              </a:rPr>
              <a:t>Obliczenia pętli zwarcia </a:t>
            </a:r>
            <a:endParaRPr lang="pl-PL" sz="1800" b="0" strike="noStrike" spc="-1">
              <a:latin typeface="Arial"/>
            </a:endParaRPr>
          </a:p>
        </p:txBody>
      </p:sp>
      <p:pic>
        <p:nvPicPr>
          <p:cNvPr id="1120" name="Obraz 7"/>
          <p:cNvPicPr/>
          <p:nvPr/>
        </p:nvPicPr>
        <p:blipFill>
          <a:blip r:embed="rId2"/>
          <a:stretch/>
        </p:blipFill>
        <p:spPr>
          <a:xfrm>
            <a:off x="1567800" y="2627280"/>
            <a:ext cx="7130880" cy="3926520"/>
          </a:xfrm>
          <a:prstGeom prst="rect">
            <a:avLst/>
          </a:prstGeom>
          <a:ln w="0">
            <a:noFill/>
          </a:ln>
        </p:spPr>
      </p:pic>
      <p:sp>
        <p:nvSpPr>
          <p:cNvPr id="1121" name="pole tekstowe 2"/>
          <p:cNvSpPr/>
          <p:nvPr/>
        </p:nvSpPr>
        <p:spPr>
          <a:xfrm>
            <a:off x="0" y="6642720"/>
            <a:ext cx="761400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pic>
        <p:nvPicPr>
          <p:cNvPr id="1123" name="Obraz 3"/>
          <p:cNvPicPr/>
          <p:nvPr/>
        </p:nvPicPr>
        <p:blipFill>
          <a:blip r:embed="rId2"/>
          <a:stretch/>
        </p:blipFill>
        <p:spPr>
          <a:xfrm>
            <a:off x="3627720" y="5700960"/>
            <a:ext cx="2379240" cy="891720"/>
          </a:xfrm>
          <a:prstGeom prst="rect">
            <a:avLst/>
          </a:prstGeom>
          <a:ln w="0">
            <a:noFill/>
          </a:ln>
        </p:spPr>
      </p:pic>
      <p:pic>
        <p:nvPicPr>
          <p:cNvPr id="1124" name="Obraz 5"/>
          <p:cNvPicPr/>
          <p:nvPr/>
        </p:nvPicPr>
        <p:blipFill>
          <a:blip r:embed="rId3"/>
          <a:stretch/>
        </p:blipFill>
        <p:spPr>
          <a:xfrm>
            <a:off x="10868040" y="2187720"/>
            <a:ext cx="1320840" cy="4302000"/>
          </a:xfrm>
          <a:prstGeom prst="rect">
            <a:avLst/>
          </a:prstGeom>
          <a:ln w="0">
            <a:noFill/>
          </a:ln>
        </p:spPr>
      </p:pic>
      <p:sp>
        <p:nvSpPr>
          <p:cNvPr id="1125" name="Symbol zastępczy zawartości 2"/>
          <p:cNvSpPr/>
          <p:nvPr/>
        </p:nvSpPr>
        <p:spPr>
          <a:xfrm>
            <a:off x="512640" y="2011320"/>
            <a:ext cx="7750080" cy="2214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Przyjmijmy zabezpieczenie o charakterystyce C</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Przyjmijmy prąd znamionowy 16A</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Przyjmijmy układ sieci TT</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Napięcie wynosi 230 V </a:t>
            </a:r>
            <a:endParaRPr lang="pl-PL" sz="2800" b="0" strike="noStrike" spc="-1">
              <a:latin typeface="Arial"/>
            </a:endParaRPr>
          </a:p>
        </p:txBody>
      </p:sp>
      <p:pic>
        <p:nvPicPr>
          <p:cNvPr id="1126" name="Obraz 8"/>
          <p:cNvPicPr/>
          <p:nvPr/>
        </p:nvPicPr>
        <p:blipFill>
          <a:blip r:embed="rId4"/>
          <a:stretch/>
        </p:blipFill>
        <p:spPr>
          <a:xfrm>
            <a:off x="8359560" y="2293200"/>
            <a:ext cx="2553120" cy="4299480"/>
          </a:xfrm>
          <a:prstGeom prst="rect">
            <a:avLst/>
          </a:prstGeom>
          <a:ln w="0">
            <a:noFill/>
          </a:ln>
        </p:spPr>
      </p:pic>
      <p:pic>
        <p:nvPicPr>
          <p:cNvPr id="1127" name="Obraz 10"/>
          <p:cNvPicPr/>
          <p:nvPr/>
        </p:nvPicPr>
        <p:blipFill>
          <a:blip r:embed="rId5"/>
          <a:stretch/>
        </p:blipFill>
        <p:spPr>
          <a:xfrm>
            <a:off x="1080000" y="4500000"/>
            <a:ext cx="6042960" cy="1292400"/>
          </a:xfrm>
          <a:prstGeom prst="rect">
            <a:avLst/>
          </a:prstGeom>
          <a:ln w="0">
            <a:noFill/>
          </a:ln>
        </p:spPr>
      </p:pic>
      <p:sp>
        <p:nvSpPr>
          <p:cNvPr id="1128" name="Prostokąt 12"/>
          <p:cNvSpPr/>
          <p:nvPr/>
        </p:nvSpPr>
        <p:spPr>
          <a:xfrm>
            <a:off x="3463200" y="5261040"/>
            <a:ext cx="787320" cy="2484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1129" name="Prostokąt 13"/>
          <p:cNvSpPr/>
          <p:nvPr/>
        </p:nvSpPr>
        <p:spPr>
          <a:xfrm>
            <a:off x="8556480" y="5199120"/>
            <a:ext cx="235440" cy="15588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1130" name="Prostokąt 14"/>
          <p:cNvSpPr/>
          <p:nvPr/>
        </p:nvSpPr>
        <p:spPr>
          <a:xfrm>
            <a:off x="10023120" y="5261040"/>
            <a:ext cx="191160" cy="114984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1131" name="pole tekstowe 2"/>
          <p:cNvSpPr/>
          <p:nvPr/>
        </p:nvSpPr>
        <p:spPr>
          <a:xfrm>
            <a:off x="0" y="6642720"/>
            <a:ext cx="761400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pic>
        <p:nvPicPr>
          <p:cNvPr id="1133" name="Obraz 4"/>
          <p:cNvPicPr/>
          <p:nvPr/>
        </p:nvPicPr>
        <p:blipFill>
          <a:blip r:embed="rId2"/>
          <a:stretch/>
        </p:blipFill>
        <p:spPr>
          <a:xfrm>
            <a:off x="4029120" y="3158640"/>
            <a:ext cx="3645000" cy="749160"/>
          </a:xfrm>
          <a:prstGeom prst="rect">
            <a:avLst/>
          </a:prstGeom>
          <a:ln w="0">
            <a:noFill/>
          </a:ln>
        </p:spPr>
      </p:pic>
      <p:pic>
        <p:nvPicPr>
          <p:cNvPr id="1134" name="Obraz 5"/>
          <p:cNvPicPr/>
          <p:nvPr/>
        </p:nvPicPr>
        <p:blipFill>
          <a:blip r:embed="rId3"/>
          <a:stretch/>
        </p:blipFill>
        <p:spPr>
          <a:xfrm>
            <a:off x="4299120" y="2025720"/>
            <a:ext cx="2379240" cy="891720"/>
          </a:xfrm>
          <a:prstGeom prst="rect">
            <a:avLst/>
          </a:prstGeom>
          <a:ln w="0">
            <a:noFill/>
          </a:ln>
        </p:spPr>
      </p:pic>
      <p:pic>
        <p:nvPicPr>
          <p:cNvPr id="1135" name="Obraz 9"/>
          <p:cNvPicPr/>
          <p:nvPr/>
        </p:nvPicPr>
        <p:blipFill>
          <a:blip r:embed="rId4"/>
          <a:stretch/>
        </p:blipFill>
        <p:spPr>
          <a:xfrm>
            <a:off x="4726080" y="4149360"/>
            <a:ext cx="2082600" cy="806400"/>
          </a:xfrm>
          <a:prstGeom prst="rect">
            <a:avLst/>
          </a:prstGeom>
          <a:ln w="0">
            <a:noFill/>
          </a:ln>
        </p:spPr>
      </p:pic>
      <p:pic>
        <p:nvPicPr>
          <p:cNvPr id="1136" name="Obraz 11"/>
          <p:cNvPicPr/>
          <p:nvPr/>
        </p:nvPicPr>
        <p:blipFill>
          <a:blip r:embed="rId5"/>
          <a:stretch/>
        </p:blipFill>
        <p:spPr>
          <a:xfrm>
            <a:off x="156960" y="4745880"/>
            <a:ext cx="6521400" cy="2054160"/>
          </a:xfrm>
          <a:prstGeom prst="rect">
            <a:avLst/>
          </a:prstGeom>
          <a:ln w="0">
            <a:noFill/>
          </a:ln>
        </p:spPr>
      </p:pic>
      <p:pic>
        <p:nvPicPr>
          <p:cNvPr id="1137" name="Obraz 12"/>
          <p:cNvPicPr/>
          <p:nvPr/>
        </p:nvPicPr>
        <p:blipFill>
          <a:blip r:embed="rId6"/>
          <a:stretch/>
        </p:blipFill>
        <p:spPr>
          <a:xfrm>
            <a:off x="8362080" y="4096800"/>
            <a:ext cx="3168720" cy="911160"/>
          </a:xfrm>
          <a:prstGeom prst="rect">
            <a:avLst/>
          </a:prstGeom>
          <a:ln w="0">
            <a:noFill/>
          </a:ln>
        </p:spPr>
      </p:pic>
      <p:sp>
        <p:nvSpPr>
          <p:cNvPr id="1138" name="Strzałka: w prawo 13"/>
          <p:cNvSpPr/>
          <p:nvPr/>
        </p:nvSpPr>
        <p:spPr>
          <a:xfrm>
            <a:off x="7098840" y="4307040"/>
            <a:ext cx="1132200" cy="394200"/>
          </a:xfrm>
          <a:prstGeom prst="rightArrow">
            <a:avLst>
              <a:gd name="adj1" fmla="val 50000"/>
              <a:gd name="adj2" fmla="val 50000"/>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1139" name="pole tekstowe 14"/>
          <p:cNvSpPr/>
          <p:nvPr/>
        </p:nvSpPr>
        <p:spPr>
          <a:xfrm>
            <a:off x="8719920" y="5349600"/>
            <a:ext cx="281052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800" b="0" strike="noStrike" spc="-1">
                <a:solidFill>
                  <a:srgbClr val="000000"/>
                </a:solidFill>
                <a:latin typeface="Aptos"/>
                <a:ea typeface="DejaVu Sans"/>
              </a:rPr>
              <a:t>Zs     </a:t>
            </a:r>
            <a:r>
              <a:rPr lang="el-GR" sz="2800" b="0" strike="noStrike" spc="-1">
                <a:solidFill>
                  <a:srgbClr val="3A454D"/>
                </a:solidFill>
                <a:latin typeface="Roboto"/>
                <a:ea typeface="DejaVu Sans"/>
              </a:rPr>
              <a:t>≤ 1,4375 Ω</a:t>
            </a:r>
            <a:endParaRPr lang="pl-PL" sz="2800" b="0" strike="noStrike" spc="-1">
              <a:latin typeface="Arial"/>
            </a:endParaRPr>
          </a:p>
        </p:txBody>
      </p:sp>
      <p:sp>
        <p:nvSpPr>
          <p:cNvPr id="1140" name="pole tekstowe 2"/>
          <p:cNvSpPr/>
          <p:nvPr/>
        </p:nvSpPr>
        <p:spPr>
          <a:xfrm>
            <a:off x="0" y="6642720"/>
            <a:ext cx="761400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pic>
        <p:nvPicPr>
          <p:cNvPr id="1142" name="Obraz 4"/>
          <p:cNvPicPr/>
          <p:nvPr/>
        </p:nvPicPr>
        <p:blipFill>
          <a:blip r:embed="rId2"/>
          <a:stretch/>
        </p:blipFill>
        <p:spPr>
          <a:xfrm>
            <a:off x="1623960" y="2381400"/>
            <a:ext cx="8940600" cy="2092320"/>
          </a:xfrm>
          <a:prstGeom prst="rect">
            <a:avLst/>
          </a:prstGeom>
          <a:ln w="0">
            <a:noFill/>
          </a:ln>
        </p:spPr>
      </p:pic>
      <p:sp>
        <p:nvSpPr>
          <p:cNvPr id="1143" name="pole tekstowe 2"/>
          <p:cNvSpPr/>
          <p:nvPr/>
        </p:nvSpPr>
        <p:spPr>
          <a:xfrm>
            <a:off x="0" y="6642720"/>
            <a:ext cx="761400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 name="Tytuł 1_72"/>
          <p:cNvSpPr/>
          <p:nvPr/>
        </p:nvSpPr>
        <p:spPr>
          <a:xfrm>
            <a:off x="720000" y="5587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4: Podstawy systemów elektroenergetycznych z lokalnym bilansowaniem mocy i energii</a:t>
            </a:r>
            <a:endParaRPr lang="pl-PL" sz="4400" b="0" strike="noStrike" spc="-1">
              <a:latin typeface="Arial"/>
            </a:endParaRPr>
          </a:p>
        </p:txBody>
      </p:sp>
      <p:sp>
        <p:nvSpPr>
          <p:cNvPr id="1145" name="Symbol zastępczy zawartości 2_63"/>
          <p:cNvSpPr/>
          <p:nvPr/>
        </p:nvSpPr>
        <p:spPr>
          <a:xfrm>
            <a:off x="838080" y="11890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1001"/>
              </a:spcBef>
            </a:pPr>
            <a:endParaRPr lang="pl-PL" sz="1800" b="0" strike="noStrike" spc="-1">
              <a:latin typeface="Arial"/>
            </a:endParaRPr>
          </a:p>
          <a:p>
            <a:pPr>
              <a:lnSpc>
                <a:spcPct val="90000"/>
              </a:lnSpc>
              <a:spcBef>
                <a:spcPts val="1001"/>
              </a:spcBef>
              <a:tabLst>
                <a:tab pos="0" algn="l"/>
              </a:tabLst>
            </a:pPr>
            <a:endParaRPr lang="pl-PL" sz="1800" b="0" strike="noStrike" spc="-1">
              <a:latin typeface="Arial"/>
            </a:endParaRP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 name="Symbol zastępczy zawartości 2_64"/>
          <p:cNvSpPr/>
          <p:nvPr/>
        </p:nvSpPr>
        <p:spPr>
          <a:xfrm>
            <a:off x="838080" y="21416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1. Pojęcia podstawowe oraz proces transformacji polskiego systemu energetycznego ze strukturą funkcjonowania systemu docelowego</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2. Elementy systemu elektroenergetycznego z lokalnym bilansowaniem</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3. Praca systemu elektroenergetycznego z lokalnym bilansowaniem mocy i energii na przykładzie symulatora Polskiego Systemu Elektroenergetycznego</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4. Sterowanie przepływem energii na podstawie EKO-OZE-PV </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
        <p:nvSpPr>
          <p:cNvPr id="1147" name="Tytuł 1_73"/>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79500" lnSpcReduction="10000"/>
          </a:bodyPr>
          <a:lstStyle/>
          <a:p>
            <a:pPr>
              <a:lnSpc>
                <a:spcPct val="90000"/>
              </a:lnSpc>
            </a:pPr>
            <a:r>
              <a:rPr lang="pl-PL" sz="4400" b="1" strike="noStrike" spc="-1">
                <a:solidFill>
                  <a:srgbClr val="000000"/>
                </a:solidFill>
                <a:latin typeface="Aptos Display"/>
                <a:ea typeface="DejaVu Sans"/>
              </a:rPr>
              <a:t>Moduł 4: Podstawy systemów elektroenergetycznych z lokalnym bilansowaniem mocy i energii</a:t>
            </a:r>
            <a:endParaRPr lang="pl-PL" sz="4400" b="0" strike="noStrike" spc="-1">
              <a:latin typeface="Arial"/>
            </a:endParaRP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8" name="Tytuł 1_95"/>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Pojęcia podstawowe</a:t>
            </a:r>
            <a:endParaRPr lang="pl-PL" sz="4400" b="0" strike="noStrike" spc="-1">
              <a:latin typeface="Arial"/>
            </a:endParaRPr>
          </a:p>
        </p:txBody>
      </p:sp>
      <p:sp>
        <p:nvSpPr>
          <p:cNvPr id="1149" name="Symbol zastępczy zawartości 2_65"/>
          <p:cNvSpPr/>
          <p:nvPr/>
        </p:nvSpPr>
        <p:spPr>
          <a:xfrm>
            <a:off x="838080" y="1825560"/>
            <a:ext cx="10513080" cy="1048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6080">
              <a:lnSpc>
                <a:spcPct val="90000"/>
              </a:lnSpc>
              <a:spcBef>
                <a:spcPts val="1001"/>
              </a:spcBef>
              <a:buClr>
                <a:srgbClr val="000000"/>
              </a:buClr>
              <a:buFont typeface="Arial"/>
              <a:buChar char="•"/>
            </a:pPr>
            <a:r>
              <a:rPr lang="pl-PL" sz="1800" b="1" strike="noStrike" spc="-1">
                <a:solidFill>
                  <a:srgbClr val="000000"/>
                </a:solidFill>
                <a:latin typeface="TimesNewRomanPS-BoldMT"/>
                <a:ea typeface="DejaVu Sans"/>
              </a:rPr>
              <a:t>Systemem elektroenergetycznym ( SEE) </a:t>
            </a:r>
            <a:r>
              <a:rPr lang="pl-PL" sz="1800" b="0" strike="noStrike" spc="-1">
                <a:solidFill>
                  <a:srgbClr val="000000"/>
                </a:solidFill>
                <a:latin typeface="TimesNewRomanPSMT"/>
                <a:ea typeface="DejaVu Sans"/>
              </a:rPr>
              <a:t>nazywa się zespół urządzeń przeznaczonych do wytwarzania, przesyłu i rozdziału energii elektrycznej. Zadaniem SEE jest realizacja procesu ciągłej dostawy energii elektrycznej odbiorcom, przy minimalizacji nakładów przeznaczonych na ten cel.</a:t>
            </a:r>
            <a:endParaRPr lang="pl-PL" sz="1800" b="0" strike="noStrike" spc="-1">
              <a:latin typeface="Arial"/>
            </a:endParaRPr>
          </a:p>
        </p:txBody>
      </p:sp>
      <p:sp>
        <p:nvSpPr>
          <p:cNvPr id="1150" name="pole tekstowe 3_1"/>
          <p:cNvSpPr/>
          <p:nvPr/>
        </p:nvSpPr>
        <p:spPr>
          <a:xfrm>
            <a:off x="1267920" y="3060360"/>
            <a:ext cx="8499240" cy="14612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TimesNewRomanPSMT"/>
                <a:ea typeface="DejaVu Sans"/>
              </a:rPr>
              <a:t>Z funkcji realizowanych przez SEE wynika jego podstawowy podział na dwa podsystemy: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podsystem wytwórczy, czyli elektrownie</a:t>
            </a:r>
            <a:endParaRPr lang="pl-PL" sz="1800" b="0" strike="noStrike" spc="-1">
              <a:latin typeface="Arial"/>
            </a:endParaRPr>
          </a:p>
          <a:p>
            <a:pPr>
              <a:lnSpc>
                <a:spcPct val="100000"/>
              </a:lnSpc>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podsystem przesyłowo-rozdzielczy, zwany inaczej układem przesyłowo - rozdzielczym</a:t>
            </a:r>
            <a:endParaRPr lang="pl-PL" sz="1800" b="0" strike="noStrike" spc="-1">
              <a:latin typeface="Arial"/>
            </a:endParaRPr>
          </a:p>
          <a:p>
            <a:pPr>
              <a:lnSpc>
                <a:spcPct val="100000"/>
              </a:lnSpc>
            </a:pPr>
            <a:r>
              <a:rPr lang="pl-PL" sz="1800" b="0" strike="noStrike" spc="-1">
                <a:solidFill>
                  <a:srgbClr val="000000"/>
                </a:solidFill>
                <a:latin typeface="TimesNewRomanPSMT"/>
                <a:ea typeface="DejaVu Sans"/>
              </a:rPr>
              <a:t>lub </a:t>
            </a:r>
            <a:r>
              <a:rPr lang="pl-PL" sz="1800" b="1" strike="noStrike" spc="-1">
                <a:solidFill>
                  <a:srgbClr val="000000"/>
                </a:solidFill>
                <a:latin typeface="TimesNewRomanPS-BoldMT"/>
                <a:ea typeface="DejaVu Sans"/>
              </a:rPr>
              <a:t>siecią elektroenergetyczną (SE)</a:t>
            </a:r>
            <a:r>
              <a:rPr lang="pl-PL" sz="1800" b="0" strike="noStrike" spc="-1">
                <a:solidFill>
                  <a:srgbClr val="000000"/>
                </a:solidFill>
                <a:latin typeface="TimesNewRomanPSMT"/>
                <a:ea typeface="DejaVu Sans"/>
              </a:rPr>
              <a:t>.</a:t>
            </a:r>
            <a:endParaRPr lang="pl-PL" sz="1800" b="0" strike="noStrike" spc="-1">
              <a:latin typeface="Arial"/>
            </a:endParaRP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1" name="Tytuł 1_96"/>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Pojęcia podstawowe</a:t>
            </a:r>
            <a:endParaRPr lang="pl-PL" sz="4400" b="0" strike="noStrike" spc="-1">
              <a:latin typeface="Arial"/>
            </a:endParaRPr>
          </a:p>
        </p:txBody>
      </p:sp>
      <p:sp>
        <p:nvSpPr>
          <p:cNvPr id="1152" name="Symbol zastępczy zawartości 2_66"/>
          <p:cNvSpPr/>
          <p:nvPr/>
        </p:nvSpPr>
        <p:spPr>
          <a:xfrm>
            <a:off x="838080" y="1825560"/>
            <a:ext cx="1051308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1001"/>
              </a:spcBef>
              <a:tabLst>
                <a:tab pos="0" algn="l"/>
              </a:tabLst>
            </a:pPr>
            <a:r>
              <a:rPr lang="pl-PL" sz="1800" b="0" strike="noStrike" spc="-1">
                <a:solidFill>
                  <a:srgbClr val="000000"/>
                </a:solidFill>
                <a:latin typeface="TimesNewRomanPSMT"/>
                <a:ea typeface="DejaVu Sans"/>
              </a:rPr>
              <a:t>Wytwarzanie energii elektrycznej w krajowym SEE odbywa się w:</a:t>
            </a:r>
            <a:endParaRPr lang="pl-PL" sz="1800" b="0" strike="noStrike" spc="-1">
              <a:latin typeface="Arial"/>
            </a:endParaRPr>
          </a:p>
          <a:p>
            <a:pPr>
              <a:lnSpc>
                <a:spcPct val="90000"/>
              </a:lnSpc>
              <a:spcBef>
                <a:spcPts val="1001"/>
              </a:spcBef>
              <a:tabLst>
                <a:tab pos="0" algn="l"/>
              </a:tabLst>
            </a:pPr>
            <a:endParaRPr lang="pl-PL" sz="1800" b="0" strike="noStrike" spc="-1">
              <a:latin typeface="Arial"/>
            </a:endParaRPr>
          </a:p>
          <a:p>
            <a:pPr>
              <a:lnSpc>
                <a:spcPct val="90000"/>
              </a:lnSpc>
              <a:spcBef>
                <a:spcPts val="1001"/>
              </a:spcBef>
              <a:tabLst>
                <a:tab pos="0" algn="l"/>
              </a:tabLst>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dużych elektrowniach cieplnych kondensacyjnych (wytwarzających tylko energię elektryczną, bez wyzyskiwania ciepła pary wylotowej z turbiny parowej), pracujących na węglu kamiennym lub brunatnym.</a:t>
            </a:r>
            <a:endParaRPr lang="pl-PL" sz="1800" b="0" strike="noStrike" spc="-1">
              <a:latin typeface="Arial"/>
            </a:endParaRPr>
          </a:p>
          <a:p>
            <a:pPr>
              <a:lnSpc>
                <a:spcPct val="90000"/>
              </a:lnSpc>
              <a:spcBef>
                <a:spcPts val="1001"/>
              </a:spcBef>
              <a:tabLst>
                <a:tab pos="0" algn="l"/>
              </a:tabLst>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elektrociepłowniach miejskich i przemysłowych (wytwarzających jednocześnie energię elektryczną i cieplną, w układzie skojarzonym). Moce takich elektrowni zależą od wielkości zapotrzebowania na ciepło i mieszczą się w granicach od kilku do kilkaset MW.</a:t>
            </a:r>
            <a:endParaRPr lang="pl-PL" sz="1800" b="0" strike="noStrike" spc="-1">
              <a:latin typeface="Arial"/>
            </a:endParaRPr>
          </a:p>
          <a:p>
            <a:pPr>
              <a:lnSpc>
                <a:spcPct val="90000"/>
              </a:lnSpc>
              <a:spcBef>
                <a:spcPts val="1001"/>
              </a:spcBef>
              <a:tabLst>
                <a:tab pos="0" algn="l"/>
              </a:tabLst>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elektrowniach wodnych przepływowych i szczytowo-pompowych.</a:t>
            </a:r>
            <a:endParaRPr lang="pl-PL" sz="1800" b="0" strike="noStrike" spc="-1">
              <a:latin typeface="Arial"/>
            </a:endParaRPr>
          </a:p>
          <a:p>
            <a:pPr>
              <a:lnSpc>
                <a:spcPct val="90000"/>
              </a:lnSpc>
              <a:spcBef>
                <a:spcPts val="1001"/>
              </a:spcBef>
              <a:tabLst>
                <a:tab pos="0" algn="l"/>
              </a:tabLst>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źródłach wykorzystujących energie odnawialne wiatru i słońca. </a:t>
            </a:r>
            <a:endParaRPr lang="pl-PL" sz="1800" b="0" strike="noStrike" spc="-1">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ytuł 1_20"/>
          <p:cNvSpPr/>
          <p:nvPr/>
        </p:nvSpPr>
        <p:spPr>
          <a:xfrm>
            <a:off x="838800" y="5796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14" name="Symbol zastępczy zawartości 2_11"/>
          <p:cNvSpPr/>
          <p:nvPr/>
        </p:nvSpPr>
        <p:spPr>
          <a:xfrm>
            <a:off x="838800" y="20401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15" name="Tytuł 1_21"/>
          <p:cNvSpPr/>
          <p:nvPr/>
        </p:nvSpPr>
        <p:spPr>
          <a:xfrm>
            <a:off x="838800" y="57960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16" name="Symbol zastępczy zawartości 2_12"/>
          <p:cNvSpPr/>
          <p:nvPr/>
        </p:nvSpPr>
        <p:spPr>
          <a:xfrm>
            <a:off x="838800" y="20401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17" name="Prostokąt 216"/>
          <p:cNvSpPr/>
          <p:nvPr/>
        </p:nvSpPr>
        <p:spPr>
          <a:xfrm>
            <a:off x="0" y="6511680"/>
            <a:ext cx="1133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https://www.spe.org.pl/blog/praca-przy-urzadzeniach-energetycznych-bhp</a:t>
            </a:r>
            <a:endParaRPr lang="pl-PL" sz="1800" b="0" strike="noStrike" spc="-1">
              <a:latin typeface="Arial"/>
            </a:endParaRPr>
          </a:p>
        </p:txBody>
      </p:sp>
      <p:sp>
        <p:nvSpPr>
          <p:cNvPr id="218" name="Prostokąt 217"/>
          <p:cNvSpPr/>
          <p:nvPr/>
        </p:nvSpPr>
        <p:spPr>
          <a:xfrm>
            <a:off x="358560" y="2040120"/>
            <a:ext cx="6118920" cy="3415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musi odbywać się zgodnie z instrukcją eksploatacji.</a:t>
            </a:r>
            <a:r>
              <a:rPr lang="pl-PL" sz="1800" b="0" strike="noStrike" spc="-1">
                <a:solidFill>
                  <a:srgbClr val="000000"/>
                </a:solidFill>
                <a:latin typeface="Arial"/>
                <a:ea typeface="DejaVu Sans"/>
              </a:rPr>
              <a:t> Instrukcje eksploatacji przygotowywane są przez wykwalifikowane jednostki organizacyjne, między innymi Stowarzyszenie Polskich Energetyków. W instrukcji eksploatacji musi zostać zawarta przede wszystkim charakterystyka urządzenia oraz opis wszystkich układów. Konieczne jest zamieszczenie opisu obsługi urządzenia oraz postępowania na wypadek awarii, a także dołączenie niezbędnego zestawu rysunków. W instrukcji należy zawrzeć wymagania konserwacyjne, przepisy przeciwpożarowe, zasady organizacji stanowiska pracy oraz identyfikację zagrożeń.</a:t>
            </a:r>
            <a:endParaRPr lang="pl-PL" sz="1800" b="0" strike="noStrike" spc="-1">
              <a:latin typeface="Arial"/>
            </a:endParaRPr>
          </a:p>
        </p:txBody>
      </p:sp>
      <p:pic>
        <p:nvPicPr>
          <p:cNvPr id="219" name="Obraz 218"/>
          <p:cNvPicPr/>
          <p:nvPr/>
        </p:nvPicPr>
        <p:blipFill>
          <a:blip r:embed="rId2"/>
          <a:stretch/>
        </p:blipFill>
        <p:spPr>
          <a:xfrm>
            <a:off x="7560000" y="1440000"/>
            <a:ext cx="2991600" cy="4404240"/>
          </a:xfrm>
          <a:prstGeom prst="rect">
            <a:avLst/>
          </a:prstGeom>
          <a:ln w="0">
            <a:noFill/>
          </a:ln>
        </p:spPr>
      </p:pic>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 name="Tytuł 1_97"/>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Pojęcia podstawowe</a:t>
            </a:r>
            <a:endParaRPr lang="pl-PL" sz="4400" b="0" strike="noStrike" spc="-1">
              <a:latin typeface="Arial"/>
            </a:endParaRPr>
          </a:p>
        </p:txBody>
      </p:sp>
      <p:sp>
        <p:nvSpPr>
          <p:cNvPr id="1154" name="Symbol zastępczy zawartości 2_67"/>
          <p:cNvSpPr/>
          <p:nvPr/>
        </p:nvSpPr>
        <p:spPr>
          <a:xfrm>
            <a:off x="838080" y="1825560"/>
            <a:ext cx="1051308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6080">
              <a:lnSpc>
                <a:spcPct val="90000"/>
              </a:lnSpc>
              <a:spcBef>
                <a:spcPts val="1001"/>
              </a:spcBef>
              <a:buClr>
                <a:srgbClr val="000000"/>
              </a:buClr>
              <a:buFont typeface="Arial"/>
              <a:buChar char="•"/>
            </a:pPr>
            <a:r>
              <a:rPr lang="pl-PL" sz="1800" b="0" strike="noStrike" spc="-1">
                <a:solidFill>
                  <a:srgbClr val="000000"/>
                </a:solidFill>
                <a:latin typeface="TimesNewRomanPSMT"/>
                <a:ea typeface="DejaVu Sans"/>
              </a:rPr>
              <a:t>Największa moc czynna jaką mogą produkować wszystkie elektrownie w SEE nazywa się </a:t>
            </a:r>
            <a:r>
              <a:rPr lang="pl-PL" sz="1800" b="1" strike="noStrike" spc="-1">
                <a:solidFill>
                  <a:srgbClr val="000000"/>
                </a:solidFill>
                <a:latin typeface="TimesNewRomanPS-BoldMT"/>
                <a:ea typeface="DejaVu Sans"/>
              </a:rPr>
              <a:t>mocą osiągalną.</a:t>
            </a:r>
            <a:endParaRPr lang="pl-PL" sz="1800" b="0" strike="noStrike" spc="-1">
              <a:latin typeface="Arial"/>
            </a:endParaRPr>
          </a:p>
          <a:p>
            <a:pPr marL="228600" indent="-226080">
              <a:lnSpc>
                <a:spcPct val="90000"/>
              </a:lnSpc>
              <a:spcBef>
                <a:spcPts val="1001"/>
              </a:spcBef>
              <a:buClr>
                <a:srgbClr val="000000"/>
              </a:buClr>
              <a:buFont typeface="Arial"/>
              <a:buChar char="•"/>
            </a:pPr>
            <a:r>
              <a:rPr lang="pl-PL" sz="1800" b="0" strike="noStrike" spc="-1">
                <a:solidFill>
                  <a:srgbClr val="000000"/>
                </a:solidFill>
                <a:latin typeface="TimesNewRomanPSMT"/>
                <a:ea typeface="DejaVu Sans"/>
              </a:rPr>
              <a:t>Największa moc, która może być wytworzona w SEE przez co najmniej godzinę, określana jest mianem </a:t>
            </a:r>
            <a:r>
              <a:rPr lang="pl-PL" sz="1800" b="1" strike="noStrike" spc="-1">
                <a:solidFill>
                  <a:srgbClr val="000000"/>
                </a:solidFill>
                <a:latin typeface="TimesNewRomanPS-BoldMT"/>
                <a:ea typeface="DejaVu Sans"/>
              </a:rPr>
              <a:t>mocy dyspozycyjnej</a:t>
            </a:r>
            <a:r>
              <a:rPr lang="pl-PL" sz="1800" b="0" strike="noStrike" spc="-1">
                <a:solidFill>
                  <a:srgbClr val="000000"/>
                </a:solidFill>
                <a:latin typeface="TimesNewRomanPSMT"/>
                <a:ea typeface="DejaVu Sans"/>
              </a:rPr>
              <a:t>.</a:t>
            </a:r>
            <a:endParaRPr lang="pl-PL" sz="1800" b="0" strike="noStrike" spc="-1">
              <a:latin typeface="Arial"/>
            </a:endParaRPr>
          </a:p>
          <a:p>
            <a:pPr marL="228600" indent="-226080">
              <a:lnSpc>
                <a:spcPct val="90000"/>
              </a:lnSpc>
              <a:spcBef>
                <a:spcPts val="1001"/>
              </a:spcBef>
              <a:buClr>
                <a:srgbClr val="000000"/>
              </a:buClr>
              <a:buFont typeface="Arial"/>
              <a:buChar char="•"/>
            </a:pPr>
            <a:r>
              <a:rPr lang="pl-PL" sz="1800" b="0" strike="noStrike" spc="-1">
                <a:solidFill>
                  <a:srgbClr val="000000"/>
                </a:solidFill>
                <a:latin typeface="TimesNewRomanPSMT"/>
                <a:ea typeface="DejaVu Sans"/>
              </a:rPr>
              <a:t>Suma mocy produkowanych w elektrowniach systemu w danej chwili określa </a:t>
            </a:r>
            <a:r>
              <a:rPr lang="pl-PL" sz="1800" b="1" strike="noStrike" spc="-1">
                <a:solidFill>
                  <a:srgbClr val="000000"/>
                </a:solidFill>
                <a:latin typeface="TimesNewRomanPS-ItalicMT"/>
                <a:ea typeface="DejaVu Sans"/>
              </a:rPr>
              <a:t>moc</a:t>
            </a:r>
            <a:r>
              <a:rPr lang="pl-PL" sz="1800" b="0" i="1" strike="noStrike" spc="-1">
                <a:solidFill>
                  <a:srgbClr val="000000"/>
                </a:solidFill>
                <a:latin typeface="TimesNewRomanPS-ItalicMT"/>
                <a:ea typeface="DejaVu Sans"/>
              </a:rPr>
              <a:t> </a:t>
            </a:r>
            <a:r>
              <a:rPr lang="pl-PL" sz="1800" b="1" strike="noStrike" spc="-1">
                <a:solidFill>
                  <a:srgbClr val="000000"/>
                </a:solidFill>
                <a:latin typeface="TimesNewRomanPS-BoldMT"/>
                <a:ea typeface="DejaVu Sans"/>
              </a:rPr>
              <a:t>wytwarzaną brutto</a:t>
            </a:r>
            <a:r>
              <a:rPr lang="pl-PL" sz="1800" b="0" strike="noStrike" spc="-1">
                <a:solidFill>
                  <a:srgbClr val="000000"/>
                </a:solidFill>
                <a:latin typeface="TimesNewRomanPSMT"/>
                <a:ea typeface="DejaVu Sans"/>
              </a:rPr>
              <a:t>. Różnicę między mocą włączoną a wytwarzaną brutto nazywa się </a:t>
            </a:r>
            <a:r>
              <a:rPr lang="pl-PL" sz="1800" b="1" strike="noStrike" spc="-1">
                <a:solidFill>
                  <a:srgbClr val="000000"/>
                </a:solidFill>
                <a:latin typeface="TimesNewRomanPSMT"/>
                <a:ea typeface="DejaVu Sans"/>
              </a:rPr>
              <a:t>rezerwą wirującą.</a:t>
            </a:r>
            <a:endParaRPr lang="pl-PL" sz="1800" b="0" strike="noStrike" spc="-1">
              <a:latin typeface="Arial"/>
            </a:endParaRPr>
          </a:p>
          <a:p>
            <a:pPr marL="228600" indent="-226080">
              <a:lnSpc>
                <a:spcPct val="90000"/>
              </a:lnSpc>
              <a:spcBef>
                <a:spcPts val="1001"/>
              </a:spcBef>
              <a:buClr>
                <a:srgbClr val="000000"/>
              </a:buClr>
              <a:buFont typeface="Arial"/>
              <a:buChar char="•"/>
            </a:pPr>
            <a:r>
              <a:rPr lang="pl-PL" sz="1800" b="1" strike="noStrike" spc="-1">
                <a:solidFill>
                  <a:srgbClr val="000000"/>
                </a:solidFill>
                <a:latin typeface="TimesNewRomanPS-BoldMT"/>
                <a:ea typeface="DejaVu Sans"/>
              </a:rPr>
              <a:t>Moc wytwarzana netto </a:t>
            </a:r>
            <a:r>
              <a:rPr lang="pl-PL" sz="1800" b="0" strike="noStrike" spc="-1">
                <a:solidFill>
                  <a:srgbClr val="000000"/>
                </a:solidFill>
                <a:latin typeface="TimesNewRomanPSMT"/>
                <a:ea typeface="DejaVu Sans"/>
              </a:rPr>
              <a:t>jest to łączna moc wprowadzona do sieci elektroenergetycznej.</a:t>
            </a:r>
            <a:endParaRPr lang="pl-PL" sz="1800" b="0" strike="noStrike" spc="-1">
              <a:latin typeface="Arial"/>
            </a:endParaRPr>
          </a:p>
          <a:p>
            <a:pPr marL="228600" indent="-226080">
              <a:lnSpc>
                <a:spcPct val="90000"/>
              </a:lnSpc>
              <a:spcBef>
                <a:spcPts val="1001"/>
              </a:spcBef>
              <a:buClr>
                <a:srgbClr val="000000"/>
              </a:buClr>
              <a:buFont typeface="Arial"/>
              <a:buChar char="•"/>
            </a:pPr>
            <a:r>
              <a:rPr lang="pl-PL" sz="1800" b="0" strike="noStrike" spc="-1">
                <a:solidFill>
                  <a:srgbClr val="000000"/>
                </a:solidFill>
                <a:latin typeface="TimesNewRomanPSMT"/>
                <a:ea typeface="DejaVu Sans"/>
              </a:rPr>
              <a:t>Różnicę pomiędzy mocą wytwarzaną brutto i netto stanowi </a:t>
            </a:r>
            <a:r>
              <a:rPr lang="pl-PL" sz="1800" b="1" strike="noStrike" spc="-1">
                <a:solidFill>
                  <a:srgbClr val="000000"/>
                </a:solidFill>
                <a:latin typeface="TimesNewRomanPSMT"/>
                <a:ea typeface="DejaVu Sans"/>
              </a:rPr>
              <a:t>moc potrzeb własnych elektrowni</a:t>
            </a:r>
            <a:r>
              <a:rPr lang="pl-PL" sz="1800" b="0" strike="noStrike" spc="-1">
                <a:solidFill>
                  <a:srgbClr val="000000"/>
                </a:solidFill>
                <a:latin typeface="TimesNewRomanPSMT"/>
                <a:ea typeface="DejaVu Sans"/>
              </a:rPr>
              <a:t>.</a:t>
            </a:r>
            <a:endParaRPr lang="pl-PL" sz="1800" b="0" strike="noStrike" spc="-1">
              <a:latin typeface="Arial"/>
            </a:endParaRP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Tytuł 1_98"/>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Zmienność obciążenia</a:t>
            </a:r>
            <a:endParaRPr lang="pl-PL" sz="4400" b="0" strike="noStrike" spc="-1">
              <a:latin typeface="Arial"/>
            </a:endParaRPr>
          </a:p>
        </p:txBody>
      </p:sp>
      <p:sp>
        <p:nvSpPr>
          <p:cNvPr id="1156" name="Symbol zastępczy zawartości 2_68"/>
          <p:cNvSpPr/>
          <p:nvPr/>
        </p:nvSpPr>
        <p:spPr>
          <a:xfrm>
            <a:off x="838080" y="1825560"/>
            <a:ext cx="1051308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6080">
              <a:lnSpc>
                <a:spcPct val="90000"/>
              </a:lnSpc>
              <a:spcBef>
                <a:spcPts val="1001"/>
              </a:spcBef>
              <a:buClr>
                <a:srgbClr val="000000"/>
              </a:buClr>
              <a:buFont typeface="Arial"/>
              <a:buChar char="•"/>
            </a:pPr>
            <a:r>
              <a:rPr lang="pl-PL" sz="1800" b="0" strike="noStrike" spc="-1">
                <a:solidFill>
                  <a:srgbClr val="000000"/>
                </a:solidFill>
                <a:latin typeface="TimesNewRomanPSMT"/>
                <a:ea typeface="DejaVu Sans"/>
              </a:rPr>
              <a:t>Warunki pracy SEE podlegają ustawicznym zmianom. W zależności od harmonogramu pracy odbiorników, w szczególności odbiorników przemysłowych, zmienia się zapotrzebowanie na moc w ciągu doby. Na wartość mocy zapotrzebowanej wpływają także warunki pogodowe, wydarzenia kulturalne, społeczne, itp. Obciążenie systemu przedstawia się na tzw. wykresach obciążenia, będących zależnością P= f(t). Wykresy te mogą dotyczyć doby, tygodnia, miesiąca lub roku. Na rys 1.5 przedstawiono typowy, dobowy wykres obciążenia SEE dla dwóch różnych dni w roku. Na wykresach obciążenia można zaznaczyć pewne charakterystyczne wielkości mocy: moc maksymalną, zwaną także szczytem obciążenia - Pmax lub Ps oraz moc minimalną, zwaną doliną - Pmin lub Po. Pole powierzchni pod krzywą obciążenia oznacza energię A pobraną w danym okresie czasu </a:t>
            </a:r>
            <a:r>
              <a:rPr lang="pl-PL" sz="1800" b="0" strike="noStrike" spc="-1">
                <a:solidFill>
                  <a:srgbClr val="000000"/>
                </a:solidFill>
                <a:latin typeface="SymbolMT"/>
                <a:ea typeface="DejaVu Sans"/>
              </a:rPr>
              <a:t>Δ</a:t>
            </a:r>
            <a:r>
              <a:rPr lang="pl-PL" sz="1800" b="0" strike="noStrike" spc="-1">
                <a:solidFill>
                  <a:srgbClr val="000000"/>
                </a:solidFill>
                <a:latin typeface="TimesNewRomanPSMT"/>
                <a:ea typeface="DejaVu Sans"/>
              </a:rPr>
              <a:t>t. Moc średnią można wyznaczyć z zależności:</a:t>
            </a:r>
            <a:endParaRPr lang="pl-PL" sz="1800" b="0" strike="noStrike" spc="-1">
              <a:latin typeface="Arial"/>
            </a:endParaRPr>
          </a:p>
        </p:txBody>
      </p:sp>
      <p:pic>
        <p:nvPicPr>
          <p:cNvPr id="1157" name="Obraz 4_1"/>
          <p:cNvPicPr/>
          <p:nvPr/>
        </p:nvPicPr>
        <p:blipFill>
          <a:blip r:embed="rId2"/>
          <a:stretch/>
        </p:blipFill>
        <p:spPr>
          <a:xfrm>
            <a:off x="4149720" y="4185360"/>
            <a:ext cx="4064760" cy="2445480"/>
          </a:xfrm>
          <a:prstGeom prst="rect">
            <a:avLst/>
          </a:prstGeom>
          <a:ln w="0">
            <a:noFill/>
          </a:ln>
        </p:spPr>
      </p:pic>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8" name="Tytuł 1_99"/>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Wymagania stawiane systemowi energetycznemu</a:t>
            </a:r>
            <a:endParaRPr lang="pl-PL" sz="4400" b="0" strike="noStrike" spc="-1">
              <a:latin typeface="Arial"/>
            </a:endParaRPr>
          </a:p>
        </p:txBody>
      </p:sp>
      <p:sp>
        <p:nvSpPr>
          <p:cNvPr id="1159" name="Symbol zastępczy zawartości 2_69"/>
          <p:cNvSpPr/>
          <p:nvPr/>
        </p:nvSpPr>
        <p:spPr>
          <a:xfrm>
            <a:off x="838080" y="1825560"/>
            <a:ext cx="1051308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6080">
              <a:lnSpc>
                <a:spcPct val="90000"/>
              </a:lnSpc>
              <a:spcBef>
                <a:spcPts val="1001"/>
              </a:spcBef>
              <a:buClr>
                <a:srgbClr val="000000"/>
              </a:buClr>
              <a:buFont typeface="Arial"/>
              <a:buChar char="•"/>
            </a:pPr>
            <a:r>
              <a:rPr lang="pl-PL" sz="1800" b="0" strike="noStrike" spc="-1">
                <a:solidFill>
                  <a:srgbClr val="000000"/>
                </a:solidFill>
                <a:latin typeface="TimesNewRomanPSMT"/>
                <a:ea typeface="DejaVu Sans"/>
              </a:rPr>
              <a:t>Od SEE wymaga się ciągłej, niezawodnej dostawy energii elektrycznej odbiorcom. Ciągłość dostawy określona jest liczbą i czasem przerw w zasilaniu.</a:t>
            </a:r>
            <a:endParaRPr lang="pl-PL" sz="1800" b="0" strike="noStrike" spc="-1">
              <a:latin typeface="Arial"/>
            </a:endParaRPr>
          </a:p>
          <a:p>
            <a:pPr marL="228600" indent="-226080">
              <a:lnSpc>
                <a:spcPct val="90000"/>
              </a:lnSpc>
              <a:spcBef>
                <a:spcPts val="1001"/>
              </a:spcBef>
              <a:buClr>
                <a:srgbClr val="000000"/>
              </a:buClr>
              <a:buFont typeface="Arial"/>
              <a:buChar char="•"/>
            </a:pPr>
            <a:r>
              <a:rPr lang="pl-PL" sz="1800" b="0" strike="noStrike" spc="-1">
                <a:solidFill>
                  <a:srgbClr val="000000"/>
                </a:solidFill>
                <a:latin typeface="TimesNewRomanPSMT"/>
                <a:ea typeface="DejaVu Sans"/>
              </a:rPr>
              <a:t>Praca urządzeń elektrycznych może wiązać się z możliwością porażenia prądem elektrycznym lub poparzenia łukiem elektrycznym, może też stwarzać niebezpieczeństwo pożaru lub wybuchu. Układ elektroenergetyczny powinien być właściwie zaprojektowany i zbudowany, a także eksploatowany w taki sposób, aby zapewnione były określone warunki bezpieczeństwa na każdym poziomie napięcia.</a:t>
            </a:r>
            <a:endParaRPr lang="pl-PL" sz="1800" b="0" strike="noStrike" spc="-1">
              <a:latin typeface="Arial"/>
            </a:endParaRPr>
          </a:p>
          <a:p>
            <a:pPr marL="228600" indent="-226080">
              <a:lnSpc>
                <a:spcPct val="90000"/>
              </a:lnSpc>
              <a:spcBef>
                <a:spcPts val="1001"/>
              </a:spcBef>
              <a:buClr>
                <a:srgbClr val="000000"/>
              </a:buClr>
              <a:buFont typeface="Arial"/>
              <a:buChar char="•"/>
            </a:pPr>
            <a:r>
              <a:rPr lang="pl-PL" sz="1800" b="0" strike="noStrike" spc="-1">
                <a:solidFill>
                  <a:srgbClr val="000000"/>
                </a:solidFill>
                <a:latin typeface="TimesNewRomanPSMT"/>
                <a:ea typeface="DejaVu Sans"/>
              </a:rPr>
              <a:t>Energia elektryczna jest produktem, można więc przypisać jej - jak każdemu produktowi – pewne cechy jakościowe. Cechami jakościowymi energii są parametry napięcia zasilającego:</a:t>
            </a:r>
            <a:endParaRPr lang="pl-PL" sz="1800" b="0" strike="noStrike" spc="-1">
              <a:latin typeface="Arial"/>
            </a:endParaRPr>
          </a:p>
          <a:p>
            <a:pPr>
              <a:lnSpc>
                <a:spcPct val="90000"/>
              </a:lnSpc>
              <a:spcBef>
                <a:spcPts val="1001"/>
              </a:spcBef>
              <a:tabLst>
                <a:tab pos="0" algn="l"/>
              </a:tabLst>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wartość napięcia roboczego,</a:t>
            </a:r>
            <a:endParaRPr lang="pl-PL" sz="1800" b="0" strike="noStrike" spc="-1">
              <a:latin typeface="Arial"/>
            </a:endParaRPr>
          </a:p>
          <a:p>
            <a:pPr>
              <a:lnSpc>
                <a:spcPct val="90000"/>
              </a:lnSpc>
              <a:spcBef>
                <a:spcPts val="1001"/>
              </a:spcBef>
              <a:tabLst>
                <a:tab pos="0" algn="l"/>
              </a:tabLst>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częstotliwość napięcia,</a:t>
            </a:r>
            <a:endParaRPr lang="pl-PL" sz="1800" b="0" strike="noStrike" spc="-1">
              <a:latin typeface="Arial"/>
            </a:endParaRPr>
          </a:p>
          <a:p>
            <a:pPr>
              <a:lnSpc>
                <a:spcPct val="90000"/>
              </a:lnSpc>
              <a:spcBef>
                <a:spcPts val="1001"/>
              </a:spcBef>
              <a:tabLst>
                <a:tab pos="0" algn="l"/>
              </a:tabLst>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kształt krzywej napięcia,</a:t>
            </a:r>
            <a:endParaRPr lang="pl-PL" sz="1800" b="0" strike="noStrike" spc="-1">
              <a:latin typeface="Arial"/>
            </a:endParaRPr>
          </a:p>
          <a:p>
            <a:pPr>
              <a:lnSpc>
                <a:spcPct val="90000"/>
              </a:lnSpc>
              <a:spcBef>
                <a:spcPts val="1001"/>
              </a:spcBef>
              <a:tabLst>
                <a:tab pos="0" algn="l"/>
              </a:tabLst>
            </a:pPr>
            <a:r>
              <a:rPr lang="pl-PL" sz="1800" b="0" strike="noStrike" spc="-1">
                <a:solidFill>
                  <a:srgbClr val="000000"/>
                </a:solidFill>
                <a:latin typeface="SymbolMT"/>
                <a:ea typeface="DejaVu Sans"/>
              </a:rPr>
              <a:t>• </a:t>
            </a:r>
            <a:r>
              <a:rPr lang="pl-PL" sz="1800" b="0" strike="noStrike" spc="-1">
                <a:solidFill>
                  <a:srgbClr val="000000"/>
                </a:solidFill>
                <a:latin typeface="TimesNewRomanPSMT"/>
                <a:ea typeface="DejaVu Sans"/>
              </a:rPr>
              <a:t>symetria napięć trójfazowych.</a:t>
            </a:r>
            <a:endParaRPr lang="pl-PL" sz="1800" b="0" strike="noStrike" spc="-1">
              <a:latin typeface="Arial"/>
            </a:endParaRP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0" name="Tytuł 1_100"/>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a:solidFill>
                  <a:srgbClr val="000000"/>
                </a:solidFill>
                <a:latin typeface="Aptos Display"/>
                <a:ea typeface="DejaVu Sans"/>
              </a:rPr>
              <a:t>System energetyczny w Polsce – rys historyczny</a:t>
            </a:r>
            <a:endParaRPr lang="pl-PL" sz="4400" b="0" strike="noStrike" spc="-1">
              <a:latin typeface="Arial"/>
            </a:endParaRPr>
          </a:p>
        </p:txBody>
      </p:sp>
      <p:pic>
        <p:nvPicPr>
          <p:cNvPr id="1161" name="Obraz 4_2"/>
          <p:cNvPicPr/>
          <p:nvPr/>
        </p:nvPicPr>
        <p:blipFill>
          <a:blip r:embed="rId2"/>
          <a:stretch/>
        </p:blipFill>
        <p:spPr>
          <a:xfrm>
            <a:off x="3313800" y="1951560"/>
            <a:ext cx="5207040" cy="4484520"/>
          </a:xfrm>
          <a:prstGeom prst="rect">
            <a:avLst/>
          </a:prstGeom>
          <a:ln w="0">
            <a:noFill/>
          </a:ln>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2" name="Tytuł 1_101"/>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a:solidFill>
                  <a:srgbClr val="000000"/>
                </a:solidFill>
                <a:latin typeface="Aptos Display"/>
                <a:ea typeface="DejaVu Sans"/>
              </a:rPr>
              <a:t>System energetyczny w Polsce – rys historyczny</a:t>
            </a:r>
            <a:endParaRPr lang="pl-PL" sz="4400" b="0" strike="noStrike" spc="-1">
              <a:latin typeface="Arial"/>
            </a:endParaRPr>
          </a:p>
        </p:txBody>
      </p:sp>
      <p:pic>
        <p:nvPicPr>
          <p:cNvPr id="1163" name="Obraz 4_0"/>
          <p:cNvPicPr/>
          <p:nvPr/>
        </p:nvPicPr>
        <p:blipFill>
          <a:blip r:embed="rId2"/>
          <a:stretch/>
        </p:blipFill>
        <p:spPr>
          <a:xfrm>
            <a:off x="2997720" y="1824120"/>
            <a:ext cx="6393600" cy="4983840"/>
          </a:xfrm>
          <a:prstGeom prst="rect">
            <a:avLst/>
          </a:prstGeom>
          <a:ln w="0">
            <a:noFill/>
          </a:ln>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4" name="Tytuł 1_74"/>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65" name="pole tekstowe 5_0"/>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pic>
        <p:nvPicPr>
          <p:cNvPr id="1166" name="Obraz 1165"/>
          <p:cNvPicPr/>
          <p:nvPr/>
        </p:nvPicPr>
        <p:blipFill>
          <a:blip r:embed="rId2"/>
          <a:stretch/>
        </p:blipFill>
        <p:spPr>
          <a:xfrm>
            <a:off x="8656920" y="1620000"/>
            <a:ext cx="3220560" cy="5037480"/>
          </a:xfrm>
          <a:prstGeom prst="rect">
            <a:avLst/>
          </a:prstGeom>
          <a:ln w="0">
            <a:noFill/>
          </a:ln>
        </p:spPr>
      </p:pic>
      <p:pic>
        <p:nvPicPr>
          <p:cNvPr id="1167" name="Obraz 1166"/>
          <p:cNvPicPr/>
          <p:nvPr/>
        </p:nvPicPr>
        <p:blipFill>
          <a:blip r:embed="rId3"/>
          <a:stretch/>
        </p:blipFill>
        <p:spPr>
          <a:xfrm>
            <a:off x="1856880" y="3060000"/>
            <a:ext cx="5340600" cy="2759400"/>
          </a:xfrm>
          <a:prstGeom prst="rect">
            <a:avLst/>
          </a:prstGeom>
          <a:ln w="0">
            <a:noFill/>
          </a:ln>
        </p:spPr>
      </p:pic>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8" name="Tytuł 1_75"/>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69" name="pole tekstowe 5_1"/>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pic>
        <p:nvPicPr>
          <p:cNvPr id="1170" name="Obraz 1169"/>
          <p:cNvPicPr/>
          <p:nvPr/>
        </p:nvPicPr>
        <p:blipFill>
          <a:blip r:embed="rId2"/>
          <a:stretch/>
        </p:blipFill>
        <p:spPr>
          <a:xfrm>
            <a:off x="900000" y="2160000"/>
            <a:ext cx="5978880" cy="1340280"/>
          </a:xfrm>
          <a:prstGeom prst="rect">
            <a:avLst/>
          </a:prstGeom>
          <a:ln w="0">
            <a:noFill/>
          </a:ln>
        </p:spPr>
      </p:pic>
      <p:pic>
        <p:nvPicPr>
          <p:cNvPr id="1171" name="Obraz 1170"/>
          <p:cNvPicPr/>
          <p:nvPr/>
        </p:nvPicPr>
        <p:blipFill>
          <a:blip r:embed="rId3"/>
          <a:stretch/>
        </p:blipFill>
        <p:spPr>
          <a:xfrm>
            <a:off x="8757000" y="2160000"/>
            <a:ext cx="2940480" cy="2787840"/>
          </a:xfrm>
          <a:prstGeom prst="rect">
            <a:avLst/>
          </a:prstGeom>
          <a:ln w="0">
            <a:noFill/>
          </a:ln>
        </p:spPr>
      </p:pic>
      <p:pic>
        <p:nvPicPr>
          <p:cNvPr id="1172" name="Obraz 1171"/>
          <p:cNvPicPr/>
          <p:nvPr/>
        </p:nvPicPr>
        <p:blipFill>
          <a:blip r:embed="rId4"/>
          <a:stretch/>
        </p:blipFill>
        <p:spPr>
          <a:xfrm>
            <a:off x="3420000" y="3690360"/>
            <a:ext cx="4026240" cy="2607120"/>
          </a:xfrm>
          <a:prstGeom prst="rect">
            <a:avLst/>
          </a:prstGeom>
          <a:ln w="0">
            <a:noFill/>
          </a:ln>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3" name="Tytuł 1_76"/>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74" name="pole tekstowe 5_2"/>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pic>
        <p:nvPicPr>
          <p:cNvPr id="1175" name="Obraz 1174"/>
          <p:cNvPicPr/>
          <p:nvPr/>
        </p:nvPicPr>
        <p:blipFill>
          <a:blip r:embed="rId2"/>
          <a:stretch/>
        </p:blipFill>
        <p:spPr>
          <a:xfrm>
            <a:off x="2700000" y="2520000"/>
            <a:ext cx="6978960" cy="2835720"/>
          </a:xfrm>
          <a:prstGeom prst="rect">
            <a:avLst/>
          </a:prstGeom>
          <a:ln w="0">
            <a:noFill/>
          </a:ln>
        </p:spPr>
      </p:pic>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 name="Tytuł 1_78"/>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77" name="pole tekstowe 5_4"/>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pic>
        <p:nvPicPr>
          <p:cNvPr id="1178" name="Obraz 1177"/>
          <p:cNvPicPr/>
          <p:nvPr/>
        </p:nvPicPr>
        <p:blipFill>
          <a:blip r:embed="rId2"/>
          <a:stretch/>
        </p:blipFill>
        <p:spPr>
          <a:xfrm>
            <a:off x="4140000" y="1702800"/>
            <a:ext cx="5217480" cy="4930200"/>
          </a:xfrm>
          <a:prstGeom prst="rect">
            <a:avLst/>
          </a:prstGeom>
          <a:ln w="0">
            <a:noFill/>
          </a:ln>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 name="Tytuł 1_77"/>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80" name="pole tekstowe 5_3"/>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pic>
        <p:nvPicPr>
          <p:cNvPr id="1181" name="Obraz 1180"/>
          <p:cNvPicPr/>
          <p:nvPr/>
        </p:nvPicPr>
        <p:blipFill>
          <a:blip r:embed="rId2"/>
          <a:stretch/>
        </p:blipFill>
        <p:spPr>
          <a:xfrm>
            <a:off x="1670400" y="1693800"/>
            <a:ext cx="8227080" cy="4868640"/>
          </a:xfrm>
          <a:prstGeom prst="rect">
            <a:avLst/>
          </a:prstGeom>
          <a:ln w="0">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Tytuł 1_22"/>
          <p:cNvSpPr/>
          <p:nvPr/>
        </p:nvSpPr>
        <p:spPr>
          <a:xfrm>
            <a:off x="83880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21" name="Symbol zastępczy zawartości 2_13"/>
          <p:cNvSpPr/>
          <p:nvPr/>
        </p:nvSpPr>
        <p:spPr>
          <a:xfrm>
            <a:off x="83880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22" name="Tytuł 1_23"/>
          <p:cNvSpPr/>
          <p:nvPr/>
        </p:nvSpPr>
        <p:spPr>
          <a:xfrm>
            <a:off x="83880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23" name="Symbol zastępczy zawartości 2_14"/>
          <p:cNvSpPr/>
          <p:nvPr/>
        </p:nvSpPr>
        <p:spPr>
          <a:xfrm>
            <a:off x="83880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24" name="Prostokąt 223"/>
          <p:cNvSpPr/>
          <p:nvPr/>
        </p:nvSpPr>
        <p:spPr>
          <a:xfrm>
            <a:off x="2338560" y="1800000"/>
            <a:ext cx="7378920" cy="35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Przykładowa instrukcja eksploatacji – jak ją tworzyć i co zawiera? </a:t>
            </a:r>
            <a:endParaRPr lang="pl-PL" sz="1800" b="0" strike="noStrike" spc="-1">
              <a:latin typeface="Arial"/>
            </a:endParaRPr>
          </a:p>
        </p:txBody>
      </p:sp>
      <p:pic>
        <p:nvPicPr>
          <p:cNvPr id="225" name="Obraz 224"/>
          <p:cNvPicPr/>
          <p:nvPr/>
        </p:nvPicPr>
        <p:blipFill>
          <a:blip r:embed="rId2"/>
          <a:stretch/>
        </p:blipFill>
        <p:spPr>
          <a:xfrm>
            <a:off x="180000" y="2160000"/>
            <a:ext cx="2688480" cy="3957480"/>
          </a:xfrm>
          <a:prstGeom prst="rect">
            <a:avLst/>
          </a:prstGeom>
          <a:ln w="0">
            <a:noFill/>
          </a:ln>
        </p:spPr>
      </p:pic>
      <p:pic>
        <p:nvPicPr>
          <p:cNvPr id="226" name="Obraz 225"/>
          <p:cNvPicPr/>
          <p:nvPr/>
        </p:nvPicPr>
        <p:blipFill>
          <a:blip r:embed="rId3"/>
          <a:stretch/>
        </p:blipFill>
        <p:spPr>
          <a:xfrm>
            <a:off x="3033720" y="2160000"/>
            <a:ext cx="2723760" cy="4137480"/>
          </a:xfrm>
          <a:prstGeom prst="rect">
            <a:avLst/>
          </a:prstGeom>
          <a:ln w="0">
            <a:noFill/>
          </a:ln>
        </p:spPr>
      </p:pic>
      <p:sp>
        <p:nvSpPr>
          <p:cNvPr id="227" name="Prostokąt 226"/>
          <p:cNvSpPr/>
          <p:nvPr/>
        </p:nvSpPr>
        <p:spPr>
          <a:xfrm>
            <a:off x="0" y="6300000"/>
            <a:ext cx="12189600" cy="59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https://www.enea.pl/grupaenea/o_grupie/enea-polaniec/zamowienia/publiczne/modernizacja-absorberow/zalacznik-nr-11-wzor-instrukcja-eksploatacji.pdf?t=1529010032</a:t>
            </a:r>
            <a:endParaRPr lang="pl-PL" sz="1800" b="0" strike="noStrike" spc="-1">
              <a:latin typeface="Arial"/>
            </a:endParaRPr>
          </a:p>
        </p:txBody>
      </p:sp>
      <p:pic>
        <p:nvPicPr>
          <p:cNvPr id="228" name="Obraz 227"/>
          <p:cNvPicPr/>
          <p:nvPr/>
        </p:nvPicPr>
        <p:blipFill>
          <a:blip r:embed="rId4"/>
          <a:stretch/>
        </p:blipFill>
        <p:spPr>
          <a:xfrm>
            <a:off x="5940000" y="2108520"/>
            <a:ext cx="2877480" cy="4280040"/>
          </a:xfrm>
          <a:prstGeom prst="rect">
            <a:avLst/>
          </a:prstGeom>
          <a:ln w="0">
            <a:noFill/>
          </a:ln>
        </p:spPr>
      </p:pic>
      <p:pic>
        <p:nvPicPr>
          <p:cNvPr id="229" name="Obraz 228"/>
          <p:cNvPicPr/>
          <p:nvPr/>
        </p:nvPicPr>
        <p:blipFill>
          <a:blip r:embed="rId5"/>
          <a:stretch/>
        </p:blipFill>
        <p:spPr>
          <a:xfrm>
            <a:off x="9180000" y="2143440"/>
            <a:ext cx="2697480" cy="4236840"/>
          </a:xfrm>
          <a:prstGeom prst="rect">
            <a:avLst/>
          </a:prstGeom>
          <a:ln w="0">
            <a:noFill/>
          </a:ln>
        </p:spPr>
      </p:pic>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 name="Tytuł 1_79"/>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83" name="pole tekstowe 5_5"/>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pic>
        <p:nvPicPr>
          <p:cNvPr id="1184" name="Obraz 1183"/>
          <p:cNvPicPr/>
          <p:nvPr/>
        </p:nvPicPr>
        <p:blipFill>
          <a:blip r:embed="rId2"/>
          <a:stretch/>
        </p:blipFill>
        <p:spPr>
          <a:xfrm>
            <a:off x="2691720" y="1800000"/>
            <a:ext cx="6874200" cy="4750200"/>
          </a:xfrm>
          <a:prstGeom prst="rect">
            <a:avLst/>
          </a:prstGeom>
          <a:ln w="0">
            <a:noFill/>
          </a:ln>
        </p:spPr>
      </p:pic>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5" name="Tytuł 1_80"/>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86" name="pole tekstowe 5_6"/>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pic>
        <p:nvPicPr>
          <p:cNvPr id="1187" name="Obraz 1186"/>
          <p:cNvPicPr/>
          <p:nvPr/>
        </p:nvPicPr>
        <p:blipFill>
          <a:blip r:embed="rId2"/>
          <a:stretch/>
        </p:blipFill>
        <p:spPr>
          <a:xfrm>
            <a:off x="4491360" y="1724760"/>
            <a:ext cx="3606120" cy="5112720"/>
          </a:xfrm>
          <a:prstGeom prst="rect">
            <a:avLst/>
          </a:prstGeom>
          <a:ln w="0">
            <a:noFill/>
          </a:ln>
        </p:spPr>
      </p:pic>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 name="Tytuł 1_81"/>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89" name="pole tekstowe 5_7"/>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sp>
        <p:nvSpPr>
          <p:cNvPr id="1190" name="Prostokąt 1189"/>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Systemy elektroenergetyczne lokalnie bilansowane wpisują się w potrzeby procesu transformacji energetycznej ze względu na korzyści jakie przynoszą:</a:t>
            </a:r>
            <a:endParaRPr lang="pl-PL" sz="2800" b="0" strike="noStrike" spc="-1">
              <a:latin typeface="Arial"/>
            </a:endParaRPr>
          </a:p>
        </p:txBody>
      </p:sp>
      <p:sp>
        <p:nvSpPr>
          <p:cNvPr id="1191" name="Prostokąt 1190"/>
          <p:cNvSpPr/>
          <p:nvPr/>
        </p:nvSpPr>
        <p:spPr>
          <a:xfrm>
            <a:off x="430560" y="3240000"/>
            <a:ext cx="11396520" cy="315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1. Ograniczenie przeciążeń sieci NN i SN</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Sieci dystrybucyjne NN i SN nie były projektowane do dużych, dynamicznych przepływów energii z wielu źródeł rozproszonych (np. PV).</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Lokalne bilansowanie: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zmniejsza przepływy mocy w liniach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ogranicza przeciążenia transformatorów i kabli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redukuje ryzyko wyłączeń</a:t>
            </a:r>
            <a:endParaRPr lang="pl-PL" sz="1800" b="0" strike="noStrike" spc="-1">
              <a:latin typeface="Arial"/>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 name="Tytuł 1_82"/>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93" name="pole tekstowe 5_8"/>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sp>
        <p:nvSpPr>
          <p:cNvPr id="1194" name="Prostokąt 1193"/>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Systemy elektroenergetyczne lokalnie bilansowane wpisują się w potrzeby procesu transformacji energetycznej ze względu na korzyści jakie przynoszą:</a:t>
            </a:r>
            <a:endParaRPr lang="pl-PL" sz="2800" b="0" strike="noStrike" spc="-1">
              <a:latin typeface="Arial"/>
            </a:endParaRPr>
          </a:p>
        </p:txBody>
      </p:sp>
      <p:sp>
        <p:nvSpPr>
          <p:cNvPr id="1195" name="Prostokąt 1194"/>
          <p:cNvSpPr/>
          <p:nvPr/>
        </p:nvSpPr>
        <p:spPr>
          <a:xfrm>
            <a:off x="430560" y="3317760"/>
            <a:ext cx="11396520" cy="315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2️. Poprawa jakości energii elektrycznej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Duża generacja rozproszona powoduje: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wzrost napięcia (szczególnie w sieciach NN)</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asymetrię napięć</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wahania częstotliwości i mocy biernej</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196" name="Prostokąt 1195"/>
          <p:cNvSpPr/>
          <p:nvPr/>
        </p:nvSpPr>
        <p:spPr>
          <a:xfrm>
            <a:off x="6660000" y="3697560"/>
            <a:ext cx="4892040" cy="1879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Bilansowanie lokalne: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stabilizuje napięcie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ogranicza wahania parametrów jakościowych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ułatwia spełnienie norm jakości energii</a:t>
            </a:r>
            <a:endParaRPr lang="pl-PL" sz="1800" b="0" strike="noStrike" spc="-1">
              <a:latin typeface="Arial"/>
            </a:endParaRP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7" name="Tytuł 1_83"/>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198" name="pole tekstowe 5_9"/>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sp>
        <p:nvSpPr>
          <p:cNvPr id="1199" name="Prostokąt 1198"/>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Systemy elektroenergetyczne lokalnie bilansowane wpisują się w potrzeby procesu transformacji energetycznej ze względu na korzyści jakie przynoszą:</a:t>
            </a:r>
            <a:endParaRPr lang="pl-PL" sz="2800" b="0" strike="noStrike" spc="-1">
              <a:latin typeface="Arial"/>
            </a:endParaRPr>
          </a:p>
        </p:txBody>
      </p:sp>
      <p:sp>
        <p:nvSpPr>
          <p:cNvPr id="1200" name="Prostokąt 1199"/>
          <p:cNvSpPr/>
          <p:nvPr/>
        </p:nvSpPr>
        <p:spPr>
          <a:xfrm>
            <a:off x="430560" y="3317760"/>
            <a:ext cx="11396520" cy="315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3. Zmniejszenie strat przesyłowych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Przesył energii na duże odległości powoduje: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straty I²R</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nagrzewanie przewodów</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201" name="Prostokąt 1200"/>
          <p:cNvSpPr/>
          <p:nvPr/>
        </p:nvSpPr>
        <p:spPr>
          <a:xfrm>
            <a:off x="6660000" y="3697560"/>
            <a:ext cx="4892040" cy="1879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Lokalne zużycie energii: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skraca drogę przesyłu</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obniża straty techniczne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zwiększa sprawność systemu</a:t>
            </a:r>
            <a:endParaRPr lang="pl-PL" sz="1800" b="0" strike="noStrike" spc="-1">
              <a:latin typeface="Arial"/>
            </a:endParaRP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2" name="Tytuł 1_84"/>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203" name="pole tekstowe 5_10"/>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sp>
        <p:nvSpPr>
          <p:cNvPr id="1204" name="Prostokąt 1203"/>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Systemy elektroenergetyczne lokalnie bilansowane wpisują się w potrzeby procesu transformacji energetycznej ze względu na korzyści jakie przynoszą:</a:t>
            </a:r>
            <a:endParaRPr lang="pl-PL" sz="2800" b="0" strike="noStrike" spc="-1">
              <a:latin typeface="Arial"/>
            </a:endParaRPr>
          </a:p>
        </p:txBody>
      </p:sp>
      <p:sp>
        <p:nvSpPr>
          <p:cNvPr id="1205" name="Prostokąt 1204"/>
          <p:cNvSpPr/>
          <p:nvPr/>
        </p:nvSpPr>
        <p:spPr>
          <a:xfrm>
            <a:off x="430560" y="3317760"/>
            <a:ext cx="11396520" cy="315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4. Lepsza integracja odnawialnych źródeł energii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OZE są: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niestabilne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zależne od warunków atmosferycznych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rozproszone</a:t>
            </a:r>
            <a:endParaRPr lang="pl-PL" sz="1800" b="0" strike="noStrike" spc="-1">
              <a:latin typeface="Arial"/>
            </a:endParaRPr>
          </a:p>
          <a:p>
            <a:pPr>
              <a:lnSpc>
                <a:spcPct val="100000"/>
              </a:lnSpc>
            </a:pPr>
            <a:endParaRPr lang="pl-PL" sz="1800" b="0" strike="noStrike" spc="-1">
              <a:latin typeface="Arial"/>
            </a:endParaRPr>
          </a:p>
        </p:txBody>
      </p:sp>
      <p:sp>
        <p:nvSpPr>
          <p:cNvPr id="1206" name="Prostokąt 1205"/>
          <p:cNvSpPr/>
          <p:nvPr/>
        </p:nvSpPr>
        <p:spPr>
          <a:xfrm>
            <a:off x="6660000" y="3697560"/>
            <a:ext cx="4892040" cy="239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Lokalne bilansowanie: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umożliwia wykorzystanie energii „na miejscu”</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zmniejsza konieczność oddawania nadwyżek do sieci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ogranicza zjawisko „wypychania mocy” do sieci SN</a:t>
            </a:r>
            <a:endParaRPr lang="pl-PL" sz="1800" b="0" strike="noStrike" spc="-1">
              <a:latin typeface="Arial"/>
            </a:endParaRP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7" name="Tytuł 1_85"/>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208" name="pole tekstowe 5_11"/>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sp>
        <p:nvSpPr>
          <p:cNvPr id="1209" name="Prostokąt 1208"/>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Systemy elektroenergetyczne lokalnie bilansowane wpisują się w potrzeby procesu transformacji energetycznej ze względu na korzyści jakie przynoszą:</a:t>
            </a:r>
            <a:endParaRPr lang="pl-PL" sz="2800" b="0" strike="noStrike" spc="-1">
              <a:latin typeface="Arial"/>
            </a:endParaRPr>
          </a:p>
        </p:txBody>
      </p:sp>
      <p:sp>
        <p:nvSpPr>
          <p:cNvPr id="1210" name="Prostokąt 1209"/>
          <p:cNvSpPr/>
          <p:nvPr/>
        </p:nvSpPr>
        <p:spPr>
          <a:xfrm>
            <a:off x="430560" y="3317760"/>
            <a:ext cx="11396520" cy="315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5. Zwiększenie niezawodności zasilania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Systemy lokalnie bilansowane mogą: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pracować w trybie wyspowym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szybciej reagować na awarie</a:t>
            </a:r>
            <a:endParaRPr lang="pl-PL" sz="1800" b="0" strike="noStrike" spc="-1">
              <a:latin typeface="Arial"/>
            </a:endParaRPr>
          </a:p>
          <a:p>
            <a:pPr>
              <a:lnSpc>
                <a:spcPct val="100000"/>
              </a:lnSpc>
            </a:pPr>
            <a:endParaRPr lang="pl-PL" sz="1800" b="0" strike="noStrike" spc="-1">
              <a:latin typeface="Arial"/>
            </a:endParaRPr>
          </a:p>
        </p:txBody>
      </p:sp>
      <p:sp>
        <p:nvSpPr>
          <p:cNvPr id="1211" name="Prostokąt 1210"/>
          <p:cNvSpPr/>
          <p:nvPr/>
        </p:nvSpPr>
        <p:spPr>
          <a:xfrm>
            <a:off x="6660000" y="3420000"/>
            <a:ext cx="4892040" cy="1879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Efekt: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mniejsza liczba przerw w zasilaniu</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większa odporność sieci dystrybucyjnej</a:t>
            </a:r>
            <a:endParaRPr lang="pl-PL" sz="1800" b="0" strike="noStrike" spc="-1">
              <a:latin typeface="Arial"/>
            </a:endParaRP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2" name="Tytuł 1_86"/>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Proces transformacji polskiego systemu energetycznego</a:t>
            </a:r>
            <a:endParaRPr lang="pl-PL" sz="4400" b="0" strike="noStrike" spc="-1">
              <a:latin typeface="Arial"/>
            </a:endParaRPr>
          </a:p>
        </p:txBody>
      </p:sp>
      <p:sp>
        <p:nvSpPr>
          <p:cNvPr id="1213" name="pole tekstowe 5_12"/>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https://www.gov.pl/web/klimat/polityka-energetyczna-polski</a:t>
            </a:r>
            <a:endParaRPr lang="pl-PL" sz="800" b="0" strike="noStrike" spc="-1">
              <a:latin typeface="Arial"/>
            </a:endParaRPr>
          </a:p>
        </p:txBody>
      </p:sp>
      <p:sp>
        <p:nvSpPr>
          <p:cNvPr id="1214" name="Prostokąt 1213"/>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Systemy elektroenergetyczne lokalnie bilansowane wpisują się w potrzeby procesu transformacji energetycznej ze względu na korzyści jakie przynoszą:</a:t>
            </a:r>
            <a:endParaRPr lang="pl-PL" sz="2800" b="0" strike="noStrike" spc="-1">
              <a:latin typeface="Arial"/>
            </a:endParaRPr>
          </a:p>
        </p:txBody>
      </p:sp>
      <p:sp>
        <p:nvSpPr>
          <p:cNvPr id="1215" name="Prostokąt 1214"/>
          <p:cNvSpPr/>
          <p:nvPr/>
        </p:nvSpPr>
        <p:spPr>
          <a:xfrm>
            <a:off x="430560" y="3317760"/>
            <a:ext cx="11396520" cy="315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6. Ograniczenie kosztów rozbudowy sieci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Bez lokalnego bilansowania konieczne są: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wymiany transformatorów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przebudowy linii NN i SN</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inwestycje w nowe stacje</a:t>
            </a:r>
            <a:endParaRPr lang="pl-PL" sz="1800" b="0" strike="noStrike" spc="-1">
              <a:latin typeface="Arial"/>
            </a:endParaRPr>
          </a:p>
          <a:p>
            <a:pPr>
              <a:lnSpc>
                <a:spcPct val="100000"/>
              </a:lnSpc>
            </a:pPr>
            <a:endParaRPr lang="pl-PL" sz="1800" b="0" strike="noStrike" spc="-1">
              <a:latin typeface="Arial"/>
            </a:endParaRPr>
          </a:p>
        </p:txBody>
      </p:sp>
      <p:sp>
        <p:nvSpPr>
          <p:cNvPr id="1216" name="Prostokąt 1215"/>
          <p:cNvSpPr/>
          <p:nvPr/>
        </p:nvSpPr>
        <p:spPr>
          <a:xfrm>
            <a:off x="6660000" y="3420000"/>
            <a:ext cx="4892040" cy="1879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Bilansowanie lokalne: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opóźnia lub eliminuje kosztowne modernizacje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pozwala lepiej wykorzystać istniejącą infrastrukturę</a:t>
            </a:r>
            <a:endParaRPr lang="pl-PL" sz="1800" b="0" strike="noStrike" spc="-1">
              <a:latin typeface="Arial"/>
            </a:endParaRP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7" name="Tytuł 1_87"/>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
        <p:nvSpPr>
          <p:cNvPr id="1218" name="pole tekstowe 5_13"/>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https://www.cire.pl</a:t>
            </a:r>
            <a:endParaRPr lang="pl-PL" sz="800" b="0" strike="noStrike" spc="-1">
              <a:latin typeface="Arial"/>
            </a:endParaRPr>
          </a:p>
        </p:txBody>
      </p:sp>
      <p:sp>
        <p:nvSpPr>
          <p:cNvPr id="1219" name="Prostokąt 1218"/>
          <p:cNvSpPr/>
          <p:nvPr/>
        </p:nvSpPr>
        <p:spPr>
          <a:xfrm>
            <a:off x="180000" y="203832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Elementy systemu elektroenergetycznego z lokalnym bilansowaniem (LOB) obejmują rozproszone źródła energii (OZE), magazyny energii, aktywne sieci dystrybucyjne oraz prosumentów z systemami zarządzania energią (EMS). Pozwalają one na równoważenie produkcji i zużycia na niskim (nn) lub średnim napięciu (SN), zmniejszając obciążenie sieci przesyłowych, zwiększając autokonsumpcję i stabilność lokalną. Przyjrzyjmy się elementom systemu nieco bliżej. </a:t>
            </a:r>
            <a:endParaRPr lang="pl-PL" sz="2800" b="0" strike="noStrike" spc="-1">
              <a:latin typeface="Arial"/>
            </a:endParaRP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0" name="pole tekstowe 5_14"/>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https://lepiej.tauron.pl/zielona-energia/inwestycja-w-farmy-wiatrowe-czy-to-sie-oplaca/</a:t>
            </a:r>
            <a:endParaRPr lang="pl-PL" sz="800" b="0" strike="noStrike" spc="-1">
              <a:latin typeface="Arial"/>
            </a:endParaRPr>
          </a:p>
        </p:txBody>
      </p:sp>
      <p:sp>
        <p:nvSpPr>
          <p:cNvPr id="1221" name="Prostokąt 1220"/>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Lokalne źródła wytwórcze (OZE)</a:t>
            </a:r>
            <a:endParaRPr lang="pl-PL" sz="2800" b="0" strike="noStrike" spc="-1">
              <a:latin typeface="Arial"/>
            </a:endParaRPr>
          </a:p>
        </p:txBody>
      </p:sp>
      <p:pic>
        <p:nvPicPr>
          <p:cNvPr id="1222" name="Obraz 1221"/>
          <p:cNvPicPr/>
          <p:nvPr/>
        </p:nvPicPr>
        <p:blipFill>
          <a:blip r:embed="rId2"/>
          <a:stretch/>
        </p:blipFill>
        <p:spPr>
          <a:xfrm>
            <a:off x="235080" y="2340000"/>
            <a:ext cx="3902760" cy="2041200"/>
          </a:xfrm>
          <a:prstGeom prst="rect">
            <a:avLst/>
          </a:prstGeom>
          <a:ln w="0">
            <a:noFill/>
          </a:ln>
        </p:spPr>
      </p:pic>
      <p:pic>
        <p:nvPicPr>
          <p:cNvPr id="1223" name="Obraz 1222"/>
          <p:cNvPicPr/>
          <p:nvPr/>
        </p:nvPicPr>
        <p:blipFill>
          <a:blip r:embed="rId3"/>
          <a:stretch/>
        </p:blipFill>
        <p:spPr>
          <a:xfrm>
            <a:off x="273240" y="4680000"/>
            <a:ext cx="3864600" cy="1617840"/>
          </a:xfrm>
          <a:prstGeom prst="rect">
            <a:avLst/>
          </a:prstGeom>
          <a:ln w="0">
            <a:noFill/>
          </a:ln>
        </p:spPr>
      </p:pic>
      <p:pic>
        <p:nvPicPr>
          <p:cNvPr id="1224" name="Obraz 1223"/>
          <p:cNvPicPr/>
          <p:nvPr/>
        </p:nvPicPr>
        <p:blipFill>
          <a:blip r:embed="rId4"/>
          <a:stretch/>
        </p:blipFill>
        <p:spPr>
          <a:xfrm>
            <a:off x="6480000" y="1980000"/>
            <a:ext cx="5550480" cy="4369320"/>
          </a:xfrm>
          <a:prstGeom prst="rect">
            <a:avLst/>
          </a:prstGeom>
          <a:ln w="0">
            <a:noFill/>
          </a:ln>
        </p:spPr>
      </p:pic>
      <p:sp>
        <p:nvSpPr>
          <p:cNvPr id="1225" name="Tytuł 1_88"/>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Tytuł 1_24"/>
          <p:cNvSpPr/>
          <p:nvPr/>
        </p:nvSpPr>
        <p:spPr>
          <a:xfrm>
            <a:off x="83916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31" name="Symbol zastępczy zawartości 2_15"/>
          <p:cNvSpPr/>
          <p:nvPr/>
        </p:nvSpPr>
        <p:spPr>
          <a:xfrm>
            <a:off x="83916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32" name="Tytuł 1_25"/>
          <p:cNvSpPr/>
          <p:nvPr/>
        </p:nvSpPr>
        <p:spPr>
          <a:xfrm>
            <a:off x="83916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33" name="Symbol zastępczy zawartości 2_16"/>
          <p:cNvSpPr/>
          <p:nvPr/>
        </p:nvSpPr>
        <p:spPr>
          <a:xfrm>
            <a:off x="83916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34" name="Prostokąt 233"/>
          <p:cNvSpPr/>
          <p:nvPr/>
        </p:nvSpPr>
        <p:spPr>
          <a:xfrm>
            <a:off x="2338920" y="1800000"/>
            <a:ext cx="7378920" cy="35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Przykładowa instrukcja eksploatacji – jak ją tworzyć i co zawiera? </a:t>
            </a:r>
            <a:endParaRPr lang="pl-PL" sz="1800" b="0" strike="noStrike" spc="-1">
              <a:latin typeface="Arial"/>
            </a:endParaRPr>
          </a:p>
        </p:txBody>
      </p:sp>
      <p:sp>
        <p:nvSpPr>
          <p:cNvPr id="235" name="Prostokąt 234"/>
          <p:cNvSpPr/>
          <p:nvPr/>
        </p:nvSpPr>
        <p:spPr>
          <a:xfrm>
            <a:off x="360" y="6300000"/>
            <a:ext cx="12189600" cy="59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https://www.enea.pl/grupaenea/o_grupie/enea-polaniec/zamowienia/publiczne/modernizacja-absorberow/zalacznik-nr-11-wzor-instrukcja-eksploatacji.pdf?t=1529010032</a:t>
            </a:r>
            <a:endParaRPr lang="pl-PL" sz="1800" b="0" strike="noStrike" spc="-1">
              <a:latin typeface="Arial"/>
            </a:endParaRPr>
          </a:p>
        </p:txBody>
      </p:sp>
      <p:pic>
        <p:nvPicPr>
          <p:cNvPr id="236" name="Obraz 235"/>
          <p:cNvPicPr/>
          <p:nvPr/>
        </p:nvPicPr>
        <p:blipFill>
          <a:blip r:embed="rId2"/>
          <a:stretch/>
        </p:blipFill>
        <p:spPr>
          <a:xfrm>
            <a:off x="180000" y="2160000"/>
            <a:ext cx="2697480" cy="4211280"/>
          </a:xfrm>
          <a:prstGeom prst="rect">
            <a:avLst/>
          </a:prstGeom>
          <a:ln w="0">
            <a:noFill/>
          </a:ln>
        </p:spPr>
      </p:pic>
      <p:pic>
        <p:nvPicPr>
          <p:cNvPr id="237" name="Obraz 236"/>
          <p:cNvPicPr/>
          <p:nvPr/>
        </p:nvPicPr>
        <p:blipFill>
          <a:blip r:embed="rId3"/>
          <a:stretch/>
        </p:blipFill>
        <p:spPr>
          <a:xfrm>
            <a:off x="3420000" y="2160000"/>
            <a:ext cx="2552040" cy="4228560"/>
          </a:xfrm>
          <a:prstGeom prst="rect">
            <a:avLst/>
          </a:prstGeom>
          <a:ln w="0">
            <a:noFill/>
          </a:ln>
        </p:spPr>
      </p:pic>
      <p:pic>
        <p:nvPicPr>
          <p:cNvPr id="238" name="Obraz 237"/>
          <p:cNvPicPr/>
          <p:nvPr/>
        </p:nvPicPr>
        <p:blipFill>
          <a:blip r:embed="rId4"/>
          <a:stretch/>
        </p:blipFill>
        <p:spPr>
          <a:xfrm>
            <a:off x="6459840" y="2160000"/>
            <a:ext cx="2717640" cy="4228560"/>
          </a:xfrm>
          <a:prstGeom prst="rect">
            <a:avLst/>
          </a:prstGeom>
          <a:ln w="0">
            <a:noFill/>
          </a:ln>
        </p:spPr>
      </p:pic>
      <p:pic>
        <p:nvPicPr>
          <p:cNvPr id="239" name="Obraz 238"/>
          <p:cNvPicPr/>
          <p:nvPr/>
        </p:nvPicPr>
        <p:blipFill>
          <a:blip r:embed="rId5"/>
          <a:stretch/>
        </p:blipFill>
        <p:spPr>
          <a:xfrm>
            <a:off x="9416520" y="2160000"/>
            <a:ext cx="2640960" cy="4228560"/>
          </a:xfrm>
          <a:prstGeom prst="rect">
            <a:avLst/>
          </a:prstGeom>
          <a:ln w="0">
            <a:noFill/>
          </a:ln>
        </p:spPr>
      </p:pic>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6" name="Prostokąt 1225"/>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Lokalne źródła wytwórcze (OZE) – elementy większej skoordynowanej struktury</a:t>
            </a:r>
            <a:endParaRPr lang="pl-PL" sz="2800" b="0" strike="noStrike" spc="-1">
              <a:latin typeface="Arial"/>
            </a:endParaRPr>
          </a:p>
        </p:txBody>
      </p:sp>
      <p:sp>
        <p:nvSpPr>
          <p:cNvPr id="1227" name="Prostokąt 1226"/>
          <p:cNvSpPr/>
          <p:nvPr/>
        </p:nvSpPr>
        <p:spPr>
          <a:xfrm>
            <a:off x="360" y="6660000"/>
            <a:ext cx="5282280" cy="20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a:solidFill>
                  <a:srgbClr val="000000"/>
                </a:solidFill>
                <a:latin typeface="Aptos"/>
                <a:ea typeface="DejaVu Sans"/>
              </a:rPr>
              <a:t>Źródło: https://www.wago.com</a:t>
            </a:r>
            <a:endParaRPr lang="pl-PL" sz="800" b="0" strike="noStrike" spc="-1">
              <a:latin typeface="Arial"/>
            </a:endParaRPr>
          </a:p>
        </p:txBody>
      </p:sp>
      <p:pic>
        <p:nvPicPr>
          <p:cNvPr id="1228" name="Obraz 1227"/>
          <p:cNvPicPr/>
          <p:nvPr/>
        </p:nvPicPr>
        <p:blipFill>
          <a:blip r:embed="rId2"/>
          <a:stretch/>
        </p:blipFill>
        <p:spPr>
          <a:xfrm>
            <a:off x="2700000" y="2880000"/>
            <a:ext cx="7017840" cy="3794400"/>
          </a:xfrm>
          <a:prstGeom prst="rect">
            <a:avLst/>
          </a:prstGeom>
          <a:ln w="0">
            <a:noFill/>
          </a:ln>
        </p:spPr>
      </p:pic>
      <p:sp>
        <p:nvSpPr>
          <p:cNvPr id="1229" name="Tytuł 1_118"/>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 name="Prostokąt 1229"/>
          <p:cNvSpPr/>
          <p:nvPr/>
        </p:nvSpPr>
        <p:spPr>
          <a:xfrm>
            <a:off x="18036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Lokalne źródła wytwórcze (OZE)</a:t>
            </a:r>
            <a:endParaRPr lang="pl-PL" sz="2800" b="0" strike="noStrike" spc="-1">
              <a:latin typeface="Arial"/>
            </a:endParaRPr>
          </a:p>
        </p:txBody>
      </p:sp>
      <p:sp>
        <p:nvSpPr>
          <p:cNvPr id="1231" name="Prostokąt 1230"/>
          <p:cNvSpPr/>
          <p:nvPr/>
        </p:nvSpPr>
        <p:spPr>
          <a:xfrm>
            <a:off x="720" y="6660000"/>
            <a:ext cx="5282280" cy="20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a:solidFill>
                  <a:srgbClr val="000000"/>
                </a:solidFill>
                <a:latin typeface="Aptos"/>
                <a:ea typeface="DejaVu Sans"/>
              </a:rPr>
              <a:t>Źródło: https://www.egsystem.pl/</a:t>
            </a:r>
            <a:endParaRPr lang="pl-PL" sz="800" b="0" strike="noStrike" spc="-1">
              <a:latin typeface="Arial"/>
            </a:endParaRPr>
          </a:p>
        </p:txBody>
      </p:sp>
      <p:pic>
        <p:nvPicPr>
          <p:cNvPr id="1232" name="Obraz 1231"/>
          <p:cNvPicPr/>
          <p:nvPr/>
        </p:nvPicPr>
        <p:blipFill>
          <a:blip r:embed="rId2"/>
          <a:stretch/>
        </p:blipFill>
        <p:spPr>
          <a:xfrm>
            <a:off x="6396480" y="1800000"/>
            <a:ext cx="5563080" cy="4857840"/>
          </a:xfrm>
          <a:prstGeom prst="rect">
            <a:avLst/>
          </a:prstGeom>
          <a:ln w="0">
            <a:noFill/>
          </a:ln>
        </p:spPr>
      </p:pic>
      <p:sp>
        <p:nvSpPr>
          <p:cNvPr id="1233" name="Prostokąt 1232"/>
          <p:cNvSpPr/>
          <p:nvPr/>
        </p:nvSpPr>
        <p:spPr>
          <a:xfrm>
            <a:off x="180000" y="2880000"/>
            <a:ext cx="5278320" cy="136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Farma fotowoltaiczn</a:t>
            </a:r>
            <a:r>
              <a:rPr lang="pl-PL" sz="1800" b="0" strike="noStrike" spc="-1">
                <a:solidFill>
                  <a:srgbClr val="000000"/>
                </a:solidFill>
                <a:latin typeface="Arial"/>
                <a:ea typeface="DejaVu Sans"/>
              </a:rPr>
              <a:t>a to naziemna instalacja OZE o dużej mocy (od kilkuset kWp do wielu MW), przeznaczona do wytwarzania energii elektrycznej i wprowadzania jej do sieci elektroenergetycznej.</a:t>
            </a:r>
            <a:endParaRPr lang="pl-PL" sz="1800" b="0" strike="noStrike" spc="-1">
              <a:latin typeface="Arial"/>
            </a:endParaRPr>
          </a:p>
        </p:txBody>
      </p:sp>
      <p:sp>
        <p:nvSpPr>
          <p:cNvPr id="1234" name="Tytuł 1_119"/>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5" name="Prostokąt 1234"/>
          <p:cNvSpPr/>
          <p:nvPr/>
        </p:nvSpPr>
        <p:spPr>
          <a:xfrm>
            <a:off x="18036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Lokalne źródła wytwórcze (OZE)</a:t>
            </a:r>
            <a:endParaRPr lang="pl-PL" sz="2800" b="0" strike="noStrike" spc="-1">
              <a:latin typeface="Arial"/>
            </a:endParaRPr>
          </a:p>
        </p:txBody>
      </p:sp>
      <p:sp>
        <p:nvSpPr>
          <p:cNvPr id="1236" name="Prostokąt 1235"/>
          <p:cNvSpPr/>
          <p:nvPr/>
        </p:nvSpPr>
        <p:spPr>
          <a:xfrm>
            <a:off x="720" y="6660000"/>
            <a:ext cx="5282280" cy="20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a:solidFill>
                  <a:srgbClr val="000000"/>
                </a:solidFill>
                <a:latin typeface="Aptos"/>
                <a:ea typeface="DejaVu Sans"/>
              </a:rPr>
              <a:t>Źródło: https://www.egsystem.pl/</a:t>
            </a:r>
            <a:endParaRPr lang="pl-PL" sz="800" b="0" strike="noStrike" spc="-1">
              <a:latin typeface="Arial"/>
            </a:endParaRPr>
          </a:p>
        </p:txBody>
      </p:sp>
      <p:pic>
        <p:nvPicPr>
          <p:cNvPr id="1237" name="Obraz 1236"/>
          <p:cNvPicPr/>
          <p:nvPr/>
        </p:nvPicPr>
        <p:blipFill>
          <a:blip r:embed="rId2"/>
          <a:stretch/>
        </p:blipFill>
        <p:spPr>
          <a:xfrm>
            <a:off x="6396480" y="1800000"/>
            <a:ext cx="5563080" cy="4857840"/>
          </a:xfrm>
          <a:prstGeom prst="rect">
            <a:avLst/>
          </a:prstGeom>
          <a:ln w="0">
            <a:noFill/>
          </a:ln>
        </p:spPr>
      </p:pic>
      <p:sp>
        <p:nvSpPr>
          <p:cNvPr id="1238" name="Tytuł 1_121"/>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
        <p:nvSpPr>
          <p:cNvPr id="1239" name="Prostokąt 1238"/>
          <p:cNvSpPr/>
          <p:nvPr/>
        </p:nvSpPr>
        <p:spPr>
          <a:xfrm>
            <a:off x="72360" y="2340000"/>
            <a:ext cx="6405480" cy="418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Główne elementy farmy PV:</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Moduły PV – generacja prądu stałego (DC)</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Konstrukcja wsporcza – stabilizacja i kąt nachylenia modułów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Inwertery – konwersja DC → AC, synchronizacja z siecią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Instalacja DC i AC – okablowanie, połączenia wyrównawcze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Stacja transformatorowa – podniesienie napięcia i przyłącze do sieci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Zabezpieczenia i uziemienie – ochrona elektryczna i ppoż.</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Monitoring / SCADA – nadzór i diagnostyka pracy instalacji</a:t>
            </a:r>
            <a:endParaRPr lang="pl-PL" sz="1800" b="0" strike="noStrike" spc="-1">
              <a:latin typeface="Arial"/>
            </a:endParaRP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0" name="Tytuł 1_122"/>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0500" lnSpcReduction="20000"/>
          </a:bodyPr>
          <a:lstStyle/>
          <a:p>
            <a:pPr>
              <a:lnSpc>
                <a:spcPct val="90000"/>
              </a:lnSpc>
            </a:pPr>
            <a:r>
              <a:rPr lang="pl-PL" sz="4400" b="1" strike="noStrike" spc="-1">
                <a:solidFill>
                  <a:srgbClr val="3C3B3B"/>
                </a:solidFill>
                <a:latin typeface="Aptos Display"/>
                <a:ea typeface="DejaVu Sans"/>
              </a:rPr>
              <a:t>Właściwości fizyczne materiałów wykorzystywanych w fotowoltaice</a:t>
            </a:r>
            <a:br/>
            <a:endParaRPr lang="pl-PL" sz="4400" b="0" strike="noStrike" spc="-1">
              <a:latin typeface="Arial"/>
            </a:endParaRPr>
          </a:p>
        </p:txBody>
      </p:sp>
      <p:pic>
        <p:nvPicPr>
          <p:cNvPr id="1241" name="Obraz 4_9"/>
          <p:cNvPicPr/>
          <p:nvPr/>
        </p:nvPicPr>
        <p:blipFill>
          <a:blip r:embed="rId2"/>
          <a:stretch/>
        </p:blipFill>
        <p:spPr>
          <a:xfrm>
            <a:off x="0" y="1461960"/>
            <a:ext cx="4044960" cy="3070080"/>
          </a:xfrm>
          <a:prstGeom prst="rect">
            <a:avLst/>
          </a:prstGeom>
          <a:ln w="0">
            <a:noFill/>
          </a:ln>
        </p:spPr>
      </p:pic>
      <p:pic>
        <p:nvPicPr>
          <p:cNvPr id="1242" name="Obraz 6_2"/>
          <p:cNvPicPr/>
          <p:nvPr/>
        </p:nvPicPr>
        <p:blipFill>
          <a:blip r:embed="rId3"/>
          <a:stretch/>
        </p:blipFill>
        <p:spPr>
          <a:xfrm>
            <a:off x="7915680" y="1414440"/>
            <a:ext cx="4044960" cy="3282480"/>
          </a:xfrm>
          <a:prstGeom prst="rect">
            <a:avLst/>
          </a:prstGeom>
          <a:ln w="0">
            <a:noFill/>
          </a:ln>
        </p:spPr>
      </p:pic>
      <p:pic>
        <p:nvPicPr>
          <p:cNvPr id="1243" name="Obraz 8_1"/>
          <p:cNvPicPr/>
          <p:nvPr/>
        </p:nvPicPr>
        <p:blipFill>
          <a:blip r:embed="rId4"/>
          <a:stretch/>
        </p:blipFill>
        <p:spPr>
          <a:xfrm>
            <a:off x="876960" y="4576320"/>
            <a:ext cx="11084040" cy="1855800"/>
          </a:xfrm>
          <a:prstGeom prst="rect">
            <a:avLst/>
          </a:prstGeom>
          <a:ln w="0">
            <a:noFill/>
          </a:ln>
        </p:spPr>
      </p:pic>
      <p:sp>
        <p:nvSpPr>
          <p:cNvPr id="1244" name="pole tekstowe 2_1"/>
          <p:cNvSpPr/>
          <p:nvPr/>
        </p:nvSpPr>
        <p:spPr>
          <a:xfrm>
            <a:off x="0" y="661608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5" name="Tytuł 1_123"/>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0500" lnSpcReduction="20000"/>
          </a:bodyPr>
          <a:lstStyle/>
          <a:p>
            <a:pPr>
              <a:lnSpc>
                <a:spcPct val="90000"/>
              </a:lnSpc>
            </a:pPr>
            <a:r>
              <a:rPr lang="pl-PL" sz="4400" b="1" strike="noStrike" spc="-1">
                <a:solidFill>
                  <a:srgbClr val="3C3B3B"/>
                </a:solidFill>
                <a:latin typeface="Aptos Display"/>
                <a:ea typeface="DejaVu Sans"/>
              </a:rPr>
              <a:t>Właściwości fizyczne materiałów wykorzystywanych w fotowoltaice</a:t>
            </a:r>
            <a:br/>
            <a:endParaRPr lang="pl-PL" sz="4400" b="0" strike="noStrike" spc="-1">
              <a:latin typeface="Arial"/>
            </a:endParaRPr>
          </a:p>
        </p:txBody>
      </p:sp>
      <p:pic>
        <p:nvPicPr>
          <p:cNvPr id="1246" name="Obraz 4_10"/>
          <p:cNvPicPr/>
          <p:nvPr/>
        </p:nvPicPr>
        <p:blipFill>
          <a:blip r:embed="rId2"/>
          <a:stretch/>
        </p:blipFill>
        <p:spPr>
          <a:xfrm>
            <a:off x="3291480" y="1600200"/>
            <a:ext cx="5183280" cy="4206240"/>
          </a:xfrm>
          <a:prstGeom prst="rect">
            <a:avLst/>
          </a:prstGeom>
          <a:ln w="0">
            <a:noFill/>
          </a:ln>
        </p:spPr>
      </p:pic>
      <p:sp>
        <p:nvSpPr>
          <p:cNvPr id="1247" name="pole tekstowe 1_1"/>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 name="Tytuł 1_124"/>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3C3B3B"/>
                </a:solidFill>
                <a:latin typeface="Aptos Display"/>
                <a:ea typeface="DejaVu Sans"/>
              </a:rPr>
              <a:t>Właściwości fizyczne materiałów wykorzystywanych w fotowoltaice</a:t>
            </a:r>
            <a:endParaRPr lang="pl-PL" sz="4400" b="0" strike="noStrike" spc="-1">
              <a:latin typeface="Arial"/>
            </a:endParaRPr>
          </a:p>
        </p:txBody>
      </p:sp>
      <p:pic>
        <p:nvPicPr>
          <p:cNvPr id="1249" name="Obraz 6_3"/>
          <p:cNvPicPr/>
          <p:nvPr/>
        </p:nvPicPr>
        <p:blipFill>
          <a:blip r:embed="rId2"/>
          <a:stretch/>
        </p:blipFill>
        <p:spPr>
          <a:xfrm>
            <a:off x="2601000" y="3979080"/>
            <a:ext cx="6987240" cy="2713680"/>
          </a:xfrm>
          <a:prstGeom prst="rect">
            <a:avLst/>
          </a:prstGeom>
          <a:ln w="0">
            <a:noFill/>
          </a:ln>
        </p:spPr>
      </p:pic>
      <p:pic>
        <p:nvPicPr>
          <p:cNvPr id="1250" name="Obraz 8_0"/>
          <p:cNvPicPr/>
          <p:nvPr/>
        </p:nvPicPr>
        <p:blipFill>
          <a:blip r:embed="rId3"/>
          <a:stretch/>
        </p:blipFill>
        <p:spPr>
          <a:xfrm>
            <a:off x="4750920" y="1909080"/>
            <a:ext cx="2255760" cy="1067040"/>
          </a:xfrm>
          <a:prstGeom prst="rect">
            <a:avLst/>
          </a:prstGeom>
          <a:ln w="0">
            <a:noFill/>
          </a:ln>
        </p:spPr>
      </p:pic>
      <p:pic>
        <p:nvPicPr>
          <p:cNvPr id="1251" name="Obraz 10_1"/>
          <p:cNvPicPr/>
          <p:nvPr/>
        </p:nvPicPr>
        <p:blipFill>
          <a:blip r:embed="rId4"/>
          <a:stretch/>
        </p:blipFill>
        <p:spPr>
          <a:xfrm>
            <a:off x="436680" y="3043080"/>
            <a:ext cx="11494080" cy="702000"/>
          </a:xfrm>
          <a:prstGeom prst="rect">
            <a:avLst/>
          </a:prstGeom>
          <a:ln w="0">
            <a:noFill/>
          </a:ln>
        </p:spPr>
      </p:pic>
      <p:sp>
        <p:nvSpPr>
          <p:cNvPr id="1252" name="pole tekstowe 2_0"/>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3" name="Tytuł 1_125"/>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nSpc>
                <a:spcPct val="90000"/>
              </a:lnSpc>
            </a:pPr>
            <a:r>
              <a:rPr lang="pl-PL" sz="4400" b="1" strike="noStrike" spc="-1">
                <a:solidFill>
                  <a:srgbClr val="3C3B3B"/>
                </a:solidFill>
                <a:latin typeface="Aptos Display"/>
                <a:ea typeface="DejaVu Sans"/>
              </a:rPr>
              <a:t>Właściwości fizyczne materiałów wykorzystywanych w fotowoltaice – złącze P-N</a:t>
            </a:r>
            <a:endParaRPr lang="pl-PL" sz="4400" b="0" strike="noStrike" spc="-1">
              <a:latin typeface="Arial"/>
            </a:endParaRPr>
          </a:p>
        </p:txBody>
      </p:sp>
      <p:pic>
        <p:nvPicPr>
          <p:cNvPr id="1254" name="Obraz 4_11"/>
          <p:cNvPicPr/>
          <p:nvPr/>
        </p:nvPicPr>
        <p:blipFill>
          <a:blip r:embed="rId2"/>
          <a:stretch/>
        </p:blipFill>
        <p:spPr>
          <a:xfrm>
            <a:off x="3616560" y="1928160"/>
            <a:ext cx="5267520" cy="1537560"/>
          </a:xfrm>
          <a:prstGeom prst="rect">
            <a:avLst/>
          </a:prstGeom>
          <a:ln w="0">
            <a:noFill/>
          </a:ln>
        </p:spPr>
      </p:pic>
      <p:pic>
        <p:nvPicPr>
          <p:cNvPr id="1255" name="Obraz 6_4"/>
          <p:cNvPicPr/>
          <p:nvPr/>
        </p:nvPicPr>
        <p:blipFill>
          <a:blip r:embed="rId3"/>
          <a:stretch/>
        </p:blipFill>
        <p:spPr>
          <a:xfrm>
            <a:off x="3616560" y="3670200"/>
            <a:ext cx="5198760" cy="3041280"/>
          </a:xfrm>
          <a:prstGeom prst="rect">
            <a:avLst/>
          </a:prstGeom>
          <a:ln w="0">
            <a:noFill/>
          </a:ln>
        </p:spPr>
      </p:pic>
      <p:sp>
        <p:nvSpPr>
          <p:cNvPr id="1256" name="pole tekstowe 2_3"/>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7" name="Tytuł 1_126"/>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nSpc>
                <a:spcPct val="90000"/>
              </a:lnSpc>
            </a:pPr>
            <a:r>
              <a:rPr lang="pl-PL" sz="4400" b="1" strike="noStrike" spc="-1">
                <a:solidFill>
                  <a:srgbClr val="3C3B3B"/>
                </a:solidFill>
                <a:latin typeface="Aptos Display"/>
                <a:ea typeface="DejaVu Sans"/>
              </a:rPr>
              <a:t>Właściwości fizyczne materiałów wykorzystywanych w fotowoltaice – złącze P-N</a:t>
            </a:r>
            <a:endParaRPr lang="pl-PL" sz="4400" b="0" strike="noStrike" spc="-1">
              <a:latin typeface="Arial"/>
            </a:endParaRPr>
          </a:p>
        </p:txBody>
      </p:sp>
      <p:pic>
        <p:nvPicPr>
          <p:cNvPr id="1258" name="Obraz 4_12"/>
          <p:cNvPicPr/>
          <p:nvPr/>
        </p:nvPicPr>
        <p:blipFill>
          <a:blip r:embed="rId2"/>
          <a:stretch/>
        </p:blipFill>
        <p:spPr>
          <a:xfrm>
            <a:off x="3223080" y="1760040"/>
            <a:ext cx="5743440" cy="4599360"/>
          </a:xfrm>
          <a:prstGeom prst="rect">
            <a:avLst/>
          </a:prstGeom>
          <a:ln w="0">
            <a:noFill/>
          </a:ln>
        </p:spPr>
      </p:pic>
      <p:sp>
        <p:nvSpPr>
          <p:cNvPr id="1259" name="pole tekstowe 2_2"/>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 name="Tytuł 1_127"/>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nSpc>
                <a:spcPct val="90000"/>
              </a:lnSpc>
            </a:pPr>
            <a:r>
              <a:rPr lang="pl-PL" sz="4400" b="1" strike="noStrike" spc="-1">
                <a:solidFill>
                  <a:srgbClr val="3C3B3B"/>
                </a:solidFill>
                <a:latin typeface="Aptos Display"/>
                <a:ea typeface="DejaVu Sans"/>
              </a:rPr>
              <a:t>Właściwości fizyczne materiałów wykorzystywanych w fotowoltaice – złącze P-N</a:t>
            </a:r>
            <a:endParaRPr lang="pl-PL" sz="4400" b="0" strike="noStrike" spc="-1">
              <a:latin typeface="Arial"/>
            </a:endParaRPr>
          </a:p>
        </p:txBody>
      </p:sp>
      <p:pic>
        <p:nvPicPr>
          <p:cNvPr id="1261" name="Obraz 4_13"/>
          <p:cNvPicPr/>
          <p:nvPr/>
        </p:nvPicPr>
        <p:blipFill>
          <a:blip r:embed="rId2"/>
          <a:stretch/>
        </p:blipFill>
        <p:spPr>
          <a:xfrm>
            <a:off x="232200" y="1955880"/>
            <a:ext cx="4534920" cy="1411200"/>
          </a:xfrm>
          <a:prstGeom prst="rect">
            <a:avLst/>
          </a:prstGeom>
          <a:ln w="0">
            <a:noFill/>
          </a:ln>
        </p:spPr>
      </p:pic>
      <p:pic>
        <p:nvPicPr>
          <p:cNvPr id="1262" name="Obraz 6_5"/>
          <p:cNvPicPr/>
          <p:nvPr/>
        </p:nvPicPr>
        <p:blipFill>
          <a:blip r:embed="rId3"/>
          <a:stretch/>
        </p:blipFill>
        <p:spPr>
          <a:xfrm>
            <a:off x="6132600" y="2219400"/>
            <a:ext cx="5852520" cy="3297600"/>
          </a:xfrm>
          <a:prstGeom prst="rect">
            <a:avLst/>
          </a:prstGeom>
          <a:ln w="0">
            <a:noFill/>
          </a:ln>
        </p:spPr>
      </p:pic>
      <p:pic>
        <p:nvPicPr>
          <p:cNvPr id="1263" name="Obraz 8_3"/>
          <p:cNvPicPr/>
          <p:nvPr/>
        </p:nvPicPr>
        <p:blipFill>
          <a:blip r:embed="rId4"/>
          <a:stretch/>
        </p:blipFill>
        <p:spPr>
          <a:xfrm>
            <a:off x="165240" y="4126320"/>
            <a:ext cx="5852520" cy="2089800"/>
          </a:xfrm>
          <a:prstGeom prst="rect">
            <a:avLst/>
          </a:prstGeom>
          <a:ln w="0">
            <a:noFill/>
          </a:ln>
        </p:spPr>
      </p:pic>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4" name="Tytuł 1_128"/>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0500" lnSpcReduction="20000"/>
          </a:bodyPr>
          <a:lstStyle/>
          <a:p>
            <a:pPr>
              <a:lnSpc>
                <a:spcPct val="90000"/>
              </a:lnSpc>
            </a:pPr>
            <a:r>
              <a:rPr lang="pl-PL" sz="4400" b="1" strike="noStrike" spc="-1">
                <a:solidFill>
                  <a:srgbClr val="3C3B3B"/>
                </a:solidFill>
                <a:latin typeface="Aptos Display"/>
                <a:ea typeface="DejaVu Sans"/>
              </a:rPr>
              <a:t>Podstawy fizyczne konwersji energii słonecznej na energię elektryczną</a:t>
            </a:r>
            <a:br/>
            <a:endParaRPr lang="pl-PL" sz="4400" b="0" strike="noStrike" spc="-1">
              <a:latin typeface="Arial"/>
            </a:endParaRPr>
          </a:p>
        </p:txBody>
      </p:sp>
      <p:pic>
        <p:nvPicPr>
          <p:cNvPr id="1265" name="Obraz 6_6"/>
          <p:cNvPicPr/>
          <p:nvPr/>
        </p:nvPicPr>
        <p:blipFill>
          <a:blip r:embed="rId2"/>
          <a:stretch/>
        </p:blipFill>
        <p:spPr>
          <a:xfrm>
            <a:off x="0" y="1487880"/>
            <a:ext cx="6728040" cy="2860920"/>
          </a:xfrm>
          <a:prstGeom prst="rect">
            <a:avLst/>
          </a:prstGeom>
          <a:ln w="0">
            <a:noFill/>
          </a:ln>
        </p:spPr>
      </p:pic>
      <p:pic>
        <p:nvPicPr>
          <p:cNvPr id="1266" name="Obraz 4_14"/>
          <p:cNvPicPr/>
          <p:nvPr/>
        </p:nvPicPr>
        <p:blipFill>
          <a:blip r:embed="rId3"/>
          <a:stretch/>
        </p:blipFill>
        <p:spPr>
          <a:xfrm>
            <a:off x="6298560" y="1487880"/>
            <a:ext cx="5746680" cy="2860920"/>
          </a:xfrm>
          <a:prstGeom prst="rect">
            <a:avLst/>
          </a:prstGeom>
          <a:ln w="0">
            <a:noFill/>
          </a:ln>
        </p:spPr>
      </p:pic>
      <p:pic>
        <p:nvPicPr>
          <p:cNvPr id="1267" name="Obraz 7_2"/>
          <p:cNvPicPr/>
          <p:nvPr/>
        </p:nvPicPr>
        <p:blipFill>
          <a:blip r:embed="rId4"/>
          <a:stretch/>
        </p:blipFill>
        <p:spPr>
          <a:xfrm>
            <a:off x="799560" y="4422600"/>
            <a:ext cx="10299240" cy="1435320"/>
          </a:xfrm>
          <a:prstGeom prst="rect">
            <a:avLst/>
          </a:prstGeom>
          <a:ln w="0">
            <a:noFill/>
          </a:ln>
        </p:spPr>
      </p:pic>
      <p:sp>
        <p:nvSpPr>
          <p:cNvPr id="1268" name="pole tekstowe 2_5"/>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ytuł 1_26"/>
          <p:cNvSpPr/>
          <p:nvPr/>
        </p:nvSpPr>
        <p:spPr>
          <a:xfrm>
            <a:off x="83952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41" name="Symbol zastępczy zawartości 2_17"/>
          <p:cNvSpPr/>
          <p:nvPr/>
        </p:nvSpPr>
        <p:spPr>
          <a:xfrm>
            <a:off x="83952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42" name="Tytuł 1_27"/>
          <p:cNvSpPr/>
          <p:nvPr/>
        </p:nvSpPr>
        <p:spPr>
          <a:xfrm>
            <a:off x="83952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43" name="Symbol zastępczy zawartości 2_18"/>
          <p:cNvSpPr/>
          <p:nvPr/>
        </p:nvSpPr>
        <p:spPr>
          <a:xfrm>
            <a:off x="83952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44" name="Prostokąt 243"/>
          <p:cNvSpPr/>
          <p:nvPr/>
        </p:nvSpPr>
        <p:spPr>
          <a:xfrm>
            <a:off x="2339280" y="1800000"/>
            <a:ext cx="7378920" cy="35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Przykładowa instrukcja eksploatacji – jak ją tworzyć i co zawiera? </a:t>
            </a:r>
            <a:endParaRPr lang="pl-PL" sz="1800" b="0" strike="noStrike" spc="-1">
              <a:latin typeface="Arial"/>
            </a:endParaRPr>
          </a:p>
        </p:txBody>
      </p:sp>
      <p:sp>
        <p:nvSpPr>
          <p:cNvPr id="245" name="Prostokąt 244"/>
          <p:cNvSpPr/>
          <p:nvPr/>
        </p:nvSpPr>
        <p:spPr>
          <a:xfrm>
            <a:off x="720" y="6300000"/>
            <a:ext cx="12189600" cy="59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https://www.enea.pl/grupaenea/o_grupie/enea-polaniec/zamowienia/publiczne/modernizacja-absorberow/zalacznik-nr-11-wzor-instrukcja-eksploatacji.pdf?t=1529010032</a:t>
            </a:r>
            <a:endParaRPr lang="pl-PL" sz="1800" b="0" strike="noStrike" spc="-1">
              <a:latin typeface="Arial"/>
            </a:endParaRPr>
          </a:p>
        </p:txBody>
      </p:sp>
      <p:pic>
        <p:nvPicPr>
          <p:cNvPr id="246" name="Obraz 245"/>
          <p:cNvPicPr/>
          <p:nvPr/>
        </p:nvPicPr>
        <p:blipFill>
          <a:blip r:embed="rId2"/>
          <a:stretch/>
        </p:blipFill>
        <p:spPr>
          <a:xfrm>
            <a:off x="44280" y="2068920"/>
            <a:ext cx="2561040" cy="4228560"/>
          </a:xfrm>
          <a:prstGeom prst="rect">
            <a:avLst/>
          </a:prstGeom>
          <a:ln w="0">
            <a:noFill/>
          </a:ln>
        </p:spPr>
      </p:pic>
      <p:pic>
        <p:nvPicPr>
          <p:cNvPr id="247" name="Obraz 246"/>
          <p:cNvPicPr/>
          <p:nvPr/>
        </p:nvPicPr>
        <p:blipFill>
          <a:blip r:embed="rId3"/>
          <a:stretch/>
        </p:blipFill>
        <p:spPr>
          <a:xfrm>
            <a:off x="3240000" y="2340000"/>
            <a:ext cx="4155120" cy="3864960"/>
          </a:xfrm>
          <a:prstGeom prst="rect">
            <a:avLst/>
          </a:prstGeom>
          <a:ln w="0">
            <a:noFill/>
          </a:ln>
        </p:spPr>
      </p:pic>
      <p:pic>
        <p:nvPicPr>
          <p:cNvPr id="248" name="Obraz 247"/>
          <p:cNvPicPr/>
          <p:nvPr/>
        </p:nvPicPr>
        <p:blipFill>
          <a:blip r:embed="rId4"/>
          <a:stretch/>
        </p:blipFill>
        <p:spPr>
          <a:xfrm>
            <a:off x="7560000" y="3035880"/>
            <a:ext cx="4497480" cy="2901600"/>
          </a:xfrm>
          <a:prstGeom prst="rect">
            <a:avLst/>
          </a:prstGeom>
          <a:ln w="0">
            <a:noFill/>
          </a:ln>
        </p:spPr>
      </p:pic>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 name="Tytuł 1_129"/>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3C3B3B"/>
                </a:solidFill>
                <a:latin typeface="Aptos Display"/>
                <a:ea typeface="DejaVu Sans"/>
              </a:rPr>
              <a:t>Podstawy fizyczne konwersji energii słonecznej na energię elektryczną</a:t>
            </a:r>
            <a:endParaRPr lang="pl-PL" sz="4400" b="0" strike="noStrike" spc="-1">
              <a:latin typeface="Arial"/>
            </a:endParaRPr>
          </a:p>
        </p:txBody>
      </p:sp>
      <p:pic>
        <p:nvPicPr>
          <p:cNvPr id="1270" name="Obraz 6_7"/>
          <p:cNvPicPr/>
          <p:nvPr/>
        </p:nvPicPr>
        <p:blipFill>
          <a:blip r:embed="rId2"/>
          <a:stretch/>
        </p:blipFill>
        <p:spPr>
          <a:xfrm>
            <a:off x="2480040" y="1983600"/>
            <a:ext cx="7369200" cy="4752360"/>
          </a:xfrm>
          <a:prstGeom prst="rect">
            <a:avLst/>
          </a:prstGeom>
          <a:ln w="0">
            <a:noFill/>
          </a:ln>
        </p:spPr>
      </p:pic>
      <p:sp>
        <p:nvSpPr>
          <p:cNvPr id="1271" name="pole tekstowe 2_4"/>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2" name="Tytuł 1_130"/>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3C3B3B"/>
                </a:solidFill>
                <a:latin typeface="Aptos Display"/>
                <a:ea typeface="DejaVu Sans"/>
              </a:rPr>
              <a:t>Parametry ogniwa fotowoltaicznego</a:t>
            </a:r>
            <a:br/>
            <a:endParaRPr lang="pl-PL" sz="4400" b="0" strike="noStrike" spc="-1">
              <a:latin typeface="Arial"/>
            </a:endParaRPr>
          </a:p>
        </p:txBody>
      </p:sp>
      <p:sp>
        <p:nvSpPr>
          <p:cNvPr id="1273" name="pole tekstowe 3_2"/>
          <p:cNvSpPr/>
          <p:nvPr/>
        </p:nvSpPr>
        <p:spPr>
          <a:xfrm>
            <a:off x="686520" y="1744200"/>
            <a:ext cx="1028700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3C3B3B"/>
                </a:solidFill>
                <a:latin typeface="Montserrat"/>
                <a:ea typeface="DejaVu Sans"/>
              </a:rPr>
              <a:t>Opracowano dla ogniw i paneli fotowoltaicznych warunki testowania STC (ang. Standard Test Conditions). Warunki te określają parametry przeprowadzenia badań:</a:t>
            </a:r>
            <a:endParaRPr lang="pl-PL" sz="1800" b="0" strike="noStrike" spc="-1">
              <a:latin typeface="Arial"/>
            </a:endParaRPr>
          </a:p>
        </p:txBody>
      </p:sp>
      <p:pic>
        <p:nvPicPr>
          <p:cNvPr id="1274" name="Obraz 5_2"/>
          <p:cNvPicPr/>
          <p:nvPr/>
        </p:nvPicPr>
        <p:blipFill>
          <a:blip r:embed="rId2"/>
          <a:stretch/>
        </p:blipFill>
        <p:spPr>
          <a:xfrm>
            <a:off x="0" y="3429000"/>
            <a:ext cx="12189600" cy="1464840"/>
          </a:xfrm>
          <a:prstGeom prst="rect">
            <a:avLst/>
          </a:prstGeom>
          <a:ln w="0">
            <a:noFill/>
          </a:ln>
        </p:spPr>
      </p:pic>
      <p:sp>
        <p:nvSpPr>
          <p:cNvPr id="1275" name="pole tekstowe 2_7"/>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6" name="Tytuł 1_131"/>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3C3B3B"/>
                </a:solidFill>
                <a:latin typeface="Aptos Display"/>
                <a:ea typeface="DejaVu Sans"/>
              </a:rPr>
              <a:t>Parametry ogniwa fotowoltaicznego</a:t>
            </a:r>
            <a:endParaRPr lang="pl-PL" sz="4400" b="0" strike="noStrike" spc="-1">
              <a:latin typeface="Arial"/>
            </a:endParaRPr>
          </a:p>
        </p:txBody>
      </p:sp>
      <p:sp>
        <p:nvSpPr>
          <p:cNvPr id="1277" name="Symbol zastępczy zawartości 2_72"/>
          <p:cNvSpPr/>
          <p:nvPr/>
        </p:nvSpPr>
        <p:spPr>
          <a:xfrm>
            <a:off x="663480" y="1434960"/>
            <a:ext cx="1051308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6000"/>
          </a:bodyPr>
          <a:lstStyle/>
          <a:p>
            <a:pPr marL="228600" indent="-226080">
              <a:lnSpc>
                <a:spcPct val="90000"/>
              </a:lnSpc>
              <a:spcBef>
                <a:spcPts val="1001"/>
              </a:spcBef>
              <a:spcAft>
                <a:spcPts val="751"/>
              </a:spcAft>
              <a:tabLst>
                <a:tab pos="0" algn="l"/>
              </a:tabLst>
            </a:pPr>
            <a:r>
              <a:rPr lang="pl-PL" sz="2800" b="0" strike="noStrike" spc="-1">
                <a:solidFill>
                  <a:srgbClr val="3C3B3B"/>
                </a:solidFill>
                <a:latin typeface="Aptos"/>
                <a:ea typeface="DejaVu Sans"/>
              </a:rPr>
              <a:t>	Celem badań jest określenie parametrów ogniw i paneli. Podstawowym pomiarem ogniwa fotowoltaicznego jest zbadanie jego charakterystyki prądowo-napięciowej I(U).</a:t>
            </a:r>
            <a:endParaRPr lang="pl-PL" sz="2800" b="0" strike="noStrike" spc="-1">
              <a:latin typeface="Arial"/>
            </a:endParaRPr>
          </a:p>
          <a:p>
            <a:pPr marL="228600" indent="-226080">
              <a:lnSpc>
                <a:spcPct val="90000"/>
              </a:lnSpc>
              <a:spcBef>
                <a:spcPts val="1001"/>
              </a:spcBef>
              <a:spcAft>
                <a:spcPts val="751"/>
              </a:spcAft>
              <a:tabLst>
                <a:tab pos="0" algn="l"/>
              </a:tabLst>
            </a:pPr>
            <a:r>
              <a:rPr lang="pl-PL" sz="2800" b="0" strike="noStrike" spc="-1">
                <a:solidFill>
                  <a:srgbClr val="3C3B3B"/>
                </a:solidFill>
                <a:latin typeface="Aptos"/>
                <a:ea typeface="DejaVu Sans"/>
              </a:rPr>
              <a:t>	Istotnym parametrem ogniwa jest określenie sprawności, którą wyznacza się z charakterystyki I(U). </a:t>
            </a:r>
            <a:endParaRPr lang="pl-PL" sz="2800" b="0" strike="noStrike" spc="-1">
              <a:latin typeface="Arial"/>
            </a:endParaRPr>
          </a:p>
          <a:p>
            <a:pPr marL="228600" indent="-226080">
              <a:lnSpc>
                <a:spcPct val="90000"/>
              </a:lnSpc>
              <a:spcBef>
                <a:spcPts val="1001"/>
              </a:spcBef>
              <a:spcAft>
                <a:spcPts val="751"/>
              </a:spcAft>
              <a:tabLst>
                <a:tab pos="0" algn="l"/>
              </a:tabLst>
            </a:pPr>
            <a:r>
              <a:rPr lang="pl-PL" sz="2800" b="0" strike="noStrike" spc="-1">
                <a:solidFill>
                  <a:srgbClr val="3C3B3B"/>
                </a:solidFill>
                <a:latin typeface="Aptos"/>
                <a:ea typeface="DejaVu Sans"/>
              </a:rPr>
              <a:t>	Sprawność ogniwa fotowoltaicznego to ilość maksymalnej mocy elektrycznej otrzymanej z ogniwa PV, czyli Pmax do mocy dostarczonej przez promieniowanie słoneczne Plight.</a:t>
            </a:r>
            <a:endParaRPr lang="pl-PL" sz="2800" b="0" strike="noStrike" spc="-1">
              <a:latin typeface="Arial"/>
            </a:endParaRPr>
          </a:p>
          <a:p>
            <a:pPr marL="228600" indent="-226080">
              <a:lnSpc>
                <a:spcPct val="90000"/>
              </a:lnSpc>
              <a:spcBef>
                <a:spcPts val="1001"/>
              </a:spcBef>
              <a:spcAft>
                <a:spcPts val="751"/>
              </a:spcAft>
              <a:tabLst>
                <a:tab pos="0" algn="l"/>
              </a:tabLst>
            </a:pPr>
            <a:r>
              <a:rPr lang="pl-PL" sz="2800" b="0" strike="noStrike" spc="-1">
                <a:solidFill>
                  <a:srgbClr val="3C3B3B"/>
                </a:solidFill>
                <a:latin typeface="Aptos"/>
                <a:ea typeface="DejaVu Sans"/>
              </a:rPr>
              <a:t>	Sprawność ogniwa fotowoltaicznego wyraża się wzorem:</a:t>
            </a:r>
            <a:endParaRPr lang="pl-PL" sz="2800" b="0" strike="noStrike" spc="-1">
              <a:latin typeface="Arial"/>
            </a:endParaRPr>
          </a:p>
          <a:p>
            <a:pPr marL="228600" indent="-226080">
              <a:lnSpc>
                <a:spcPct val="90000"/>
              </a:lnSpc>
              <a:spcBef>
                <a:spcPts val="1001"/>
              </a:spcBef>
              <a:tabLst>
                <a:tab pos="0" algn="l"/>
              </a:tabLst>
            </a:pPr>
            <a:endParaRPr lang="pl-PL" sz="2800" b="0" strike="noStrike" spc="-1">
              <a:latin typeface="Arial"/>
            </a:endParaRPr>
          </a:p>
        </p:txBody>
      </p:sp>
      <p:pic>
        <p:nvPicPr>
          <p:cNvPr id="1278" name="Obraz 4_15"/>
          <p:cNvPicPr/>
          <p:nvPr/>
        </p:nvPicPr>
        <p:blipFill>
          <a:blip r:embed="rId2"/>
          <a:stretch/>
        </p:blipFill>
        <p:spPr>
          <a:xfrm>
            <a:off x="4571640" y="5643720"/>
            <a:ext cx="2026440" cy="1054800"/>
          </a:xfrm>
          <a:prstGeom prst="rect">
            <a:avLst/>
          </a:prstGeom>
          <a:ln w="0">
            <a:noFill/>
          </a:ln>
        </p:spPr>
      </p:pic>
      <p:sp>
        <p:nvSpPr>
          <p:cNvPr id="1279" name="pole tekstowe 3_0"/>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 name="Tytuł 1_132"/>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3C3B3B"/>
                </a:solidFill>
                <a:latin typeface="Aptos Display"/>
                <a:ea typeface="DejaVu Sans"/>
              </a:rPr>
              <a:t>Parametry ogniwa fotowoltaicznego</a:t>
            </a:r>
            <a:endParaRPr lang="pl-PL" sz="4400" b="0" strike="noStrike" spc="-1">
              <a:latin typeface="Arial"/>
            </a:endParaRPr>
          </a:p>
        </p:txBody>
      </p:sp>
      <p:pic>
        <p:nvPicPr>
          <p:cNvPr id="1281" name="Obraz 4_16"/>
          <p:cNvPicPr/>
          <p:nvPr/>
        </p:nvPicPr>
        <p:blipFill>
          <a:blip r:embed="rId2"/>
          <a:stretch/>
        </p:blipFill>
        <p:spPr>
          <a:xfrm>
            <a:off x="2251440" y="2190600"/>
            <a:ext cx="7230240" cy="4205160"/>
          </a:xfrm>
          <a:prstGeom prst="rect">
            <a:avLst/>
          </a:prstGeom>
          <a:ln w="0">
            <a:noFill/>
          </a:ln>
        </p:spPr>
      </p:pic>
      <p:sp>
        <p:nvSpPr>
          <p:cNvPr id="1282" name="pole tekstowe 2_6"/>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3" name="Tytuł 1_133"/>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3C3B3B"/>
                </a:solidFill>
                <a:latin typeface="Aptos Display"/>
                <a:ea typeface="DejaVu Sans"/>
              </a:rPr>
              <a:t>Parametry ogniwa fotowoltaicznego</a:t>
            </a:r>
            <a:endParaRPr lang="pl-PL" sz="4400" b="0" strike="noStrike" spc="-1">
              <a:latin typeface="Arial"/>
            </a:endParaRPr>
          </a:p>
        </p:txBody>
      </p:sp>
      <p:sp>
        <p:nvSpPr>
          <p:cNvPr id="1284" name="Symbol zastępczy zawartości 2_73"/>
          <p:cNvSpPr/>
          <p:nvPr/>
        </p:nvSpPr>
        <p:spPr>
          <a:xfrm>
            <a:off x="838080" y="1825560"/>
            <a:ext cx="1051308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pl-PL" sz="2800" b="0" strike="noStrike" spc="-1">
                <a:solidFill>
                  <a:srgbClr val="3C3B3B"/>
                </a:solidFill>
                <a:latin typeface="Aptos"/>
                <a:ea typeface="DejaVu Sans"/>
              </a:rPr>
              <a:t>Do opisu parametrów ogniwaz używa się też pojęcia współczynnika wypełnienia FF(ang. fill factor), wyrażonego stosunkiem maksymalnej mocy otrzymanej z ogniwa fotowoltaicznego Pmax do iloczynu napięcia obwodu otwartego Voc i prądu zwarcia Isc. Wartość współczynnika wypełnienia wyznacza się z równania:</a:t>
            </a:r>
            <a:endParaRPr lang="pl-PL" sz="2800" b="0" strike="noStrike" spc="-1">
              <a:latin typeface="Arial"/>
            </a:endParaRPr>
          </a:p>
        </p:txBody>
      </p:sp>
      <p:pic>
        <p:nvPicPr>
          <p:cNvPr id="1285" name="Obraz 4_17"/>
          <p:cNvPicPr/>
          <p:nvPr/>
        </p:nvPicPr>
        <p:blipFill>
          <a:blip r:embed="rId2"/>
          <a:stretch/>
        </p:blipFill>
        <p:spPr>
          <a:xfrm>
            <a:off x="4299480" y="4421160"/>
            <a:ext cx="2607480" cy="1064160"/>
          </a:xfrm>
          <a:prstGeom prst="rect">
            <a:avLst/>
          </a:prstGeom>
          <a:ln w="0">
            <a:noFill/>
          </a:ln>
        </p:spPr>
      </p:pic>
      <p:sp>
        <p:nvSpPr>
          <p:cNvPr id="1286" name="pole tekstowe 3_3"/>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7" name="Tytuł 1_134"/>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3C3B3B"/>
                </a:solidFill>
                <a:latin typeface="Aptos Display"/>
                <a:ea typeface="DejaVu Sans"/>
              </a:rPr>
              <a:t>Parametry ogniwa fotowoltaicznego</a:t>
            </a:r>
            <a:endParaRPr lang="pl-PL" sz="4400" b="0" strike="noStrike" spc="-1">
              <a:latin typeface="Arial"/>
            </a:endParaRPr>
          </a:p>
        </p:txBody>
      </p:sp>
      <p:sp>
        <p:nvSpPr>
          <p:cNvPr id="1288" name="Symbol zastępczy zawartości 2_74"/>
          <p:cNvSpPr/>
          <p:nvPr/>
        </p:nvSpPr>
        <p:spPr>
          <a:xfrm>
            <a:off x="838080" y="1825560"/>
            <a:ext cx="1051308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6080">
              <a:lnSpc>
                <a:spcPct val="90000"/>
              </a:lnSpc>
              <a:spcBef>
                <a:spcPts val="1001"/>
              </a:spcBef>
              <a:spcAft>
                <a:spcPts val="751"/>
              </a:spcAft>
              <a:tabLst>
                <a:tab pos="0" algn="l"/>
              </a:tabLst>
            </a:pPr>
            <a:r>
              <a:rPr lang="pl-PL" sz="2800" b="0" strike="noStrike" spc="-1">
                <a:solidFill>
                  <a:srgbClr val="3C3B3B"/>
                </a:solidFill>
                <a:latin typeface="Aptos"/>
                <a:ea typeface="DejaVu Sans"/>
              </a:rPr>
              <a:t>	Wprowadzając do wzoru na sprawność ogniwa fotowoltaicznego współczynnik wypełnienia, równanie na sprawność n wydajności przyjmuje postać:</a:t>
            </a:r>
            <a:endParaRPr lang="pl-PL" sz="2800" b="0" strike="noStrike" spc="-1">
              <a:latin typeface="Arial"/>
            </a:endParaRPr>
          </a:p>
          <a:p>
            <a:pPr marL="228600" indent="-226080">
              <a:lnSpc>
                <a:spcPct val="90000"/>
              </a:lnSpc>
              <a:spcBef>
                <a:spcPts val="1001"/>
              </a:spcBef>
              <a:tabLst>
                <a:tab pos="0" algn="l"/>
              </a:tabLst>
            </a:pPr>
            <a:br/>
            <a:endParaRPr lang="pl-PL" sz="2800" b="0" strike="noStrike" spc="-1">
              <a:latin typeface="Arial"/>
            </a:endParaRPr>
          </a:p>
        </p:txBody>
      </p:sp>
      <p:pic>
        <p:nvPicPr>
          <p:cNvPr id="1289" name="Obraz 4_18"/>
          <p:cNvPicPr/>
          <p:nvPr/>
        </p:nvPicPr>
        <p:blipFill>
          <a:blip r:embed="rId2"/>
          <a:stretch/>
        </p:blipFill>
        <p:spPr>
          <a:xfrm>
            <a:off x="4169520" y="3098160"/>
            <a:ext cx="3197880" cy="1302480"/>
          </a:xfrm>
          <a:prstGeom prst="rect">
            <a:avLst/>
          </a:prstGeom>
          <a:ln w="0">
            <a:noFill/>
          </a:ln>
        </p:spPr>
      </p:pic>
      <p:sp>
        <p:nvSpPr>
          <p:cNvPr id="1290" name="pole tekstowe 3_4"/>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 name="Tytuł 1_135"/>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3C3B3B"/>
                </a:solidFill>
                <a:latin typeface="Aptos Display"/>
                <a:ea typeface="DejaVu Sans"/>
              </a:rPr>
              <a:t>Parametry ogniwa fotowoltaicznego</a:t>
            </a:r>
            <a:endParaRPr lang="pl-PL" sz="4400" b="0" strike="noStrike" spc="-1">
              <a:latin typeface="Arial"/>
            </a:endParaRPr>
          </a:p>
        </p:txBody>
      </p:sp>
      <p:sp>
        <p:nvSpPr>
          <p:cNvPr id="1292" name="Symbol zastępczy zawartości 2_75"/>
          <p:cNvSpPr/>
          <p:nvPr/>
        </p:nvSpPr>
        <p:spPr>
          <a:xfrm>
            <a:off x="838080" y="1825560"/>
            <a:ext cx="1051308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pl-PL" sz="2800" b="0" strike="noStrike" spc="-1">
                <a:solidFill>
                  <a:srgbClr val="3C3B3B"/>
                </a:solidFill>
                <a:latin typeface="Aptos"/>
                <a:ea typeface="DejaVu Sans"/>
              </a:rPr>
              <a:t>Sprawność ogniwa zależy od długości fali i współczynnika absorpcji. Uwzględniając te parametry powyższe równanie przybiera formę:</a:t>
            </a:r>
            <a:endParaRPr lang="pl-PL" sz="2800" b="0" strike="noStrike" spc="-1">
              <a:latin typeface="Arial"/>
            </a:endParaRPr>
          </a:p>
        </p:txBody>
      </p:sp>
      <p:pic>
        <p:nvPicPr>
          <p:cNvPr id="1293" name="Obraz 4_19"/>
          <p:cNvPicPr/>
          <p:nvPr/>
        </p:nvPicPr>
        <p:blipFill>
          <a:blip r:embed="rId2"/>
          <a:stretch/>
        </p:blipFill>
        <p:spPr>
          <a:xfrm>
            <a:off x="3261960" y="3429000"/>
            <a:ext cx="5426640" cy="1483560"/>
          </a:xfrm>
          <a:prstGeom prst="rect">
            <a:avLst/>
          </a:prstGeom>
          <a:ln w="0">
            <a:noFill/>
          </a:ln>
        </p:spPr>
      </p:pic>
      <p:sp>
        <p:nvSpPr>
          <p:cNvPr id="1294" name="pole tekstowe 3_5"/>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5" name="Tytuł 1_136"/>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3C3B3B"/>
                </a:solidFill>
                <a:latin typeface="Aptos Display"/>
                <a:ea typeface="DejaVu Sans"/>
              </a:rPr>
              <a:t>Parametry ogniwa fotowoltaicznego</a:t>
            </a:r>
            <a:endParaRPr lang="pl-PL" sz="4400" b="0" strike="noStrike" spc="-1">
              <a:latin typeface="Arial"/>
            </a:endParaRPr>
          </a:p>
        </p:txBody>
      </p:sp>
      <p:pic>
        <p:nvPicPr>
          <p:cNvPr id="1296" name="Obraz 4_20"/>
          <p:cNvPicPr/>
          <p:nvPr/>
        </p:nvPicPr>
        <p:blipFill>
          <a:blip r:embed="rId2"/>
          <a:stretch/>
        </p:blipFill>
        <p:spPr>
          <a:xfrm>
            <a:off x="170640" y="1938960"/>
            <a:ext cx="11847960" cy="4551120"/>
          </a:xfrm>
          <a:prstGeom prst="rect">
            <a:avLst/>
          </a:prstGeom>
          <a:ln w="0">
            <a:noFill/>
          </a:ln>
        </p:spPr>
      </p:pic>
      <p:sp>
        <p:nvSpPr>
          <p:cNvPr id="1297" name="pole tekstowe 2_9"/>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8" name="Tytuł 1_137"/>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Model ogniwa PV</a:t>
            </a:r>
            <a:endParaRPr lang="pl-PL" sz="4400" b="0" strike="noStrike" spc="-1">
              <a:latin typeface="Arial"/>
            </a:endParaRPr>
          </a:p>
        </p:txBody>
      </p:sp>
      <p:pic>
        <p:nvPicPr>
          <p:cNvPr id="1299" name="Obraz 4_21"/>
          <p:cNvPicPr/>
          <p:nvPr/>
        </p:nvPicPr>
        <p:blipFill>
          <a:blip r:embed="rId2"/>
          <a:stretch/>
        </p:blipFill>
        <p:spPr>
          <a:xfrm>
            <a:off x="0" y="1870200"/>
            <a:ext cx="12189600" cy="3344760"/>
          </a:xfrm>
          <a:prstGeom prst="rect">
            <a:avLst/>
          </a:prstGeom>
          <a:ln w="0">
            <a:noFill/>
          </a:ln>
        </p:spPr>
      </p:pic>
      <p:sp>
        <p:nvSpPr>
          <p:cNvPr id="1300" name="pole tekstowe 2_8"/>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1" name="Tytuł 1_138"/>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Model ogniwa PV</a:t>
            </a:r>
            <a:endParaRPr lang="pl-PL" sz="4400" b="0" strike="noStrike" spc="-1">
              <a:latin typeface="Arial"/>
            </a:endParaRPr>
          </a:p>
        </p:txBody>
      </p:sp>
      <p:pic>
        <p:nvPicPr>
          <p:cNvPr id="1302" name="Obraz 4_22"/>
          <p:cNvPicPr/>
          <p:nvPr/>
        </p:nvPicPr>
        <p:blipFill>
          <a:blip r:embed="rId2"/>
          <a:stretch/>
        </p:blipFill>
        <p:spPr>
          <a:xfrm>
            <a:off x="325080" y="1847160"/>
            <a:ext cx="3466800" cy="1541880"/>
          </a:xfrm>
          <a:prstGeom prst="rect">
            <a:avLst/>
          </a:prstGeom>
          <a:ln w="0">
            <a:noFill/>
          </a:ln>
        </p:spPr>
      </p:pic>
      <p:pic>
        <p:nvPicPr>
          <p:cNvPr id="1303" name="Obraz 6_8"/>
          <p:cNvPicPr/>
          <p:nvPr/>
        </p:nvPicPr>
        <p:blipFill>
          <a:blip r:embed="rId3"/>
          <a:stretch/>
        </p:blipFill>
        <p:spPr>
          <a:xfrm>
            <a:off x="4688280" y="1575720"/>
            <a:ext cx="4788720" cy="864360"/>
          </a:xfrm>
          <a:prstGeom prst="rect">
            <a:avLst/>
          </a:prstGeom>
          <a:ln w="0">
            <a:noFill/>
          </a:ln>
        </p:spPr>
      </p:pic>
      <p:pic>
        <p:nvPicPr>
          <p:cNvPr id="1304" name="Obraz 8_2"/>
          <p:cNvPicPr/>
          <p:nvPr/>
        </p:nvPicPr>
        <p:blipFill>
          <a:blip r:embed="rId4"/>
          <a:stretch/>
        </p:blipFill>
        <p:spPr>
          <a:xfrm>
            <a:off x="4688280" y="2629800"/>
            <a:ext cx="5255280" cy="1168920"/>
          </a:xfrm>
          <a:prstGeom prst="rect">
            <a:avLst/>
          </a:prstGeom>
          <a:ln w="0">
            <a:noFill/>
          </a:ln>
        </p:spPr>
      </p:pic>
      <p:pic>
        <p:nvPicPr>
          <p:cNvPr id="1305" name="Obraz 10_0"/>
          <p:cNvPicPr/>
          <p:nvPr/>
        </p:nvPicPr>
        <p:blipFill>
          <a:blip r:embed="rId5"/>
          <a:stretch/>
        </p:blipFill>
        <p:spPr>
          <a:xfrm>
            <a:off x="4688280" y="3988440"/>
            <a:ext cx="3312360" cy="1112040"/>
          </a:xfrm>
          <a:prstGeom prst="rect">
            <a:avLst/>
          </a:prstGeom>
          <a:ln w="0">
            <a:noFill/>
          </a:ln>
        </p:spPr>
      </p:pic>
      <p:pic>
        <p:nvPicPr>
          <p:cNvPr id="1306" name="Obraz 12_1"/>
          <p:cNvPicPr/>
          <p:nvPr/>
        </p:nvPicPr>
        <p:blipFill>
          <a:blip r:embed="rId6"/>
          <a:stretch/>
        </p:blipFill>
        <p:spPr>
          <a:xfrm>
            <a:off x="903600" y="5204880"/>
            <a:ext cx="8893800" cy="1435680"/>
          </a:xfrm>
          <a:prstGeom prst="rect">
            <a:avLst/>
          </a:prstGeom>
          <a:ln w="0">
            <a:noFill/>
          </a:ln>
        </p:spPr>
      </p:pic>
      <p:sp>
        <p:nvSpPr>
          <p:cNvPr id="1307" name="pole tekstowe 2_11"/>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Tytuł 1_28"/>
          <p:cNvSpPr/>
          <p:nvPr/>
        </p:nvSpPr>
        <p:spPr>
          <a:xfrm>
            <a:off x="83880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50" name="Symbol zastępczy zawartości 2_19"/>
          <p:cNvSpPr/>
          <p:nvPr/>
        </p:nvSpPr>
        <p:spPr>
          <a:xfrm>
            <a:off x="83880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51" name="Tytuł 1_29"/>
          <p:cNvSpPr/>
          <p:nvPr/>
        </p:nvSpPr>
        <p:spPr>
          <a:xfrm>
            <a:off x="83880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52" name="Symbol zastępczy zawartości 2_20"/>
          <p:cNvSpPr/>
          <p:nvPr/>
        </p:nvSpPr>
        <p:spPr>
          <a:xfrm>
            <a:off x="83880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53" name="Prostokąt 252"/>
          <p:cNvSpPr/>
          <p:nvPr/>
        </p:nvSpPr>
        <p:spPr>
          <a:xfrm>
            <a:off x="358560" y="2040480"/>
            <a:ext cx="6118920" cy="1879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może być wykonywana tylko i wyłącznie przez osoby uprawnione i upoważnione.</a:t>
            </a:r>
            <a:r>
              <a:rPr lang="pl-PL" sz="1800" b="0" strike="noStrike" spc="-1">
                <a:solidFill>
                  <a:srgbClr val="000000"/>
                </a:solidFill>
                <a:latin typeface="Arial"/>
                <a:ea typeface="DejaVu Sans"/>
              </a:rPr>
              <a:t> Muszą one posiadać niezbędne kwalifikacje zawodowe, które są nadawane w wyniku zdania egzaminu państwowego. Konieczne jest prowadzenie rejestru osób upoważnionych oraz zakresu i czasu trwania ich upoważnienia.</a:t>
            </a:r>
            <a:endParaRPr lang="pl-PL" sz="1800" b="0" strike="noStrike" spc="-1">
              <a:latin typeface="Arial"/>
            </a:endParaRPr>
          </a:p>
        </p:txBody>
      </p:sp>
      <p:sp>
        <p:nvSpPr>
          <p:cNvPr id="254" name="Prostokąt 253"/>
          <p:cNvSpPr/>
          <p:nvPr/>
        </p:nvSpPr>
        <p:spPr>
          <a:xfrm>
            <a:off x="0" y="6480000"/>
            <a:ext cx="1097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https://laczynasnapiecie.pl/pytanie/co-moge-zrobic-majac-uprawnienia-sep-kat-e-lub-kat-d</a:t>
            </a:r>
            <a:endParaRPr lang="pl-PL" sz="1800" b="0" strike="noStrike" spc="-1">
              <a:latin typeface="Arial"/>
            </a:endParaRPr>
          </a:p>
        </p:txBody>
      </p:sp>
      <p:pic>
        <p:nvPicPr>
          <p:cNvPr id="255" name="Obraz 254"/>
          <p:cNvPicPr/>
          <p:nvPr/>
        </p:nvPicPr>
        <p:blipFill>
          <a:blip r:embed="rId2"/>
          <a:stretch/>
        </p:blipFill>
        <p:spPr>
          <a:xfrm>
            <a:off x="7380000" y="2928240"/>
            <a:ext cx="4102560" cy="2054520"/>
          </a:xfrm>
          <a:prstGeom prst="rect">
            <a:avLst/>
          </a:prstGeom>
          <a:ln w="0">
            <a:noFill/>
          </a:ln>
        </p:spPr>
      </p:pic>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8" name="Tytuł 1_139"/>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Model ogniwa PV</a:t>
            </a:r>
            <a:endParaRPr lang="pl-PL" sz="4400" b="0" strike="noStrike" spc="-1">
              <a:latin typeface="Arial"/>
            </a:endParaRPr>
          </a:p>
        </p:txBody>
      </p:sp>
      <p:pic>
        <p:nvPicPr>
          <p:cNvPr id="1309" name="Obraz 4_23"/>
          <p:cNvPicPr/>
          <p:nvPr/>
        </p:nvPicPr>
        <p:blipFill>
          <a:blip r:embed="rId2"/>
          <a:stretch/>
        </p:blipFill>
        <p:spPr>
          <a:xfrm>
            <a:off x="182160" y="1819440"/>
            <a:ext cx="5693760" cy="4282200"/>
          </a:xfrm>
          <a:prstGeom prst="rect">
            <a:avLst/>
          </a:prstGeom>
          <a:ln w="0">
            <a:noFill/>
          </a:ln>
        </p:spPr>
      </p:pic>
      <p:pic>
        <p:nvPicPr>
          <p:cNvPr id="1310" name="Obraz 6_9"/>
          <p:cNvPicPr/>
          <p:nvPr/>
        </p:nvPicPr>
        <p:blipFill>
          <a:blip r:embed="rId3"/>
          <a:stretch/>
        </p:blipFill>
        <p:spPr>
          <a:xfrm>
            <a:off x="6919200" y="1407960"/>
            <a:ext cx="4634640" cy="4693680"/>
          </a:xfrm>
          <a:prstGeom prst="rect">
            <a:avLst/>
          </a:prstGeom>
          <a:ln w="0">
            <a:noFill/>
          </a:ln>
        </p:spPr>
      </p:pic>
      <p:sp>
        <p:nvSpPr>
          <p:cNvPr id="1311" name="pole tekstowe 2_10"/>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2" name="Tytuł 1_140"/>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Model ogniwa PV</a:t>
            </a:r>
            <a:endParaRPr lang="pl-PL" sz="4400" b="0" strike="noStrike" spc="-1">
              <a:latin typeface="Arial"/>
            </a:endParaRPr>
          </a:p>
        </p:txBody>
      </p:sp>
      <p:pic>
        <p:nvPicPr>
          <p:cNvPr id="1313" name="Obraz 4_24"/>
          <p:cNvPicPr/>
          <p:nvPr/>
        </p:nvPicPr>
        <p:blipFill>
          <a:blip r:embed="rId2"/>
          <a:stretch/>
        </p:blipFill>
        <p:spPr>
          <a:xfrm>
            <a:off x="522360" y="1544760"/>
            <a:ext cx="5292360" cy="4690440"/>
          </a:xfrm>
          <a:prstGeom prst="rect">
            <a:avLst/>
          </a:prstGeom>
          <a:ln w="0">
            <a:noFill/>
          </a:ln>
        </p:spPr>
      </p:pic>
      <p:pic>
        <p:nvPicPr>
          <p:cNvPr id="1314" name="Obraz 6_10"/>
          <p:cNvPicPr/>
          <p:nvPr/>
        </p:nvPicPr>
        <p:blipFill>
          <a:blip r:embed="rId3"/>
          <a:stretch/>
        </p:blipFill>
        <p:spPr>
          <a:xfrm>
            <a:off x="5581800" y="1722960"/>
            <a:ext cx="6328800" cy="4250520"/>
          </a:xfrm>
          <a:prstGeom prst="rect">
            <a:avLst/>
          </a:prstGeom>
          <a:ln w="0">
            <a:noFill/>
          </a:ln>
        </p:spPr>
      </p:pic>
      <p:sp>
        <p:nvSpPr>
          <p:cNvPr id="1315" name="pole tekstowe 2_13"/>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6" name="Tytuł 1_141"/>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Model ogniwa PV</a:t>
            </a:r>
            <a:endParaRPr lang="pl-PL" sz="4400" b="0" strike="noStrike" spc="-1">
              <a:latin typeface="Arial"/>
            </a:endParaRPr>
          </a:p>
        </p:txBody>
      </p:sp>
      <p:pic>
        <p:nvPicPr>
          <p:cNvPr id="1317" name="Obraz 4_25"/>
          <p:cNvPicPr/>
          <p:nvPr/>
        </p:nvPicPr>
        <p:blipFill>
          <a:blip r:embed="rId2"/>
          <a:stretch/>
        </p:blipFill>
        <p:spPr>
          <a:xfrm>
            <a:off x="3510000" y="1560240"/>
            <a:ext cx="5772960" cy="4930200"/>
          </a:xfrm>
          <a:prstGeom prst="rect">
            <a:avLst/>
          </a:prstGeom>
          <a:ln w="0">
            <a:noFill/>
          </a:ln>
        </p:spPr>
      </p:pic>
      <p:sp>
        <p:nvSpPr>
          <p:cNvPr id="1318" name="pole tekstowe 2_12"/>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9" name="Tytuł 1_142"/>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Model ogniwa PV</a:t>
            </a:r>
            <a:endParaRPr lang="pl-PL" sz="4400" b="0" strike="noStrike" spc="-1">
              <a:latin typeface="Arial"/>
            </a:endParaRPr>
          </a:p>
        </p:txBody>
      </p:sp>
      <p:pic>
        <p:nvPicPr>
          <p:cNvPr id="1320" name="Obraz 4_26"/>
          <p:cNvPicPr/>
          <p:nvPr/>
        </p:nvPicPr>
        <p:blipFill>
          <a:blip r:embed="rId2"/>
          <a:stretch/>
        </p:blipFill>
        <p:spPr>
          <a:xfrm>
            <a:off x="1355400" y="1566720"/>
            <a:ext cx="9556560" cy="4401720"/>
          </a:xfrm>
          <a:prstGeom prst="rect">
            <a:avLst/>
          </a:prstGeom>
          <a:ln w="0">
            <a:noFill/>
          </a:ln>
        </p:spPr>
      </p:pic>
      <p:sp>
        <p:nvSpPr>
          <p:cNvPr id="1321" name="pole tekstowe 2_15"/>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2" name="Tytuł 1_143"/>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Model ogniwa PV</a:t>
            </a:r>
            <a:endParaRPr lang="pl-PL" sz="4400" b="0" strike="noStrike" spc="-1">
              <a:latin typeface="Arial"/>
            </a:endParaRPr>
          </a:p>
        </p:txBody>
      </p:sp>
      <p:pic>
        <p:nvPicPr>
          <p:cNvPr id="1323" name="Obraz 4_27"/>
          <p:cNvPicPr/>
          <p:nvPr/>
        </p:nvPicPr>
        <p:blipFill>
          <a:blip r:embed="rId2"/>
          <a:stretch/>
        </p:blipFill>
        <p:spPr>
          <a:xfrm>
            <a:off x="0" y="3726360"/>
            <a:ext cx="12189600" cy="1204200"/>
          </a:xfrm>
          <a:prstGeom prst="rect">
            <a:avLst/>
          </a:prstGeom>
          <a:ln w="0">
            <a:noFill/>
          </a:ln>
        </p:spPr>
      </p:pic>
      <p:pic>
        <p:nvPicPr>
          <p:cNvPr id="1324" name="Obraz 5_4"/>
          <p:cNvPicPr/>
          <p:nvPr/>
        </p:nvPicPr>
        <p:blipFill>
          <a:blip r:embed="rId3"/>
          <a:stretch/>
        </p:blipFill>
        <p:spPr>
          <a:xfrm>
            <a:off x="3943080" y="1352160"/>
            <a:ext cx="4303080" cy="1981440"/>
          </a:xfrm>
          <a:prstGeom prst="rect">
            <a:avLst/>
          </a:prstGeom>
          <a:ln w="0">
            <a:noFill/>
          </a:ln>
        </p:spPr>
      </p:pic>
      <p:pic>
        <p:nvPicPr>
          <p:cNvPr id="1325" name="Obraz 7_0"/>
          <p:cNvPicPr/>
          <p:nvPr/>
        </p:nvPicPr>
        <p:blipFill>
          <a:blip r:embed="rId4"/>
          <a:stretch/>
        </p:blipFill>
        <p:spPr>
          <a:xfrm>
            <a:off x="78120" y="4968720"/>
            <a:ext cx="5208120" cy="1521720"/>
          </a:xfrm>
          <a:prstGeom prst="rect">
            <a:avLst/>
          </a:prstGeom>
          <a:ln w="0">
            <a:noFill/>
          </a:ln>
        </p:spPr>
      </p:pic>
      <p:pic>
        <p:nvPicPr>
          <p:cNvPr id="1326" name="Obraz 9_2"/>
          <p:cNvPicPr/>
          <p:nvPr/>
        </p:nvPicPr>
        <p:blipFill>
          <a:blip r:embed="rId5"/>
          <a:stretch/>
        </p:blipFill>
        <p:spPr>
          <a:xfrm>
            <a:off x="5518080" y="4968720"/>
            <a:ext cx="3412080" cy="1219320"/>
          </a:xfrm>
          <a:prstGeom prst="rect">
            <a:avLst/>
          </a:prstGeom>
          <a:ln w="0">
            <a:noFill/>
          </a:ln>
        </p:spPr>
      </p:pic>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7" name="Tytuł 1_144"/>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Panele fotowoltaiczne</a:t>
            </a:r>
            <a:endParaRPr lang="pl-PL" sz="4400" b="0" strike="noStrike" spc="-1">
              <a:latin typeface="Arial"/>
            </a:endParaRPr>
          </a:p>
        </p:txBody>
      </p:sp>
      <p:pic>
        <p:nvPicPr>
          <p:cNvPr id="1328" name="Obraz 4_28"/>
          <p:cNvPicPr/>
          <p:nvPr/>
        </p:nvPicPr>
        <p:blipFill>
          <a:blip r:embed="rId2"/>
          <a:stretch/>
        </p:blipFill>
        <p:spPr>
          <a:xfrm>
            <a:off x="489600" y="1774440"/>
            <a:ext cx="4739760" cy="2107800"/>
          </a:xfrm>
          <a:prstGeom prst="rect">
            <a:avLst/>
          </a:prstGeom>
          <a:ln w="0">
            <a:noFill/>
          </a:ln>
        </p:spPr>
      </p:pic>
      <p:pic>
        <p:nvPicPr>
          <p:cNvPr id="1329" name="Obraz 5_5"/>
          <p:cNvPicPr/>
          <p:nvPr/>
        </p:nvPicPr>
        <p:blipFill>
          <a:blip r:embed="rId3"/>
          <a:stretch/>
        </p:blipFill>
        <p:spPr>
          <a:xfrm>
            <a:off x="489600" y="4137840"/>
            <a:ext cx="4819320" cy="2148840"/>
          </a:xfrm>
          <a:prstGeom prst="rect">
            <a:avLst/>
          </a:prstGeom>
          <a:ln w="0">
            <a:noFill/>
          </a:ln>
        </p:spPr>
      </p:pic>
      <p:pic>
        <p:nvPicPr>
          <p:cNvPr id="1330" name="Obraz 6_11"/>
          <p:cNvPicPr/>
          <p:nvPr/>
        </p:nvPicPr>
        <p:blipFill>
          <a:blip r:embed="rId4"/>
          <a:stretch/>
        </p:blipFill>
        <p:spPr>
          <a:xfrm>
            <a:off x="6305760" y="1690560"/>
            <a:ext cx="5568120" cy="4762800"/>
          </a:xfrm>
          <a:prstGeom prst="rect">
            <a:avLst/>
          </a:prstGeom>
          <a:ln w="0">
            <a:noFill/>
          </a:ln>
        </p:spPr>
      </p:pic>
      <p:sp>
        <p:nvSpPr>
          <p:cNvPr id="1331" name="pole tekstowe 2_14"/>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 name="Tytuł 1_145"/>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System fotowoltaiczny typu „off-grid”</a:t>
            </a:r>
            <a:endParaRPr lang="pl-PL" sz="4400" b="0" strike="noStrike" spc="-1">
              <a:latin typeface="Arial"/>
            </a:endParaRPr>
          </a:p>
        </p:txBody>
      </p:sp>
      <p:pic>
        <p:nvPicPr>
          <p:cNvPr id="1333" name="Obraz 4_29"/>
          <p:cNvPicPr/>
          <p:nvPr/>
        </p:nvPicPr>
        <p:blipFill>
          <a:blip r:embed="rId2"/>
          <a:stretch/>
        </p:blipFill>
        <p:spPr>
          <a:xfrm>
            <a:off x="354600" y="2567520"/>
            <a:ext cx="11480400" cy="3479400"/>
          </a:xfrm>
          <a:prstGeom prst="rect">
            <a:avLst/>
          </a:prstGeom>
          <a:ln w="0">
            <a:noFill/>
          </a:ln>
        </p:spPr>
      </p:pic>
      <p:sp>
        <p:nvSpPr>
          <p:cNvPr id="1334" name="pole tekstowe 2_17"/>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5" name="Tytuł 1_146"/>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System fotowoltaiczny typu „on-grid”</a:t>
            </a:r>
            <a:endParaRPr lang="pl-PL" sz="4400" b="0" strike="noStrike" spc="-1">
              <a:latin typeface="Arial"/>
            </a:endParaRPr>
          </a:p>
        </p:txBody>
      </p:sp>
      <p:pic>
        <p:nvPicPr>
          <p:cNvPr id="1336" name="Obraz 4_30"/>
          <p:cNvPicPr/>
          <p:nvPr/>
        </p:nvPicPr>
        <p:blipFill>
          <a:blip r:embed="rId2"/>
          <a:stretch/>
        </p:blipFill>
        <p:spPr>
          <a:xfrm>
            <a:off x="178200" y="2028960"/>
            <a:ext cx="11833200" cy="3036600"/>
          </a:xfrm>
          <a:prstGeom prst="rect">
            <a:avLst/>
          </a:prstGeom>
          <a:ln w="0">
            <a:noFill/>
          </a:ln>
        </p:spPr>
      </p:pic>
      <p:sp>
        <p:nvSpPr>
          <p:cNvPr id="1337" name="pole tekstowe 2_16"/>
          <p:cNvSpPr/>
          <p:nvPr/>
        </p:nvSpPr>
        <p:spPr>
          <a:xfrm>
            <a:off x="0" y="6611760"/>
            <a:ext cx="43617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https://epodreczniki.open.agh.edu.pl/handbook/35/module/775/reader</a:t>
            </a:r>
            <a:endParaRPr lang="pl-PL" sz="800" b="0" strike="noStrike" spc="-1">
              <a:latin typeface="Arial"/>
            </a:endParaRPr>
          </a:p>
          <a:p>
            <a:pPr>
              <a:lnSpc>
                <a:spcPct val="100000"/>
              </a:lnSpc>
            </a:pPr>
            <a:r>
              <a:rPr lang="pl-PL" sz="1800" b="0" strike="noStrike" spc="-1">
                <a:solidFill>
                  <a:srgbClr val="000000"/>
                </a:solidFill>
                <a:latin typeface="Aptos"/>
                <a:ea typeface="DejaVu Sans"/>
              </a:rPr>
              <a:t> </a:t>
            </a:r>
            <a:endParaRPr lang="pl-PL" sz="1800" b="0" strike="noStrike" spc="-1">
              <a:latin typeface="Arial"/>
            </a:endParaRP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8" name="Tytuł 1_147"/>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System fotowoltaiczny – symulacja w programe MATLAB SIMULINK</a:t>
            </a:r>
            <a:endParaRPr lang="pl-PL" sz="4400" b="0" strike="noStrike" spc="-1">
              <a:latin typeface="Arial"/>
            </a:endParaRPr>
          </a:p>
        </p:txBody>
      </p:sp>
      <p:pic>
        <p:nvPicPr>
          <p:cNvPr id="1339" name="Obraz 4_31"/>
          <p:cNvPicPr/>
          <p:nvPr/>
        </p:nvPicPr>
        <p:blipFill>
          <a:blip r:embed="rId2"/>
          <a:stretch/>
        </p:blipFill>
        <p:spPr>
          <a:xfrm>
            <a:off x="399240" y="2058480"/>
            <a:ext cx="6898320" cy="3949200"/>
          </a:xfrm>
          <a:prstGeom prst="rect">
            <a:avLst/>
          </a:prstGeom>
          <a:ln w="0">
            <a:noFill/>
          </a:ln>
        </p:spPr>
      </p:pic>
      <p:pic>
        <p:nvPicPr>
          <p:cNvPr id="1340" name="Obraz 3_1"/>
          <p:cNvPicPr/>
          <p:nvPr/>
        </p:nvPicPr>
        <p:blipFill>
          <a:blip r:embed="rId3"/>
          <a:stretch/>
        </p:blipFill>
        <p:spPr>
          <a:xfrm>
            <a:off x="7796520" y="3429000"/>
            <a:ext cx="4042080" cy="1876680"/>
          </a:xfrm>
          <a:prstGeom prst="rect">
            <a:avLst/>
          </a:prstGeom>
          <a:ln w="0">
            <a:noFill/>
          </a:ln>
        </p:spPr>
      </p:pic>
      <p:sp>
        <p:nvSpPr>
          <p:cNvPr id="1341" name="pole tekstowe 5_31"/>
          <p:cNvSpPr/>
          <p:nvPr/>
        </p:nvSpPr>
        <p:spPr>
          <a:xfrm>
            <a:off x="8135280" y="3034800"/>
            <a:ext cx="106668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a:t>
            </a:r>
            <a:endParaRPr lang="pl-PL" sz="1800" b="0" strike="noStrike" spc="-1">
              <a:latin typeface="Arial"/>
            </a:endParaRP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2" name="Tytuł 1_148"/>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System fotowoltaiczny – symulacja w programe MATLAB SIMULINK</a:t>
            </a:r>
            <a:endParaRPr lang="pl-PL" sz="4400" b="0" strike="noStrike" spc="-1">
              <a:latin typeface="Arial"/>
            </a:endParaRPr>
          </a:p>
        </p:txBody>
      </p:sp>
      <p:pic>
        <p:nvPicPr>
          <p:cNvPr id="1343" name="Obraz 3_0"/>
          <p:cNvPicPr/>
          <p:nvPr/>
        </p:nvPicPr>
        <p:blipFill>
          <a:blip r:embed="rId2"/>
          <a:stretch/>
        </p:blipFill>
        <p:spPr>
          <a:xfrm>
            <a:off x="1635840" y="1868400"/>
            <a:ext cx="8243280" cy="4719240"/>
          </a:xfrm>
          <a:prstGeom prst="rect">
            <a:avLst/>
          </a:prstGeom>
          <a:ln w="0">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ytuł 1_30"/>
          <p:cNvSpPr/>
          <p:nvPr/>
        </p:nvSpPr>
        <p:spPr>
          <a:xfrm>
            <a:off x="83880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57" name="Symbol zastępczy zawartości 2_21"/>
          <p:cNvSpPr/>
          <p:nvPr/>
        </p:nvSpPr>
        <p:spPr>
          <a:xfrm>
            <a:off x="83880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58" name="Tytuł 1_31"/>
          <p:cNvSpPr/>
          <p:nvPr/>
        </p:nvSpPr>
        <p:spPr>
          <a:xfrm>
            <a:off x="838800" y="57996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59" name="Symbol zastępczy zawartości 2_22"/>
          <p:cNvSpPr/>
          <p:nvPr/>
        </p:nvSpPr>
        <p:spPr>
          <a:xfrm>
            <a:off x="838800" y="20404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60" name="Prostokąt 259"/>
          <p:cNvSpPr/>
          <p:nvPr/>
        </p:nvSpPr>
        <p:spPr>
          <a:xfrm>
            <a:off x="358560" y="2040480"/>
            <a:ext cx="6118920" cy="1879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może odbywać się tylko w miejscach do tego przystosowanych i prawidłowo oznaczonych.</a:t>
            </a:r>
            <a:r>
              <a:rPr lang="pl-PL" sz="1800" b="0" strike="noStrike" spc="-1">
                <a:solidFill>
                  <a:srgbClr val="000000"/>
                </a:solidFill>
                <a:latin typeface="Arial"/>
                <a:ea typeface="DejaVu Sans"/>
              </a:rPr>
              <a:t> Obiekty energetyczne muszą być odpowiednio oznakowane, a urządzenia energetyczne nie tylko oznakowane w sposób umożliwiający ich identyfikację, ale także zabezpieczone przed dostępem osób niepowołanych.</a:t>
            </a:r>
            <a:endParaRPr lang="pl-PL" sz="1800" b="0" strike="noStrike" spc="-1">
              <a:latin typeface="Arial"/>
            </a:endParaRPr>
          </a:p>
        </p:txBody>
      </p:sp>
      <p:pic>
        <p:nvPicPr>
          <p:cNvPr id="261" name="Obraz 260"/>
          <p:cNvPicPr/>
          <p:nvPr/>
        </p:nvPicPr>
        <p:blipFill>
          <a:blip r:embed="rId2"/>
          <a:stretch/>
        </p:blipFill>
        <p:spPr>
          <a:xfrm>
            <a:off x="8306640" y="2152440"/>
            <a:ext cx="2130840" cy="3245040"/>
          </a:xfrm>
          <a:prstGeom prst="rect">
            <a:avLst/>
          </a:prstGeom>
          <a:ln w="0">
            <a:noFill/>
          </a:ln>
        </p:spPr>
      </p:pic>
      <p:sp>
        <p:nvSpPr>
          <p:cNvPr id="262" name="Prostokąt 261"/>
          <p:cNvSpPr/>
          <p:nvPr/>
        </p:nvSpPr>
        <p:spPr>
          <a:xfrm>
            <a:off x="17640" y="6511320"/>
            <a:ext cx="1024200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https://www.sklep-firetech.waw.pl/</a:t>
            </a:r>
            <a:endParaRPr lang="pl-PL" sz="1800" b="0" strike="noStrike" spc="-1">
              <a:latin typeface="Arial"/>
            </a:endParaRPr>
          </a:p>
        </p:txBody>
      </p:sp>
      <p:sp>
        <p:nvSpPr>
          <p:cNvPr id="263" name="Prostokąt 262"/>
          <p:cNvSpPr/>
          <p:nvPr/>
        </p:nvSpPr>
        <p:spPr>
          <a:xfrm>
            <a:off x="17640" y="6165000"/>
            <a:ext cx="1132200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https://www.spe.org.pl/blog/praca-przy-urzadzeniach-energetycznych-bhp</a:t>
            </a:r>
            <a:endParaRPr lang="pl-PL" sz="1800" b="0" strike="noStrike" spc="-1">
              <a:latin typeface="Arial"/>
            </a:endParaRP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4" name="Prostokąt 1343"/>
          <p:cNvSpPr/>
          <p:nvPr/>
        </p:nvSpPr>
        <p:spPr>
          <a:xfrm>
            <a:off x="18072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Lokalne źródła wytwórcze (OZE)</a:t>
            </a:r>
            <a:endParaRPr lang="pl-PL" sz="2800" b="0" strike="noStrike" spc="-1">
              <a:latin typeface="Arial"/>
            </a:endParaRPr>
          </a:p>
        </p:txBody>
      </p:sp>
      <p:sp>
        <p:nvSpPr>
          <p:cNvPr id="1345" name="Prostokąt 1344"/>
          <p:cNvSpPr/>
          <p:nvPr/>
        </p:nvSpPr>
        <p:spPr>
          <a:xfrm>
            <a:off x="1080" y="6660000"/>
            <a:ext cx="5282280" cy="20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a:solidFill>
                  <a:srgbClr val="000000"/>
                </a:solidFill>
                <a:latin typeface="Aptos"/>
                <a:ea typeface="DejaVu Sans"/>
              </a:rPr>
              <a:t>Źródło: https://www.egsystem.pl/</a:t>
            </a:r>
            <a:endParaRPr lang="pl-PL" sz="800" b="0" strike="noStrike" spc="-1">
              <a:latin typeface="Arial"/>
            </a:endParaRPr>
          </a:p>
        </p:txBody>
      </p:sp>
      <p:sp>
        <p:nvSpPr>
          <p:cNvPr id="1346" name="Prostokąt 1345"/>
          <p:cNvSpPr/>
          <p:nvPr/>
        </p:nvSpPr>
        <p:spPr>
          <a:xfrm>
            <a:off x="180360" y="2427480"/>
            <a:ext cx="5278320" cy="136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Farma wiatrowa</a:t>
            </a:r>
            <a:r>
              <a:rPr lang="pl-PL" sz="1800" b="0" strike="noStrike" spc="-1">
                <a:solidFill>
                  <a:srgbClr val="000000"/>
                </a:solidFill>
                <a:latin typeface="Arial"/>
                <a:ea typeface="DejaVu Sans"/>
              </a:rPr>
              <a:t> to zespół kilku lub kilkunastu turbin wiatrowych pracujących wspólnie, których celem jest wytwarzanie energii elektrycznej z energii wiatru i wprowadzanie jej do sieci elektroenergetycznej.</a:t>
            </a:r>
            <a:endParaRPr lang="pl-PL" sz="1800" b="0" strike="noStrike" spc="-1">
              <a:latin typeface="Arial"/>
            </a:endParaRPr>
          </a:p>
        </p:txBody>
      </p:sp>
      <p:pic>
        <p:nvPicPr>
          <p:cNvPr id="1347" name="Obraz 1346"/>
          <p:cNvPicPr/>
          <p:nvPr/>
        </p:nvPicPr>
        <p:blipFill>
          <a:blip r:embed="rId2"/>
          <a:stretch/>
        </p:blipFill>
        <p:spPr>
          <a:xfrm>
            <a:off x="7746480" y="1260000"/>
            <a:ext cx="4131360" cy="5283720"/>
          </a:xfrm>
          <a:prstGeom prst="rect">
            <a:avLst/>
          </a:prstGeom>
          <a:ln w="0">
            <a:noFill/>
          </a:ln>
        </p:spPr>
      </p:pic>
      <p:sp>
        <p:nvSpPr>
          <p:cNvPr id="1348" name="Tytuł 1_120"/>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9" name="Prostokąt 1348"/>
          <p:cNvSpPr/>
          <p:nvPr/>
        </p:nvSpPr>
        <p:spPr>
          <a:xfrm>
            <a:off x="18108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Lokalne źródła wytwórcze (OZE)</a:t>
            </a:r>
            <a:endParaRPr lang="pl-PL" sz="2800" b="0" strike="noStrike" spc="-1">
              <a:latin typeface="Arial"/>
            </a:endParaRPr>
          </a:p>
        </p:txBody>
      </p:sp>
      <p:sp>
        <p:nvSpPr>
          <p:cNvPr id="1350" name="Prostokąt 1349"/>
          <p:cNvSpPr/>
          <p:nvPr/>
        </p:nvSpPr>
        <p:spPr>
          <a:xfrm>
            <a:off x="1440" y="6660000"/>
            <a:ext cx="5282280" cy="20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a:solidFill>
                  <a:srgbClr val="000000"/>
                </a:solidFill>
                <a:latin typeface="Aptos"/>
                <a:ea typeface="DejaVu Sans"/>
              </a:rPr>
              <a:t>Źródło: https://www.egsystem.pl/</a:t>
            </a:r>
            <a:endParaRPr lang="pl-PL" sz="800" b="0" strike="noStrike" spc="-1">
              <a:latin typeface="Arial"/>
            </a:endParaRPr>
          </a:p>
        </p:txBody>
      </p:sp>
      <p:sp>
        <p:nvSpPr>
          <p:cNvPr id="1351" name="Prostokąt 1350"/>
          <p:cNvSpPr/>
          <p:nvPr/>
        </p:nvSpPr>
        <p:spPr>
          <a:xfrm>
            <a:off x="181080" y="2340000"/>
            <a:ext cx="7377120" cy="5207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Turbina wiatrowa to urządzenie zamieniające energię kinetyczną wiatru na energię elektryczną, przekazywaną do sieci elektroenergetycznej.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Etapy działania: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1. Wiatr powoduje obrót łopat wirnika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2. Wirnik przekazuje moment obrotowy na wał główny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3. Przekładnia (lub układ bezprzekładniowy) dostosowuje prędkość obrotową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4. Generator wytwarza energię elektryczną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5. Układ energoelektroniczny stabilizuje parametry prądu</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6. Transformator podnosi napięcie do poziomu sieci</a:t>
            </a:r>
            <a:endParaRPr lang="pl-PL" sz="1800" b="0" strike="noStrike" spc="-1">
              <a:latin typeface="Arial"/>
            </a:endParaRPr>
          </a:p>
        </p:txBody>
      </p:sp>
      <p:pic>
        <p:nvPicPr>
          <p:cNvPr id="1352" name="Obraz 1351"/>
          <p:cNvPicPr/>
          <p:nvPr/>
        </p:nvPicPr>
        <p:blipFill>
          <a:blip r:embed="rId2"/>
          <a:stretch/>
        </p:blipFill>
        <p:spPr>
          <a:xfrm>
            <a:off x="7746840" y="1260000"/>
            <a:ext cx="4131360" cy="5283720"/>
          </a:xfrm>
          <a:prstGeom prst="rect">
            <a:avLst/>
          </a:prstGeom>
          <a:ln w="0">
            <a:noFill/>
          </a:ln>
        </p:spPr>
      </p:pic>
      <p:sp>
        <p:nvSpPr>
          <p:cNvPr id="1353" name="Tytuł 1_149"/>
          <p:cNvSpPr/>
          <p:nvPr/>
        </p:nvSpPr>
        <p:spPr>
          <a:xfrm>
            <a:off x="83844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4" name="pole tekstowe 5_15"/>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https://www.apator.com/nasze-rozwiazania/rozwiazania-dla-oze/transformacja-energetyczna</a:t>
            </a:r>
            <a:endParaRPr lang="pl-PL" sz="800" b="0" strike="noStrike" spc="-1">
              <a:latin typeface="Arial"/>
            </a:endParaRPr>
          </a:p>
        </p:txBody>
      </p:sp>
      <p:sp>
        <p:nvSpPr>
          <p:cNvPr id="1355" name="Prostokąt 1354"/>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pic>
        <p:nvPicPr>
          <p:cNvPr id="1356" name="Obraz 1355"/>
          <p:cNvPicPr/>
          <p:nvPr/>
        </p:nvPicPr>
        <p:blipFill>
          <a:blip r:embed="rId2"/>
          <a:stretch/>
        </p:blipFill>
        <p:spPr>
          <a:xfrm>
            <a:off x="360000" y="3063960"/>
            <a:ext cx="3845520" cy="2873880"/>
          </a:xfrm>
          <a:prstGeom prst="rect">
            <a:avLst/>
          </a:prstGeom>
          <a:ln w="0">
            <a:noFill/>
          </a:ln>
        </p:spPr>
      </p:pic>
      <p:sp>
        <p:nvSpPr>
          <p:cNvPr id="1357" name="Prostokąt 1356"/>
          <p:cNvSpPr/>
          <p:nvPr/>
        </p:nvSpPr>
        <p:spPr>
          <a:xfrm>
            <a:off x="4906800" y="3261960"/>
            <a:ext cx="6611040" cy="303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Magazyny energii BESS (Battery Energy Storage Systems) to zaawansowane systemy oparte najczęściej na bateriach litowo-jonowych, służące do gromadzenia nadmiaru energii elektrycznej (głównie z OZE) i jej uwalniania w momentach zwiększonego zapotrzebowania. Kluczowe dla stabilizacji sieci, optymalizacji kosztów (peak shaving) oraz zasilania awaryjnego, znajdują zastosowanie zarówno w domach, jak i wielkoskalowych instalacjach. </a:t>
            </a:r>
            <a:endParaRPr lang="pl-PL" sz="1800" b="0" strike="noStrike" spc="-1">
              <a:latin typeface="Arial"/>
            </a:endParaRPr>
          </a:p>
        </p:txBody>
      </p:sp>
      <p:sp>
        <p:nvSpPr>
          <p:cNvPr id="1358" name="Tytuł 1_89"/>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9" name="Prostokąt 1358"/>
          <p:cNvSpPr/>
          <p:nvPr/>
        </p:nvSpPr>
        <p:spPr>
          <a:xfrm>
            <a:off x="180000" y="1800000"/>
            <a:ext cx="12009600" cy="173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sp>
        <p:nvSpPr>
          <p:cNvPr id="1360" name="Prostokąt 1359"/>
          <p:cNvSpPr/>
          <p:nvPr/>
        </p:nvSpPr>
        <p:spPr>
          <a:xfrm>
            <a:off x="0" y="6660000"/>
            <a:ext cx="5282280" cy="20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a:solidFill>
                  <a:srgbClr val="000000"/>
                </a:solidFill>
                <a:latin typeface="Aptos"/>
                <a:ea typeface="DejaVu Sans"/>
              </a:rPr>
              <a:t>Źródło: https://www.apator.com/nasze-rozwiazania/rozwiazania-dla-oze/transformacja-energetyczna</a:t>
            </a:r>
            <a:endParaRPr lang="pl-PL" sz="800" b="0" strike="noStrike" spc="-1">
              <a:latin typeface="Arial"/>
            </a:endParaRPr>
          </a:p>
        </p:txBody>
      </p:sp>
      <p:pic>
        <p:nvPicPr>
          <p:cNvPr id="1361" name="Obraz 1360"/>
          <p:cNvPicPr/>
          <p:nvPr/>
        </p:nvPicPr>
        <p:blipFill>
          <a:blip r:embed="rId2"/>
          <a:stretch/>
        </p:blipFill>
        <p:spPr>
          <a:xfrm>
            <a:off x="2014200" y="2340000"/>
            <a:ext cx="7523640" cy="4205160"/>
          </a:xfrm>
          <a:prstGeom prst="rect">
            <a:avLst/>
          </a:prstGeom>
          <a:ln w="0">
            <a:noFill/>
          </a:ln>
        </p:spPr>
      </p:pic>
      <p:sp>
        <p:nvSpPr>
          <p:cNvPr id="1362" name="Tytuł 1_90"/>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3" name="Obraz 1362"/>
          <p:cNvPicPr/>
          <p:nvPr/>
        </p:nvPicPr>
        <p:blipFill>
          <a:blip r:embed="rId2"/>
          <a:stretch/>
        </p:blipFill>
        <p:spPr>
          <a:xfrm>
            <a:off x="180000" y="2520000"/>
            <a:ext cx="4052520" cy="3777840"/>
          </a:xfrm>
          <a:prstGeom prst="rect">
            <a:avLst/>
          </a:prstGeom>
          <a:ln w="0">
            <a:noFill/>
          </a:ln>
        </p:spPr>
      </p:pic>
      <p:pic>
        <p:nvPicPr>
          <p:cNvPr id="1364" name="Obraz 1363"/>
          <p:cNvPicPr/>
          <p:nvPr/>
        </p:nvPicPr>
        <p:blipFill>
          <a:blip r:embed="rId3"/>
          <a:stretch/>
        </p:blipFill>
        <p:spPr>
          <a:xfrm>
            <a:off x="6840000" y="2160000"/>
            <a:ext cx="3406680" cy="2037960"/>
          </a:xfrm>
          <a:prstGeom prst="rect">
            <a:avLst/>
          </a:prstGeom>
          <a:ln w="0">
            <a:noFill/>
          </a:ln>
        </p:spPr>
      </p:pic>
      <p:pic>
        <p:nvPicPr>
          <p:cNvPr id="1365" name="Obraz 1364"/>
          <p:cNvPicPr/>
          <p:nvPr/>
        </p:nvPicPr>
        <p:blipFill>
          <a:blip r:embed="rId4"/>
          <a:stretch/>
        </p:blipFill>
        <p:spPr>
          <a:xfrm>
            <a:off x="6276600" y="4338000"/>
            <a:ext cx="4521240" cy="2517840"/>
          </a:xfrm>
          <a:prstGeom prst="rect">
            <a:avLst/>
          </a:prstGeom>
          <a:ln w="0">
            <a:noFill/>
          </a:ln>
        </p:spPr>
      </p:pic>
      <p:sp>
        <p:nvSpPr>
          <p:cNvPr id="1366" name="pole tekstowe 5_16"/>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www.sailsolaress.com</a:t>
            </a:r>
            <a:endParaRPr lang="pl-PL" sz="800" b="0" strike="noStrike" spc="-1">
              <a:latin typeface="Arial"/>
            </a:endParaRPr>
          </a:p>
        </p:txBody>
      </p:sp>
      <p:sp>
        <p:nvSpPr>
          <p:cNvPr id="1367" name="pole tekstowe 5_17"/>
          <p:cNvSpPr/>
          <p:nvPr/>
        </p:nvSpPr>
        <p:spPr>
          <a:xfrm>
            <a:off x="0" y="64486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sp>
        <p:nvSpPr>
          <p:cNvPr id="1368" name="Prostokąt 1367"/>
          <p:cNvSpPr/>
          <p:nvPr/>
        </p:nvSpPr>
        <p:spPr>
          <a:xfrm>
            <a:off x="335520" y="1656360"/>
            <a:ext cx="1082232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sp>
        <p:nvSpPr>
          <p:cNvPr id="1369" name="Tytuł 1_91"/>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0" name="Obraz 1369"/>
          <p:cNvPicPr/>
          <p:nvPr/>
        </p:nvPicPr>
        <p:blipFill>
          <a:blip r:embed="rId2"/>
          <a:stretch/>
        </p:blipFill>
        <p:spPr>
          <a:xfrm>
            <a:off x="180000" y="2520000"/>
            <a:ext cx="4052520" cy="3777840"/>
          </a:xfrm>
          <a:prstGeom prst="rect">
            <a:avLst/>
          </a:prstGeom>
          <a:ln w="0">
            <a:noFill/>
          </a:ln>
        </p:spPr>
      </p:pic>
      <p:sp>
        <p:nvSpPr>
          <p:cNvPr id="1371" name="pole tekstowe 5_28"/>
          <p:cNvSpPr/>
          <p:nvPr/>
        </p:nvSpPr>
        <p:spPr>
          <a:xfrm>
            <a:off x="720" y="6630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www.sailsolaress.com</a:t>
            </a:r>
            <a:endParaRPr lang="pl-PL" sz="800" b="0" strike="noStrike" spc="-1">
              <a:latin typeface="Arial"/>
            </a:endParaRPr>
          </a:p>
        </p:txBody>
      </p:sp>
      <p:sp>
        <p:nvSpPr>
          <p:cNvPr id="1372" name="pole tekstowe 5_29"/>
          <p:cNvSpPr/>
          <p:nvPr/>
        </p:nvSpPr>
        <p:spPr>
          <a:xfrm>
            <a:off x="0" y="64486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sp>
        <p:nvSpPr>
          <p:cNvPr id="1373" name="Prostokąt 1372"/>
          <p:cNvSpPr/>
          <p:nvPr/>
        </p:nvSpPr>
        <p:spPr>
          <a:xfrm>
            <a:off x="335520" y="1656360"/>
            <a:ext cx="1082232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pic>
        <p:nvPicPr>
          <p:cNvPr id="1374" name="Obraz 1373"/>
          <p:cNvPicPr/>
          <p:nvPr/>
        </p:nvPicPr>
        <p:blipFill>
          <a:blip r:embed="rId3"/>
          <a:stretch/>
        </p:blipFill>
        <p:spPr>
          <a:xfrm>
            <a:off x="5231160" y="2440080"/>
            <a:ext cx="5926680" cy="4217760"/>
          </a:xfrm>
          <a:prstGeom prst="rect">
            <a:avLst/>
          </a:prstGeom>
          <a:ln w="0">
            <a:noFill/>
          </a:ln>
        </p:spPr>
      </p:pic>
      <p:sp>
        <p:nvSpPr>
          <p:cNvPr id="1375" name="Tytuł 1_116"/>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6" name="pole tekstowe 5_22"/>
          <p:cNvSpPr/>
          <p:nvPr/>
        </p:nvSpPr>
        <p:spPr>
          <a:xfrm>
            <a:off x="0" y="66600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sp>
        <p:nvSpPr>
          <p:cNvPr id="1377" name="Prostokąt 1376"/>
          <p:cNvSpPr/>
          <p:nvPr/>
        </p:nvSpPr>
        <p:spPr>
          <a:xfrm>
            <a:off x="335520" y="1656360"/>
            <a:ext cx="1082232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pic>
        <p:nvPicPr>
          <p:cNvPr id="1378" name="Obraz 1377"/>
          <p:cNvPicPr/>
          <p:nvPr/>
        </p:nvPicPr>
        <p:blipFill>
          <a:blip r:embed="rId2"/>
          <a:stretch/>
        </p:blipFill>
        <p:spPr>
          <a:xfrm>
            <a:off x="3060000" y="2160000"/>
            <a:ext cx="5990400" cy="4480920"/>
          </a:xfrm>
          <a:prstGeom prst="rect">
            <a:avLst/>
          </a:prstGeom>
          <a:ln w="0">
            <a:noFill/>
          </a:ln>
        </p:spPr>
      </p:pic>
      <p:sp>
        <p:nvSpPr>
          <p:cNvPr id="1379" name="Tytuł 1_102"/>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0" name="pole tekstowe 5_21"/>
          <p:cNvSpPr/>
          <p:nvPr/>
        </p:nvSpPr>
        <p:spPr>
          <a:xfrm>
            <a:off x="0" y="66600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sp>
        <p:nvSpPr>
          <p:cNvPr id="1381" name="Prostokąt 1380"/>
          <p:cNvSpPr/>
          <p:nvPr/>
        </p:nvSpPr>
        <p:spPr>
          <a:xfrm>
            <a:off x="335520" y="1656360"/>
            <a:ext cx="1082232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pic>
        <p:nvPicPr>
          <p:cNvPr id="1382" name="Obraz 1381"/>
          <p:cNvPicPr/>
          <p:nvPr/>
        </p:nvPicPr>
        <p:blipFill>
          <a:blip r:embed="rId2"/>
          <a:stretch/>
        </p:blipFill>
        <p:spPr>
          <a:xfrm>
            <a:off x="3060000" y="2180520"/>
            <a:ext cx="5397840" cy="4477320"/>
          </a:xfrm>
          <a:prstGeom prst="rect">
            <a:avLst/>
          </a:prstGeom>
          <a:ln w="0">
            <a:noFill/>
          </a:ln>
        </p:spPr>
      </p:pic>
      <p:sp>
        <p:nvSpPr>
          <p:cNvPr id="1383" name="Tytuł 1_103"/>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4" name="pole tekstowe 5_23"/>
          <p:cNvSpPr/>
          <p:nvPr/>
        </p:nvSpPr>
        <p:spPr>
          <a:xfrm>
            <a:off x="0" y="66600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sp>
        <p:nvSpPr>
          <p:cNvPr id="1385" name="Prostokąt 1384"/>
          <p:cNvSpPr/>
          <p:nvPr/>
        </p:nvSpPr>
        <p:spPr>
          <a:xfrm>
            <a:off x="335520" y="1656360"/>
            <a:ext cx="1082232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pic>
        <p:nvPicPr>
          <p:cNvPr id="1386" name="Obraz 1385"/>
          <p:cNvPicPr/>
          <p:nvPr/>
        </p:nvPicPr>
        <p:blipFill>
          <a:blip r:embed="rId2"/>
          <a:stretch/>
        </p:blipFill>
        <p:spPr>
          <a:xfrm>
            <a:off x="8805240" y="2206800"/>
            <a:ext cx="2352600" cy="4451040"/>
          </a:xfrm>
          <a:prstGeom prst="rect">
            <a:avLst/>
          </a:prstGeom>
          <a:ln w="0">
            <a:noFill/>
          </a:ln>
        </p:spPr>
      </p:pic>
      <p:sp>
        <p:nvSpPr>
          <p:cNvPr id="1387" name="Prostokąt 1386"/>
          <p:cNvSpPr/>
          <p:nvPr/>
        </p:nvSpPr>
        <p:spPr>
          <a:xfrm>
            <a:off x="180000" y="2160000"/>
            <a:ext cx="8473680" cy="4695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Bateria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Podstawowym komponentem magazynu energii jest zasobnik gromadzący energię - w przypadku magazynów bateryjnych gromadzona jest ona w bateriach elektrochemicznych (akumulatorach).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Baterie elektrochemiczne charakteryzują podstawowe parametry: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-napięcie znamionowe, </a:t>
            </a:r>
            <a:endParaRPr lang="pl-PL" sz="1800" b="0" strike="noStrike" spc="-1">
              <a:latin typeface="Arial"/>
            </a:endParaRPr>
          </a:p>
          <a:p>
            <a:pPr>
              <a:lnSpc>
                <a:spcPct val="100000"/>
              </a:lnSpc>
            </a:pPr>
            <a:r>
              <a:rPr lang="pl-PL" sz="1800" b="0" strike="noStrike" spc="-1">
                <a:solidFill>
                  <a:srgbClr val="000000"/>
                </a:solidFill>
                <a:latin typeface="Arial"/>
                <a:ea typeface="DejaVu Sans"/>
              </a:rPr>
              <a:t>-pojemność i moc, </a:t>
            </a:r>
            <a:endParaRPr lang="pl-PL" sz="1800" b="0" strike="noStrike" spc="-1">
              <a:latin typeface="Arial"/>
            </a:endParaRPr>
          </a:p>
          <a:p>
            <a:pPr>
              <a:lnSpc>
                <a:spcPct val="100000"/>
              </a:lnSpc>
            </a:pPr>
            <a:r>
              <a:rPr lang="pl-PL" sz="1800" b="0" strike="noStrike" spc="-1">
                <a:solidFill>
                  <a:srgbClr val="000000"/>
                </a:solidFill>
                <a:latin typeface="Arial"/>
                <a:ea typeface="DejaVu Sans"/>
              </a:rPr>
              <a:t>-obciążalność prądowa, </a:t>
            </a:r>
            <a:endParaRPr lang="pl-PL" sz="1800" b="0" strike="noStrike" spc="-1">
              <a:latin typeface="Arial"/>
            </a:endParaRPr>
          </a:p>
          <a:p>
            <a:pPr>
              <a:lnSpc>
                <a:spcPct val="100000"/>
              </a:lnSpc>
            </a:pPr>
            <a:r>
              <a:rPr lang="pl-PL" sz="1800" b="0" strike="noStrike" spc="-1">
                <a:solidFill>
                  <a:srgbClr val="000000"/>
                </a:solidFill>
                <a:latin typeface="Arial"/>
                <a:ea typeface="DejaVu Sans"/>
              </a:rPr>
              <a:t>-czas życia wyrażony w cyklach ładowania.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Spośród dostępnych technologii bateryjnych, baterie litowo-jonowe odznaczają się właściwościami najbardziej przydatnymi w stacjonarnych magazynach energii, tj. możliwością długotrwałej cyklicznej pracy, zdolnością kumulowania dużych ilości energii i brakiem efektu pamięciowego.</a:t>
            </a:r>
            <a:endParaRPr lang="pl-PL" sz="1800" b="0" strike="noStrike" spc="-1">
              <a:latin typeface="Arial"/>
            </a:endParaRPr>
          </a:p>
          <a:p>
            <a:pPr>
              <a:lnSpc>
                <a:spcPct val="100000"/>
              </a:lnSpc>
            </a:pPr>
            <a:endParaRPr lang="pl-PL" sz="1800" b="0" strike="noStrike" spc="-1">
              <a:latin typeface="Arial"/>
            </a:endParaRPr>
          </a:p>
        </p:txBody>
      </p:sp>
      <p:sp>
        <p:nvSpPr>
          <p:cNvPr id="1388" name="Tytuł 1_104"/>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9" name="pole tekstowe 5_27"/>
          <p:cNvSpPr/>
          <p:nvPr/>
        </p:nvSpPr>
        <p:spPr>
          <a:xfrm>
            <a:off x="0" y="66600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sp>
        <p:nvSpPr>
          <p:cNvPr id="1390" name="Prostokąt 1389"/>
          <p:cNvSpPr/>
          <p:nvPr/>
        </p:nvSpPr>
        <p:spPr>
          <a:xfrm>
            <a:off x="335520" y="1656360"/>
            <a:ext cx="1082232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pic>
        <p:nvPicPr>
          <p:cNvPr id="1391" name="Obraz 1390"/>
          <p:cNvPicPr/>
          <p:nvPr/>
        </p:nvPicPr>
        <p:blipFill>
          <a:blip r:embed="rId2"/>
          <a:stretch/>
        </p:blipFill>
        <p:spPr>
          <a:xfrm>
            <a:off x="8805240" y="2206800"/>
            <a:ext cx="2352600" cy="4451040"/>
          </a:xfrm>
          <a:prstGeom prst="rect">
            <a:avLst/>
          </a:prstGeom>
          <a:ln w="0">
            <a:noFill/>
          </a:ln>
        </p:spPr>
      </p:pic>
      <p:pic>
        <p:nvPicPr>
          <p:cNvPr id="1392" name="Obraz 1391"/>
          <p:cNvPicPr/>
          <p:nvPr/>
        </p:nvPicPr>
        <p:blipFill>
          <a:blip r:embed="rId3"/>
          <a:stretch/>
        </p:blipFill>
        <p:spPr>
          <a:xfrm>
            <a:off x="1260000" y="2853360"/>
            <a:ext cx="6179040" cy="3264480"/>
          </a:xfrm>
          <a:prstGeom prst="rect">
            <a:avLst/>
          </a:prstGeom>
          <a:ln w="0">
            <a:noFill/>
          </a:ln>
        </p:spPr>
      </p:pic>
      <p:sp>
        <p:nvSpPr>
          <p:cNvPr id="1393" name="Tytuł 1_115"/>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Tytuł 1_34"/>
          <p:cNvSpPr/>
          <p:nvPr/>
        </p:nvSpPr>
        <p:spPr>
          <a:xfrm>
            <a:off x="83916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65" name="Symbol zastępczy zawartości 2_25"/>
          <p:cNvSpPr/>
          <p:nvPr/>
        </p:nvSpPr>
        <p:spPr>
          <a:xfrm>
            <a:off x="83916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66" name="Tytuł 1_35"/>
          <p:cNvSpPr/>
          <p:nvPr/>
        </p:nvSpPr>
        <p:spPr>
          <a:xfrm>
            <a:off x="83916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67" name="Symbol zastępczy zawartości 2_26"/>
          <p:cNvSpPr/>
          <p:nvPr/>
        </p:nvSpPr>
        <p:spPr>
          <a:xfrm>
            <a:off x="83916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68" name="Prostokąt 267"/>
          <p:cNvSpPr/>
          <p:nvPr/>
        </p:nvSpPr>
        <p:spPr>
          <a:xfrm>
            <a:off x="358920" y="2040840"/>
            <a:ext cx="6118920" cy="2647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jest możliwa po uprzednim wykonaniu czynności sprawdzających oraz zapewnieniu odpowiednich środków ochronnych. </a:t>
            </a:r>
            <a:r>
              <a:rPr lang="pl-PL" sz="1800" b="0" strike="noStrike" spc="-1">
                <a:solidFill>
                  <a:srgbClr val="000000"/>
                </a:solidFill>
                <a:latin typeface="Arial"/>
                <a:ea typeface="DejaVu Sans"/>
              </a:rPr>
              <a:t>Należy w pierwszej kolejności sprawdzić, czy stężenie par i cieczy nie przekracza dopuszczalnych wartości i nie stwarza zagrożenia dla zdrowia. W przypadku występowania zagrożenia należy je usunąć lub zaopatrzyć się w odpowiednie środki ochronne, których wykaz musi zostać zawarty w instrukcji eksploatacyjnej. Wszystkie wyniki pomiarów muszą być rejestrowane.</a:t>
            </a:r>
            <a:endParaRPr lang="pl-PL" sz="1800" b="0" strike="noStrike" spc="-1">
              <a:latin typeface="Arial"/>
            </a:endParaRPr>
          </a:p>
        </p:txBody>
      </p:sp>
      <p:sp>
        <p:nvSpPr>
          <p:cNvPr id="269" name="Prostokąt 268"/>
          <p:cNvSpPr/>
          <p:nvPr/>
        </p:nvSpPr>
        <p:spPr>
          <a:xfrm>
            <a:off x="0" y="6511320"/>
            <a:ext cx="1133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https://www.spe.org.pl/blog/praca-przy-urzadzeniach-energetycznych-bhp</a:t>
            </a:r>
            <a:endParaRPr lang="pl-PL" sz="1800" b="0" strike="noStrike" spc="-1">
              <a:latin typeface="Arial"/>
            </a:endParaRPr>
          </a:p>
        </p:txBody>
      </p:sp>
      <p:pic>
        <p:nvPicPr>
          <p:cNvPr id="270" name="Obraz 269"/>
          <p:cNvPicPr/>
          <p:nvPr/>
        </p:nvPicPr>
        <p:blipFill>
          <a:blip r:embed="rId2"/>
          <a:stretch/>
        </p:blipFill>
        <p:spPr>
          <a:xfrm>
            <a:off x="7609320" y="2340000"/>
            <a:ext cx="3188160" cy="3007080"/>
          </a:xfrm>
          <a:prstGeom prst="rect">
            <a:avLst/>
          </a:prstGeom>
          <a:ln w="0">
            <a:noFill/>
          </a:ln>
        </p:spPr>
      </p:pic>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4" name="Obraz 1393"/>
          <p:cNvPicPr/>
          <p:nvPr/>
        </p:nvPicPr>
        <p:blipFill>
          <a:blip r:embed="rId2"/>
          <a:stretch/>
        </p:blipFill>
        <p:spPr>
          <a:xfrm>
            <a:off x="1980000" y="2642760"/>
            <a:ext cx="7427160" cy="3655080"/>
          </a:xfrm>
          <a:prstGeom prst="rect">
            <a:avLst/>
          </a:prstGeom>
          <a:ln w="0">
            <a:noFill/>
          </a:ln>
        </p:spPr>
      </p:pic>
      <p:sp>
        <p:nvSpPr>
          <p:cNvPr id="1395" name="Prostokąt 1394"/>
          <p:cNvSpPr/>
          <p:nvPr/>
        </p:nvSpPr>
        <p:spPr>
          <a:xfrm>
            <a:off x="335520" y="1656360"/>
            <a:ext cx="1082232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sp>
        <p:nvSpPr>
          <p:cNvPr id="1396" name="pole tekstowe 5_24"/>
          <p:cNvSpPr/>
          <p:nvPr/>
        </p:nvSpPr>
        <p:spPr>
          <a:xfrm>
            <a:off x="0" y="66600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sp>
        <p:nvSpPr>
          <p:cNvPr id="1397" name="Tytuł 1_105"/>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8" name="Prostokąt 1397"/>
          <p:cNvSpPr/>
          <p:nvPr/>
        </p:nvSpPr>
        <p:spPr>
          <a:xfrm>
            <a:off x="335520" y="1656360"/>
            <a:ext cx="10822320" cy="91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 i jego kontroler energii EMS</a:t>
            </a:r>
            <a:endParaRPr lang="pl-PL" sz="2800" b="0" strike="noStrike" spc="-1">
              <a:latin typeface="Arial"/>
            </a:endParaRPr>
          </a:p>
        </p:txBody>
      </p:sp>
      <p:sp>
        <p:nvSpPr>
          <p:cNvPr id="1399" name="pole tekstowe 5_30"/>
          <p:cNvSpPr/>
          <p:nvPr/>
        </p:nvSpPr>
        <p:spPr>
          <a:xfrm>
            <a:off x="0" y="66600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pic>
        <p:nvPicPr>
          <p:cNvPr id="1400" name="Obraz 1399"/>
          <p:cNvPicPr/>
          <p:nvPr/>
        </p:nvPicPr>
        <p:blipFill>
          <a:blip r:embed="rId2"/>
          <a:stretch/>
        </p:blipFill>
        <p:spPr>
          <a:xfrm>
            <a:off x="210960" y="2572560"/>
            <a:ext cx="5726880" cy="4146480"/>
          </a:xfrm>
          <a:prstGeom prst="rect">
            <a:avLst/>
          </a:prstGeom>
          <a:ln w="0">
            <a:noFill/>
          </a:ln>
        </p:spPr>
      </p:pic>
      <p:pic>
        <p:nvPicPr>
          <p:cNvPr id="1401" name="Obraz 1400"/>
          <p:cNvPicPr/>
          <p:nvPr/>
        </p:nvPicPr>
        <p:blipFill>
          <a:blip r:embed="rId3"/>
          <a:stretch/>
        </p:blipFill>
        <p:spPr>
          <a:xfrm>
            <a:off x="6193080" y="2810160"/>
            <a:ext cx="5864760" cy="4045680"/>
          </a:xfrm>
          <a:prstGeom prst="rect">
            <a:avLst/>
          </a:prstGeom>
          <a:ln w="0">
            <a:noFill/>
          </a:ln>
        </p:spPr>
      </p:pic>
      <p:sp>
        <p:nvSpPr>
          <p:cNvPr id="1402" name="Tytuł 1_117"/>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3" name="Prostokąt 1402"/>
          <p:cNvSpPr/>
          <p:nvPr/>
        </p:nvSpPr>
        <p:spPr>
          <a:xfrm>
            <a:off x="335520" y="1656360"/>
            <a:ext cx="1082232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sp>
        <p:nvSpPr>
          <p:cNvPr id="1404" name="pole tekstowe 5_25"/>
          <p:cNvSpPr/>
          <p:nvPr/>
        </p:nvSpPr>
        <p:spPr>
          <a:xfrm>
            <a:off x="0" y="66600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pic>
        <p:nvPicPr>
          <p:cNvPr id="1405" name="Obraz 1404"/>
          <p:cNvPicPr/>
          <p:nvPr/>
        </p:nvPicPr>
        <p:blipFill>
          <a:blip r:embed="rId2"/>
          <a:stretch/>
        </p:blipFill>
        <p:spPr>
          <a:xfrm>
            <a:off x="2500560" y="2528280"/>
            <a:ext cx="7217280" cy="3769560"/>
          </a:xfrm>
          <a:prstGeom prst="rect">
            <a:avLst/>
          </a:prstGeom>
          <a:ln w="0">
            <a:noFill/>
          </a:ln>
        </p:spPr>
      </p:pic>
      <p:sp>
        <p:nvSpPr>
          <p:cNvPr id="1406" name="Tytuł 1_106"/>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7" name="Prostokąt 1406"/>
          <p:cNvSpPr/>
          <p:nvPr/>
        </p:nvSpPr>
        <p:spPr>
          <a:xfrm>
            <a:off x="335520" y="1656360"/>
            <a:ext cx="1082232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a:t>
            </a:r>
            <a:endParaRPr lang="pl-PL" sz="2800" b="0" strike="noStrike" spc="-1">
              <a:latin typeface="Arial"/>
            </a:endParaRPr>
          </a:p>
        </p:txBody>
      </p:sp>
      <p:pic>
        <p:nvPicPr>
          <p:cNvPr id="1408" name="Symbol zastępczy zawartości 4_0"/>
          <p:cNvPicPr/>
          <p:nvPr/>
        </p:nvPicPr>
        <p:blipFill>
          <a:blip r:embed="rId2"/>
          <a:stretch/>
        </p:blipFill>
        <p:spPr>
          <a:xfrm>
            <a:off x="4551840" y="2309040"/>
            <a:ext cx="2985480" cy="4348800"/>
          </a:xfrm>
          <a:prstGeom prst="rect">
            <a:avLst/>
          </a:prstGeom>
          <a:ln w="0">
            <a:noFill/>
          </a:ln>
        </p:spPr>
      </p:pic>
      <p:sp>
        <p:nvSpPr>
          <p:cNvPr id="1409" name="Tytuł 1_107"/>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0" name="Tytuł 1_108"/>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Prostownik tyrystorowy</a:t>
            </a:r>
            <a:endParaRPr lang="pl-PL" sz="4400" b="0" strike="noStrike" spc="-1">
              <a:latin typeface="Arial"/>
            </a:endParaRPr>
          </a:p>
        </p:txBody>
      </p:sp>
      <p:pic>
        <p:nvPicPr>
          <p:cNvPr id="1411" name="Obraz 4_3"/>
          <p:cNvPicPr/>
          <p:nvPr/>
        </p:nvPicPr>
        <p:blipFill>
          <a:blip r:embed="rId2"/>
          <a:stretch/>
        </p:blipFill>
        <p:spPr>
          <a:xfrm>
            <a:off x="2304000" y="1511640"/>
            <a:ext cx="7430040" cy="5145480"/>
          </a:xfrm>
          <a:prstGeom prst="rect">
            <a:avLst/>
          </a:prstGeom>
          <a:ln w="0">
            <a:noFill/>
          </a:ln>
        </p:spPr>
      </p:pic>
      <p:sp>
        <p:nvSpPr>
          <p:cNvPr id="1412" name="pole tekstowe 7_1"/>
          <p:cNvSpPr/>
          <p:nvPr/>
        </p:nvSpPr>
        <p:spPr>
          <a:xfrm>
            <a:off x="0" y="6625440"/>
            <a:ext cx="11429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EnergoElektronika Bogusław Grzesik wydawnictwo Politechniki Śląskiej </a:t>
            </a:r>
            <a:endParaRPr lang="pl-PL" sz="800" b="0" strike="noStrike" spc="-1">
              <a:latin typeface="Arial"/>
            </a:endParaRP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 name="Tytuł 1_109"/>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Podstawy elektroniki mocy (elementy energoelektroniczne)</a:t>
            </a:r>
            <a:endParaRPr lang="pl-PL" sz="4400" b="0" strike="noStrike" spc="-1">
              <a:latin typeface="Arial"/>
            </a:endParaRPr>
          </a:p>
        </p:txBody>
      </p:sp>
      <p:sp>
        <p:nvSpPr>
          <p:cNvPr id="1414" name="Symbol zastępczy zawartości 2_70"/>
          <p:cNvSpPr/>
          <p:nvPr/>
        </p:nvSpPr>
        <p:spPr>
          <a:xfrm>
            <a:off x="838080" y="1825560"/>
            <a:ext cx="10513080" cy="653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6080">
              <a:lnSpc>
                <a:spcPct val="90000"/>
              </a:lnSpc>
              <a:spcBef>
                <a:spcPts val="1001"/>
              </a:spcBef>
              <a:buClr>
                <a:srgbClr val="000000"/>
              </a:buClr>
              <a:buFont typeface="Arial"/>
              <a:buChar char="•"/>
            </a:pPr>
            <a:r>
              <a:rPr lang="pl-PL" sz="2800" b="1" strike="noStrike" spc="-1">
                <a:solidFill>
                  <a:srgbClr val="000000"/>
                </a:solidFill>
                <a:latin typeface="Aptos"/>
                <a:ea typeface="DejaVu Sans"/>
              </a:rPr>
              <a:t>Prostownik tyrystorowy</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415" name="Obraz 4_4"/>
          <p:cNvPicPr/>
          <p:nvPr/>
        </p:nvPicPr>
        <p:blipFill>
          <a:blip r:embed="rId2"/>
          <a:stretch/>
        </p:blipFill>
        <p:spPr>
          <a:xfrm>
            <a:off x="281160" y="2375640"/>
            <a:ext cx="4569480" cy="1626120"/>
          </a:xfrm>
          <a:prstGeom prst="rect">
            <a:avLst/>
          </a:prstGeom>
          <a:ln w="0">
            <a:noFill/>
          </a:ln>
        </p:spPr>
      </p:pic>
      <p:pic>
        <p:nvPicPr>
          <p:cNvPr id="1416" name="Obraz 5_1"/>
          <p:cNvPicPr/>
          <p:nvPr/>
        </p:nvPicPr>
        <p:blipFill>
          <a:blip r:embed="rId3"/>
          <a:stretch/>
        </p:blipFill>
        <p:spPr>
          <a:xfrm>
            <a:off x="4224960" y="4251600"/>
            <a:ext cx="3547440" cy="2456280"/>
          </a:xfrm>
          <a:prstGeom prst="rect">
            <a:avLst/>
          </a:prstGeom>
          <a:ln w="0">
            <a:noFill/>
          </a:ln>
        </p:spPr>
      </p:pic>
      <p:pic>
        <p:nvPicPr>
          <p:cNvPr id="1417" name="Obraz 7_1"/>
          <p:cNvPicPr/>
          <p:nvPr/>
        </p:nvPicPr>
        <p:blipFill>
          <a:blip r:embed="rId4"/>
          <a:stretch/>
        </p:blipFill>
        <p:spPr>
          <a:xfrm>
            <a:off x="5001480" y="2391480"/>
            <a:ext cx="1681560" cy="1610280"/>
          </a:xfrm>
          <a:prstGeom prst="rect">
            <a:avLst/>
          </a:prstGeom>
          <a:ln w="0">
            <a:noFill/>
          </a:ln>
        </p:spPr>
      </p:pic>
      <p:pic>
        <p:nvPicPr>
          <p:cNvPr id="1418" name="Obraz 9_1"/>
          <p:cNvPicPr/>
          <p:nvPr/>
        </p:nvPicPr>
        <p:blipFill>
          <a:blip r:embed="rId5"/>
          <a:stretch/>
        </p:blipFill>
        <p:spPr>
          <a:xfrm>
            <a:off x="6834240" y="2395800"/>
            <a:ext cx="1434240" cy="1606320"/>
          </a:xfrm>
          <a:prstGeom prst="rect">
            <a:avLst/>
          </a:prstGeom>
          <a:ln w="0">
            <a:noFill/>
          </a:ln>
        </p:spPr>
      </p:pic>
      <p:pic>
        <p:nvPicPr>
          <p:cNvPr id="1419" name="Obraz 11_1"/>
          <p:cNvPicPr/>
          <p:nvPr/>
        </p:nvPicPr>
        <p:blipFill>
          <a:blip r:embed="rId6"/>
          <a:stretch/>
        </p:blipFill>
        <p:spPr>
          <a:xfrm>
            <a:off x="8419320" y="2380320"/>
            <a:ext cx="1434240" cy="1621800"/>
          </a:xfrm>
          <a:prstGeom prst="rect">
            <a:avLst/>
          </a:prstGeom>
          <a:ln w="0">
            <a:noFill/>
          </a:ln>
        </p:spPr>
      </p:pic>
      <p:sp>
        <p:nvSpPr>
          <p:cNvPr id="1420" name="pole tekstowe 12_1"/>
          <p:cNvSpPr/>
          <p:nvPr/>
        </p:nvSpPr>
        <p:spPr>
          <a:xfrm>
            <a:off x="0" y="6625440"/>
            <a:ext cx="11429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EnergoElektronika Bogusław Grzesik wydawnictwo Politechniki Śląskiej </a:t>
            </a:r>
            <a:endParaRPr lang="pl-PL" sz="800" b="0" strike="noStrike" spc="-1">
              <a:latin typeface="Arial"/>
            </a:endParaRP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1" name="Tytuł 1_110"/>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Prostownik tyrystorowy</a:t>
            </a:r>
            <a:endParaRPr lang="pl-PL" sz="4400" b="0" strike="noStrike" spc="-1">
              <a:latin typeface="Arial"/>
            </a:endParaRPr>
          </a:p>
        </p:txBody>
      </p:sp>
      <p:pic>
        <p:nvPicPr>
          <p:cNvPr id="1422" name="Obraz 4_5"/>
          <p:cNvPicPr/>
          <p:nvPr/>
        </p:nvPicPr>
        <p:blipFill>
          <a:blip r:embed="rId2"/>
          <a:stretch/>
        </p:blipFill>
        <p:spPr>
          <a:xfrm>
            <a:off x="171720" y="1702080"/>
            <a:ext cx="5325840" cy="4452480"/>
          </a:xfrm>
          <a:prstGeom prst="rect">
            <a:avLst/>
          </a:prstGeom>
          <a:ln w="0">
            <a:noFill/>
          </a:ln>
        </p:spPr>
      </p:pic>
      <p:pic>
        <p:nvPicPr>
          <p:cNvPr id="1423" name="Obraz 6_1"/>
          <p:cNvPicPr/>
          <p:nvPr/>
        </p:nvPicPr>
        <p:blipFill>
          <a:blip r:embed="rId3"/>
          <a:stretch/>
        </p:blipFill>
        <p:spPr>
          <a:xfrm>
            <a:off x="5855400" y="1702080"/>
            <a:ext cx="5441040" cy="4587120"/>
          </a:xfrm>
          <a:prstGeom prst="rect">
            <a:avLst/>
          </a:prstGeom>
          <a:ln w="0">
            <a:noFill/>
          </a:ln>
        </p:spPr>
      </p:pic>
      <p:sp>
        <p:nvSpPr>
          <p:cNvPr id="1424" name="pole tekstowe 9_1"/>
          <p:cNvSpPr/>
          <p:nvPr/>
        </p:nvSpPr>
        <p:spPr>
          <a:xfrm>
            <a:off x="0" y="6625440"/>
            <a:ext cx="11429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EnergoElektronika Bogusław Grzesik wydawnictwo Politechniki Śląskiej </a:t>
            </a:r>
            <a:endParaRPr lang="pl-PL" sz="800" b="0" strike="noStrike" spc="-1">
              <a:latin typeface="Arial"/>
            </a:endParaRP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5" name="Tytuł 1_111"/>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Prostownik tyrystorowy</a:t>
            </a:r>
            <a:endParaRPr lang="pl-PL" sz="4400" b="0" strike="noStrike" spc="-1">
              <a:latin typeface="Arial"/>
            </a:endParaRPr>
          </a:p>
        </p:txBody>
      </p:sp>
      <p:pic>
        <p:nvPicPr>
          <p:cNvPr id="1426" name="Obraz 4_6"/>
          <p:cNvPicPr/>
          <p:nvPr/>
        </p:nvPicPr>
        <p:blipFill>
          <a:blip r:embed="rId2"/>
          <a:stretch/>
        </p:blipFill>
        <p:spPr>
          <a:xfrm>
            <a:off x="2775240" y="1437120"/>
            <a:ext cx="6067440" cy="5106240"/>
          </a:xfrm>
          <a:prstGeom prst="rect">
            <a:avLst/>
          </a:prstGeom>
          <a:ln w="0">
            <a:noFill/>
          </a:ln>
        </p:spPr>
      </p:pic>
      <p:sp>
        <p:nvSpPr>
          <p:cNvPr id="1427" name="pole tekstowe 7_0"/>
          <p:cNvSpPr/>
          <p:nvPr/>
        </p:nvSpPr>
        <p:spPr>
          <a:xfrm>
            <a:off x="0" y="6625440"/>
            <a:ext cx="11429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EnergoElektronika Bogusław Grzesik wydawnictwo Politechniki Śląskiej </a:t>
            </a:r>
            <a:endParaRPr lang="pl-PL" sz="800" b="0" strike="noStrike" spc="-1">
              <a:latin typeface="Arial"/>
            </a:endParaRP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8" name="Tytuł 1_112"/>
          <p:cNvSpPr/>
          <p:nvPr/>
        </p:nvSpPr>
        <p:spPr>
          <a:xfrm>
            <a:off x="838080" y="3398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Prostownik tyrystorowy</a:t>
            </a:r>
            <a:endParaRPr lang="pl-PL" sz="4400" b="0" strike="noStrike" spc="-1">
              <a:latin typeface="Arial"/>
            </a:endParaRPr>
          </a:p>
        </p:txBody>
      </p:sp>
      <p:sp>
        <p:nvSpPr>
          <p:cNvPr id="1429" name="Symbol zastępczy zawartości 2_71"/>
          <p:cNvSpPr/>
          <p:nvPr/>
        </p:nvSpPr>
        <p:spPr>
          <a:xfrm>
            <a:off x="838080" y="1825560"/>
            <a:ext cx="10513080" cy="446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marL="228600" indent="-226080">
              <a:lnSpc>
                <a:spcPct val="90000"/>
              </a:lnSpc>
              <a:spcBef>
                <a:spcPts val="1001"/>
              </a:spcBef>
              <a:buClr>
                <a:srgbClr val="000000"/>
              </a:buClr>
              <a:buFont typeface="Arial"/>
              <a:buChar char="•"/>
            </a:pPr>
            <a:r>
              <a:rPr lang="pl-PL" sz="2800" b="1" strike="noStrike" spc="-1">
                <a:solidFill>
                  <a:srgbClr val="000000"/>
                </a:solidFill>
                <a:latin typeface="Aptos"/>
                <a:ea typeface="DejaVu Sans"/>
              </a:rPr>
              <a:t>Komutacja dwufazowa</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430" name="Obraz 4_7"/>
          <p:cNvPicPr/>
          <p:nvPr/>
        </p:nvPicPr>
        <p:blipFill>
          <a:blip r:embed="rId2"/>
          <a:stretch/>
        </p:blipFill>
        <p:spPr>
          <a:xfrm>
            <a:off x="4524120" y="3429000"/>
            <a:ext cx="7084080" cy="2302560"/>
          </a:xfrm>
          <a:prstGeom prst="rect">
            <a:avLst/>
          </a:prstGeom>
          <a:ln w="0">
            <a:noFill/>
          </a:ln>
        </p:spPr>
      </p:pic>
      <p:pic>
        <p:nvPicPr>
          <p:cNvPr id="1431" name="Obraz 5_0"/>
          <p:cNvPicPr/>
          <p:nvPr/>
        </p:nvPicPr>
        <p:blipFill>
          <a:blip r:embed="rId3"/>
          <a:stretch/>
        </p:blipFill>
        <p:spPr>
          <a:xfrm>
            <a:off x="429480" y="3396960"/>
            <a:ext cx="3547440" cy="2456280"/>
          </a:xfrm>
          <a:prstGeom prst="rect">
            <a:avLst/>
          </a:prstGeom>
          <a:ln w="0">
            <a:noFill/>
          </a:ln>
        </p:spPr>
      </p:pic>
      <p:sp>
        <p:nvSpPr>
          <p:cNvPr id="1432" name="pole tekstowe 6_1"/>
          <p:cNvSpPr/>
          <p:nvPr/>
        </p:nvSpPr>
        <p:spPr>
          <a:xfrm>
            <a:off x="0" y="6625440"/>
            <a:ext cx="11429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EnergoElektronika Bogusław Grzesik wydawnictwo Politechniki Śląskiej </a:t>
            </a:r>
            <a:endParaRPr lang="pl-PL" sz="800" b="0" strike="noStrike" spc="-1">
              <a:latin typeface="Arial"/>
            </a:endParaRP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 name="Tytuł 1_113"/>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Prostownik tyrystorowy</a:t>
            </a:r>
            <a:endParaRPr lang="pl-PL" sz="4400" b="0" strike="noStrike" spc="-1">
              <a:latin typeface="Arial"/>
            </a:endParaRPr>
          </a:p>
        </p:txBody>
      </p:sp>
      <p:pic>
        <p:nvPicPr>
          <p:cNvPr id="1434" name="Obraz 4_8"/>
          <p:cNvPicPr/>
          <p:nvPr/>
        </p:nvPicPr>
        <p:blipFill>
          <a:blip r:embed="rId2"/>
          <a:stretch/>
        </p:blipFill>
        <p:spPr>
          <a:xfrm>
            <a:off x="7706880" y="2064960"/>
            <a:ext cx="4133880" cy="4608360"/>
          </a:xfrm>
          <a:prstGeom prst="rect">
            <a:avLst/>
          </a:prstGeom>
          <a:ln w="0">
            <a:noFill/>
          </a:ln>
        </p:spPr>
      </p:pic>
      <p:pic>
        <p:nvPicPr>
          <p:cNvPr id="1435" name="Obraz 5_3"/>
          <p:cNvPicPr/>
          <p:nvPr/>
        </p:nvPicPr>
        <p:blipFill>
          <a:blip r:embed="rId3"/>
          <a:stretch/>
        </p:blipFill>
        <p:spPr>
          <a:xfrm>
            <a:off x="0" y="4371120"/>
            <a:ext cx="7084080" cy="2302560"/>
          </a:xfrm>
          <a:prstGeom prst="rect">
            <a:avLst/>
          </a:prstGeom>
          <a:ln w="0">
            <a:noFill/>
          </a:ln>
        </p:spPr>
      </p:pic>
      <p:pic>
        <p:nvPicPr>
          <p:cNvPr id="1436" name="Obraz 6_0"/>
          <p:cNvPicPr/>
          <p:nvPr/>
        </p:nvPicPr>
        <p:blipFill>
          <a:blip r:embed="rId4"/>
          <a:stretch/>
        </p:blipFill>
        <p:spPr>
          <a:xfrm>
            <a:off x="0" y="1869120"/>
            <a:ext cx="3547440" cy="2456280"/>
          </a:xfrm>
          <a:prstGeom prst="rect">
            <a:avLst/>
          </a:prstGeom>
          <a:ln w="0">
            <a:noFill/>
          </a:ln>
        </p:spPr>
      </p:pic>
      <p:sp>
        <p:nvSpPr>
          <p:cNvPr id="1437" name="pole tekstowe 8_1"/>
          <p:cNvSpPr/>
          <p:nvPr/>
        </p:nvSpPr>
        <p:spPr>
          <a:xfrm>
            <a:off x="2580840" y="2782800"/>
            <a:ext cx="60926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l-PL" sz="1800" b="1" strike="noStrike" spc="-1">
                <a:solidFill>
                  <a:srgbClr val="000000"/>
                </a:solidFill>
                <a:latin typeface="Aptos"/>
                <a:ea typeface="DejaVu Sans"/>
              </a:rPr>
              <a:t>Prostownik tyrystorowy</a:t>
            </a:r>
            <a:endParaRPr lang="pl-PL" sz="1800" b="0" strike="noStrike" spc="-1">
              <a:latin typeface="Arial"/>
            </a:endParaRPr>
          </a:p>
          <a:p>
            <a:pPr algn="ctr">
              <a:lnSpc>
                <a:spcPct val="100000"/>
              </a:lnSpc>
            </a:pPr>
            <a:r>
              <a:rPr lang="pl-PL" sz="1800" b="1" strike="noStrike" spc="-1">
                <a:solidFill>
                  <a:srgbClr val="000000"/>
                </a:solidFill>
                <a:latin typeface="Aptos"/>
                <a:ea typeface="DejaVu Sans"/>
              </a:rPr>
              <a:t>przy komutacji dwuzaworowej</a:t>
            </a:r>
            <a:endParaRPr lang="pl-PL" sz="1800" b="0" strike="noStrike" spc="-1">
              <a:latin typeface="Arial"/>
            </a:endParaRPr>
          </a:p>
        </p:txBody>
      </p:sp>
      <p:sp>
        <p:nvSpPr>
          <p:cNvPr id="1438" name="pole tekstowe 9_0"/>
          <p:cNvSpPr/>
          <p:nvPr/>
        </p:nvSpPr>
        <p:spPr>
          <a:xfrm>
            <a:off x="0" y="6625440"/>
            <a:ext cx="11429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EnergoElektronika Bogusław Grzesik wydawnictwo Politechniki Śląskiej </a:t>
            </a:r>
            <a:endParaRPr lang="pl-PL" sz="800" b="0" strike="noStrike" spc="-1">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ytuł 1_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1: Wprowadzenie i BHP </a:t>
            </a:r>
            <a:endParaRPr lang="pl-PL" sz="4400" b="0" strike="noStrike" spc="-1">
              <a:latin typeface="Arial"/>
            </a:endParaRPr>
          </a:p>
        </p:txBody>
      </p:sp>
      <p:sp>
        <p:nvSpPr>
          <p:cNvPr id="125" name="Symbol zastępczy zawartości 2_1"/>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Wprowadzenie do kursu, cel i zakres szkolenia </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Zasady działania podczas pożaru oraz przy ratowaniu osób porażonych prądem </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Warunki bezpiecznej pracy przy urządzeniach elektroenergetycznych</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Zasady organizacji i wykonywania prac przy urządzeniach elektroenergetycznych</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Tytuł 1_38"/>
          <p:cNvSpPr/>
          <p:nvPr/>
        </p:nvSpPr>
        <p:spPr>
          <a:xfrm>
            <a:off x="839880" y="580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72" name="Symbol zastępczy zawartości 2_29"/>
          <p:cNvSpPr/>
          <p:nvPr/>
        </p:nvSpPr>
        <p:spPr>
          <a:xfrm>
            <a:off x="839880" y="20412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73" name="Tytuł 1_39"/>
          <p:cNvSpPr/>
          <p:nvPr/>
        </p:nvSpPr>
        <p:spPr>
          <a:xfrm>
            <a:off x="839880" y="58068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74" name="Symbol zastępczy zawartości 2_30"/>
          <p:cNvSpPr/>
          <p:nvPr/>
        </p:nvSpPr>
        <p:spPr>
          <a:xfrm>
            <a:off x="839880" y="20412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75" name="Prostokąt 274"/>
          <p:cNvSpPr/>
          <p:nvPr/>
        </p:nvSpPr>
        <p:spPr>
          <a:xfrm>
            <a:off x="359640" y="2041200"/>
            <a:ext cx="6118920" cy="239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w przestrzeniach zamkniętych może być wykonywana w temperaturze nie większej niż 40°C</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Zaliczamy do nich kotły, komory, kanały, rurociągi. Przekroczenie tej temperatury jest możliwe tylko w przypadku usuwania awarii. Stanowiska pracy nie mogą być wystawione na działanie izotopowych źródeł promieniowania.</a:t>
            </a:r>
            <a:endParaRPr lang="pl-PL" sz="1800" b="0" strike="noStrike" spc="-1">
              <a:latin typeface="Arial"/>
            </a:endParaRPr>
          </a:p>
        </p:txBody>
      </p:sp>
      <p:sp>
        <p:nvSpPr>
          <p:cNvPr id="276" name="Prostokąt 275"/>
          <p:cNvSpPr/>
          <p:nvPr/>
        </p:nvSpPr>
        <p:spPr>
          <a:xfrm>
            <a:off x="720" y="6165000"/>
            <a:ext cx="1133892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https://www.spe.org.pl/blog/praca-przy-urzadzeniach-energetycznych-bhp</a:t>
            </a:r>
            <a:endParaRPr lang="pl-PL" sz="1800" b="0" strike="noStrike" spc="-1">
              <a:latin typeface="Arial"/>
            </a:endParaRPr>
          </a:p>
        </p:txBody>
      </p:sp>
      <p:pic>
        <p:nvPicPr>
          <p:cNvPr id="277" name="Obraz 276"/>
          <p:cNvPicPr/>
          <p:nvPr/>
        </p:nvPicPr>
        <p:blipFill>
          <a:blip r:embed="rId2"/>
          <a:stretch/>
        </p:blipFill>
        <p:spPr>
          <a:xfrm>
            <a:off x="7740360" y="2489040"/>
            <a:ext cx="3473640" cy="2368800"/>
          </a:xfrm>
          <a:prstGeom prst="rect">
            <a:avLst/>
          </a:prstGeom>
          <a:ln w="0">
            <a:noFill/>
          </a:ln>
        </p:spPr>
      </p:pic>
      <p:sp>
        <p:nvSpPr>
          <p:cNvPr id="278" name="Prostokąt 277"/>
          <p:cNvSpPr/>
          <p:nvPr/>
        </p:nvSpPr>
        <p:spPr>
          <a:xfrm>
            <a:off x="720" y="6480360"/>
            <a:ext cx="1133892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https://www.bankier.pl/wiadomosc/Za-goraco-w-pracy-Kiedy-mozemy-wyjsc-7269119.html</a:t>
            </a:r>
            <a:endParaRPr lang="pl-PL" sz="1800" b="0" strike="noStrike" spc="-1">
              <a:latin typeface="Arial"/>
            </a:endParaRP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9" name="Prostokąt 1438"/>
          <p:cNvSpPr/>
          <p:nvPr/>
        </p:nvSpPr>
        <p:spPr>
          <a:xfrm>
            <a:off x="335520" y="1656360"/>
            <a:ext cx="10822320" cy="91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0" strike="noStrike" spc="-1">
                <a:solidFill>
                  <a:srgbClr val="000000"/>
                </a:solidFill>
                <a:latin typeface="Aptos"/>
                <a:ea typeface="DejaVu Sans"/>
              </a:rPr>
              <a:t>Magazyny energii (BESS – Battery Energy Storage Systems) i przekształtnik AC/DC dwukierunkowy </a:t>
            </a:r>
            <a:endParaRPr lang="pl-PL" sz="2800" b="0" strike="noStrike" spc="-1">
              <a:latin typeface="Arial"/>
            </a:endParaRPr>
          </a:p>
        </p:txBody>
      </p:sp>
      <p:sp>
        <p:nvSpPr>
          <p:cNvPr id="1440" name="pole tekstowe 5_26"/>
          <p:cNvSpPr/>
          <p:nvPr/>
        </p:nvSpPr>
        <p:spPr>
          <a:xfrm>
            <a:off x="0" y="66600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https://www.apator.com/nasze-rozwiazania/rozwiazania-dla-oze/magazyny-energii</a:t>
            </a:r>
            <a:endParaRPr lang="pl-PL" sz="800" b="0" strike="noStrike" spc="-1">
              <a:latin typeface="Arial"/>
            </a:endParaRPr>
          </a:p>
        </p:txBody>
      </p:sp>
      <p:pic>
        <p:nvPicPr>
          <p:cNvPr id="1441" name="Obraz 1440"/>
          <p:cNvPicPr/>
          <p:nvPr/>
        </p:nvPicPr>
        <p:blipFill>
          <a:blip r:embed="rId2"/>
          <a:stretch/>
        </p:blipFill>
        <p:spPr>
          <a:xfrm>
            <a:off x="7200000" y="2340000"/>
            <a:ext cx="4836240" cy="4436280"/>
          </a:xfrm>
          <a:prstGeom prst="rect">
            <a:avLst/>
          </a:prstGeom>
          <a:ln w="0">
            <a:noFill/>
          </a:ln>
        </p:spPr>
      </p:pic>
      <p:pic>
        <p:nvPicPr>
          <p:cNvPr id="1442" name="Obraz 1441"/>
          <p:cNvPicPr/>
          <p:nvPr/>
        </p:nvPicPr>
        <p:blipFill>
          <a:blip r:embed="rId3"/>
          <a:stretch/>
        </p:blipFill>
        <p:spPr>
          <a:xfrm>
            <a:off x="180000" y="3960000"/>
            <a:ext cx="6297840" cy="2732400"/>
          </a:xfrm>
          <a:prstGeom prst="rect">
            <a:avLst/>
          </a:prstGeom>
          <a:ln w="0">
            <a:noFill/>
          </a:ln>
        </p:spPr>
      </p:pic>
      <p:pic>
        <p:nvPicPr>
          <p:cNvPr id="1443" name="Obraz 1442"/>
          <p:cNvPicPr/>
          <p:nvPr/>
        </p:nvPicPr>
        <p:blipFill>
          <a:blip r:embed="rId4"/>
          <a:stretch/>
        </p:blipFill>
        <p:spPr>
          <a:xfrm>
            <a:off x="382680" y="2572560"/>
            <a:ext cx="1595160" cy="1404360"/>
          </a:xfrm>
          <a:prstGeom prst="rect">
            <a:avLst/>
          </a:prstGeom>
          <a:ln w="0">
            <a:noFill/>
          </a:ln>
        </p:spPr>
      </p:pic>
      <p:sp>
        <p:nvSpPr>
          <p:cNvPr id="1444" name="Tytuł 1_114"/>
          <p:cNvSpPr/>
          <p:nvPr/>
        </p:nvSpPr>
        <p:spPr>
          <a:xfrm>
            <a:off x="838080" y="36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Elementy systemu elektroenergetycznego z lokalnym bilansowaniem</a:t>
            </a:r>
            <a:endParaRPr lang="pl-PL" sz="4400" b="0" strike="noStrike" spc="-1">
              <a:latin typeface="Arial"/>
            </a:endParaRP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5" name="Tytuł 1_150"/>
          <p:cNvSpPr/>
          <p:nvPr/>
        </p:nvSpPr>
        <p:spPr>
          <a:xfrm>
            <a:off x="838080" y="365040"/>
            <a:ext cx="10513080" cy="132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Symulator Polskiego Systemu Elektroenergetycznego</a:t>
            </a:r>
            <a:endParaRPr lang="pl-PL" sz="4400" b="0" strike="noStrike" spc="-1">
              <a:latin typeface="Arial"/>
            </a:endParaRPr>
          </a:p>
        </p:txBody>
      </p:sp>
      <p:pic>
        <p:nvPicPr>
          <p:cNvPr id="1446" name="Obraz 4_32"/>
          <p:cNvPicPr/>
          <p:nvPr/>
        </p:nvPicPr>
        <p:blipFill>
          <a:blip r:embed="rId2"/>
          <a:stretch/>
        </p:blipFill>
        <p:spPr>
          <a:xfrm>
            <a:off x="838080" y="1712520"/>
            <a:ext cx="10472040" cy="4917240"/>
          </a:xfrm>
          <a:prstGeom prst="rect">
            <a:avLst/>
          </a:prstGeom>
          <a:ln w="0">
            <a:noFill/>
          </a:ln>
        </p:spPr>
      </p:pic>
      <p:sp>
        <p:nvSpPr>
          <p:cNvPr id="1447" name="pole tekstowe 3_6"/>
          <p:cNvSpPr/>
          <p:nvPr/>
        </p:nvSpPr>
        <p:spPr>
          <a:xfrm>
            <a:off x="57600" y="6653880"/>
            <a:ext cx="609336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https://symulatorsystemuenergetycznego.ncbr.gov.pl/</a:t>
            </a:r>
            <a:endParaRPr lang="pl-PL" sz="800" b="0" strike="noStrike" spc="-1">
              <a:latin typeface="Arial"/>
            </a:endParaRP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Sterowanie przepływem energii w systemach odnawialnych na przykładzie EKO OZE PV</a:t>
            </a:r>
            <a:endParaRPr lang="pl-PL" sz="4400" b="0" strike="noStrike" spc="-1">
              <a:latin typeface="Arial"/>
            </a:endParaRPr>
          </a:p>
        </p:txBody>
      </p:sp>
      <p:pic>
        <p:nvPicPr>
          <p:cNvPr id="1449" name="Obraz 4"/>
          <p:cNvPicPr/>
          <p:nvPr/>
        </p:nvPicPr>
        <p:blipFill>
          <a:blip r:embed="rId2"/>
          <a:stretch/>
        </p:blipFill>
        <p:spPr>
          <a:xfrm>
            <a:off x="445680" y="1925280"/>
            <a:ext cx="11034000" cy="4433760"/>
          </a:xfrm>
          <a:prstGeom prst="rect">
            <a:avLst/>
          </a:prstGeom>
          <a:ln w="0">
            <a:noFill/>
          </a:ln>
        </p:spPr>
      </p:pic>
      <p:sp>
        <p:nvSpPr>
          <p:cNvPr id="1450" name="pole tekstowe 5"/>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https://zamel.io/eko-oze-pv</a:t>
            </a:r>
            <a:endParaRPr lang="pl-PL" sz="800" b="0" strike="noStrike" spc="-1">
              <a:latin typeface="Arial"/>
            </a:endParaRP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Sterowanie przepływem energii w systemach odnawialnych na przykładzie EKO OZE PV</a:t>
            </a:r>
            <a:endParaRPr lang="pl-PL" sz="4400" b="0" strike="noStrike" spc="-1">
              <a:latin typeface="Arial"/>
            </a:endParaRPr>
          </a:p>
        </p:txBody>
      </p:sp>
      <p:pic>
        <p:nvPicPr>
          <p:cNvPr id="1452" name="Obraz 4"/>
          <p:cNvPicPr/>
          <p:nvPr/>
        </p:nvPicPr>
        <p:blipFill>
          <a:blip r:embed="rId2"/>
          <a:stretch/>
        </p:blipFill>
        <p:spPr>
          <a:xfrm>
            <a:off x="2294640" y="1788120"/>
            <a:ext cx="7369920" cy="4565520"/>
          </a:xfrm>
          <a:prstGeom prst="rect">
            <a:avLst/>
          </a:prstGeom>
          <a:ln w="0">
            <a:noFill/>
          </a:ln>
        </p:spPr>
      </p:pic>
      <p:sp>
        <p:nvSpPr>
          <p:cNvPr id="1453" name="pole tekstowe 5"/>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https://zamel.io/eko-oze-pv</a:t>
            </a:r>
            <a:endParaRPr lang="pl-PL" sz="800" b="0" strike="noStrike" spc="-1">
              <a:latin typeface="Arial"/>
            </a:endParaRP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Sterowanie przepływem energii w systemach odnawialnych na przykładzie EKO OZE PV</a:t>
            </a:r>
            <a:endParaRPr lang="pl-PL" sz="4400" b="0" strike="noStrike" spc="-1">
              <a:latin typeface="Arial"/>
            </a:endParaRPr>
          </a:p>
        </p:txBody>
      </p:sp>
      <p:pic>
        <p:nvPicPr>
          <p:cNvPr id="1455" name="Obraz 4"/>
          <p:cNvPicPr/>
          <p:nvPr/>
        </p:nvPicPr>
        <p:blipFill>
          <a:blip r:embed="rId2"/>
          <a:stretch/>
        </p:blipFill>
        <p:spPr>
          <a:xfrm>
            <a:off x="1332360" y="1506240"/>
            <a:ext cx="8883720" cy="5261400"/>
          </a:xfrm>
          <a:prstGeom prst="rect">
            <a:avLst/>
          </a:prstGeom>
          <a:ln w="0">
            <a:noFill/>
          </a:ln>
        </p:spPr>
      </p:pic>
      <p:sp>
        <p:nvSpPr>
          <p:cNvPr id="1456" name="pole tekstowe 5"/>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https://zamel.io/eko-oze-pv</a:t>
            </a:r>
            <a:endParaRPr lang="pl-PL" sz="800" b="0" strike="noStrike" spc="-1">
              <a:latin typeface="Arial"/>
            </a:endParaRP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Sterowanie przepływem energii w systemach odnawialnych na przykładzie EKO OZE PV</a:t>
            </a:r>
            <a:endParaRPr lang="pl-PL" sz="4400" b="0" strike="noStrike" spc="-1">
              <a:latin typeface="Arial"/>
            </a:endParaRPr>
          </a:p>
        </p:txBody>
      </p:sp>
      <p:pic>
        <p:nvPicPr>
          <p:cNvPr id="1458" name="Obraz 4"/>
          <p:cNvPicPr/>
          <p:nvPr/>
        </p:nvPicPr>
        <p:blipFill>
          <a:blip r:embed="rId2"/>
          <a:stretch/>
        </p:blipFill>
        <p:spPr>
          <a:xfrm>
            <a:off x="1222200" y="1629000"/>
            <a:ext cx="8681400" cy="5097240"/>
          </a:xfrm>
          <a:prstGeom prst="rect">
            <a:avLst/>
          </a:prstGeom>
          <a:ln w="0">
            <a:noFill/>
          </a:ln>
        </p:spPr>
      </p:pic>
      <p:sp>
        <p:nvSpPr>
          <p:cNvPr id="1459" name="pole tekstowe 5"/>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https://zamel.io/eko-oze-pv</a:t>
            </a:r>
            <a:endParaRPr lang="pl-PL" sz="800" b="0" strike="noStrike" spc="-1">
              <a:latin typeface="Arial"/>
            </a:endParaRP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Sterowanie przepływem energii w systemach odnawialnych na przykładzie EKO OZE PV</a:t>
            </a:r>
            <a:endParaRPr lang="pl-PL" sz="4400" b="0" strike="noStrike" spc="-1">
              <a:latin typeface="Arial"/>
            </a:endParaRPr>
          </a:p>
        </p:txBody>
      </p:sp>
      <p:pic>
        <p:nvPicPr>
          <p:cNvPr id="1461" name="Obraz 4"/>
          <p:cNvPicPr/>
          <p:nvPr/>
        </p:nvPicPr>
        <p:blipFill>
          <a:blip r:embed="rId2"/>
          <a:stretch/>
        </p:blipFill>
        <p:spPr>
          <a:xfrm>
            <a:off x="1657800" y="2058480"/>
            <a:ext cx="7930800" cy="4681440"/>
          </a:xfrm>
          <a:prstGeom prst="rect">
            <a:avLst/>
          </a:prstGeom>
          <a:ln w="0">
            <a:noFill/>
          </a:ln>
        </p:spPr>
      </p:pic>
      <p:sp>
        <p:nvSpPr>
          <p:cNvPr id="1462" name="pole tekstowe 6"/>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https://zamel.io/eko-oze-pv</a:t>
            </a:r>
            <a:endParaRPr lang="pl-PL" sz="800" b="0" strike="noStrike" spc="-1">
              <a:latin typeface="Arial"/>
            </a:endParaRP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Sterowanie przepływem energii w systemach odnawialnych na przykładzie EKO OZE PV</a:t>
            </a:r>
            <a:endParaRPr lang="pl-PL" sz="4400" b="0" strike="noStrike" spc="-1">
              <a:latin typeface="Arial"/>
            </a:endParaRPr>
          </a:p>
        </p:txBody>
      </p:sp>
      <p:pic>
        <p:nvPicPr>
          <p:cNvPr id="1464" name="Obraz 4"/>
          <p:cNvPicPr/>
          <p:nvPr/>
        </p:nvPicPr>
        <p:blipFill>
          <a:blip r:embed="rId2"/>
          <a:stretch/>
        </p:blipFill>
        <p:spPr>
          <a:xfrm>
            <a:off x="205200" y="2291400"/>
            <a:ext cx="5705280" cy="4273920"/>
          </a:xfrm>
          <a:prstGeom prst="rect">
            <a:avLst/>
          </a:prstGeom>
          <a:ln w="0">
            <a:noFill/>
          </a:ln>
        </p:spPr>
      </p:pic>
      <p:pic>
        <p:nvPicPr>
          <p:cNvPr id="1465" name="Obraz 6"/>
          <p:cNvPicPr/>
          <p:nvPr/>
        </p:nvPicPr>
        <p:blipFill>
          <a:blip r:embed="rId3"/>
          <a:stretch/>
        </p:blipFill>
        <p:spPr>
          <a:xfrm>
            <a:off x="6400800" y="2245320"/>
            <a:ext cx="5363640" cy="4549680"/>
          </a:xfrm>
          <a:prstGeom prst="rect">
            <a:avLst/>
          </a:prstGeom>
          <a:ln w="0">
            <a:noFill/>
          </a:ln>
        </p:spPr>
      </p:pic>
      <p:sp>
        <p:nvSpPr>
          <p:cNvPr id="1466" name="pole tekstowe 7"/>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https://zamel.io/eko-oze-pv</a:t>
            </a:r>
            <a:endParaRPr lang="pl-PL" sz="800" b="0" strike="noStrike" spc="-1">
              <a:latin typeface="Arial"/>
            </a:endParaRP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7" name="Tytuł 1_92"/>
          <p:cNvSpPr/>
          <p:nvPr/>
        </p:nvSpPr>
        <p:spPr>
          <a:xfrm>
            <a:off x="720000" y="11952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5: Montowanie i uruchamianie urządzeń na potrzeby systemu elektroenergetycznego lokalnie bilansowanego </a:t>
            </a:r>
            <a:endParaRPr lang="pl-PL" sz="4400" b="0" strike="noStrike" spc="-1">
              <a:latin typeface="Arial"/>
            </a:endParaRPr>
          </a:p>
        </p:txBody>
      </p:sp>
      <p:sp>
        <p:nvSpPr>
          <p:cNvPr id="1468" name="Symbol zastępczy zawartości 2_76"/>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1001"/>
              </a:spcBef>
            </a:pPr>
            <a:endParaRPr lang="pl-PL" sz="1800" b="0" strike="noStrike" spc="-1">
              <a:latin typeface="Arial"/>
            </a:endParaRPr>
          </a:p>
          <a:p>
            <a:pPr>
              <a:lnSpc>
                <a:spcPct val="90000"/>
              </a:lnSpc>
              <a:spcBef>
                <a:spcPts val="1001"/>
              </a:spcBef>
              <a:tabLst>
                <a:tab pos="0" algn="l"/>
              </a:tabLst>
            </a:pPr>
            <a:endParaRPr lang="pl-PL" sz="1800" b="0" strike="noStrike" spc="-1">
              <a:latin typeface="Arial"/>
            </a:endParaRP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9" name="Tytuł 1_93"/>
          <p:cNvSpPr/>
          <p:nvPr/>
        </p:nvSpPr>
        <p:spPr>
          <a:xfrm>
            <a:off x="720000" y="72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5: Montowanie i uruchamianie urządzeń na potrzeby systemu elektroenergetycznego lokalnie bilansowanego  </a:t>
            </a:r>
            <a:endParaRPr lang="pl-PL" sz="4400" b="0" strike="noStrike" spc="-1">
              <a:latin typeface="Arial"/>
            </a:endParaRPr>
          </a:p>
        </p:txBody>
      </p:sp>
      <p:sp>
        <p:nvSpPr>
          <p:cNvPr id="1470" name="Symbol zastępczy zawartości 2_77"/>
          <p:cNvSpPr/>
          <p:nvPr/>
        </p:nvSpPr>
        <p:spPr>
          <a:xfrm>
            <a:off x="645480" y="30297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Montaż ogniw PV </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Podłączenie inwertera </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Prawidłowa ochrona przeciwprzepięciowa</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Podłączenie magazynu energii</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Tytuł 1_36"/>
          <p:cNvSpPr/>
          <p:nvPr/>
        </p:nvSpPr>
        <p:spPr>
          <a:xfrm>
            <a:off x="83952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80" name="Symbol zastępczy zawartości 2_27"/>
          <p:cNvSpPr/>
          <p:nvPr/>
        </p:nvSpPr>
        <p:spPr>
          <a:xfrm>
            <a:off x="83952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81" name="Tytuł 1_37"/>
          <p:cNvSpPr/>
          <p:nvPr/>
        </p:nvSpPr>
        <p:spPr>
          <a:xfrm>
            <a:off x="83952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82" name="Symbol zastępczy zawartości 2_28"/>
          <p:cNvSpPr/>
          <p:nvPr/>
        </p:nvSpPr>
        <p:spPr>
          <a:xfrm>
            <a:off x="83952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83" name="Prostokąt 282"/>
          <p:cNvSpPr/>
          <p:nvPr/>
        </p:nvSpPr>
        <p:spPr>
          <a:xfrm>
            <a:off x="359280" y="2040840"/>
            <a:ext cx="6118920" cy="239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przy urządzeniach energetycznych do magazynowania paliw można przeprowadzać tylko opróżnieniu instalacji i odcięciu dopływu paliwa.</a:t>
            </a:r>
            <a:r>
              <a:rPr lang="pl-PL" sz="1800" b="0" strike="noStrike" spc="-1">
                <a:solidFill>
                  <a:srgbClr val="000000"/>
                </a:solidFill>
                <a:latin typeface="Arial"/>
                <a:ea typeface="DejaVu Sans"/>
              </a:rPr>
              <a:t> Analogicznie – przy urządzeniach cieplnych konieczne jest odcięcie dopływu czynnika grzewczego, a przy instalacjach hydrotechnicznych po zamknięciu dopływu wody. Strefy prac, które wymagają wyłączenia urządzeń lub instalacji z ruchu muszą zostać prawidłowo oznakowane.</a:t>
            </a:r>
            <a:endParaRPr lang="pl-PL" sz="1800" b="0" strike="noStrike" spc="-1">
              <a:latin typeface="Arial"/>
            </a:endParaRPr>
          </a:p>
        </p:txBody>
      </p:sp>
      <p:sp>
        <p:nvSpPr>
          <p:cNvPr id="284" name="Prostokąt 283"/>
          <p:cNvSpPr/>
          <p:nvPr/>
        </p:nvSpPr>
        <p:spPr>
          <a:xfrm>
            <a:off x="360" y="6120000"/>
            <a:ext cx="1133928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https://www.spe.org.pl/blog/praca-przy-urzadzeniach-energetycznych-bhp</a:t>
            </a:r>
            <a:endParaRPr lang="pl-PL" sz="1800" b="0" strike="noStrike" spc="-1">
              <a:latin typeface="Arial"/>
            </a:endParaRPr>
          </a:p>
        </p:txBody>
      </p:sp>
      <p:pic>
        <p:nvPicPr>
          <p:cNvPr id="285" name="Obraz 284"/>
          <p:cNvPicPr/>
          <p:nvPr/>
        </p:nvPicPr>
        <p:blipFill>
          <a:blip r:embed="rId2"/>
          <a:stretch/>
        </p:blipFill>
        <p:spPr>
          <a:xfrm>
            <a:off x="6660000" y="2340000"/>
            <a:ext cx="5293080" cy="3368880"/>
          </a:xfrm>
          <a:prstGeom prst="rect">
            <a:avLst/>
          </a:prstGeom>
          <a:ln w="0">
            <a:noFill/>
          </a:ln>
        </p:spPr>
      </p:pic>
      <p:sp>
        <p:nvSpPr>
          <p:cNvPr id="286" name="Prostokąt 285"/>
          <p:cNvSpPr/>
          <p:nvPr/>
        </p:nvSpPr>
        <p:spPr>
          <a:xfrm>
            <a:off x="0" y="6466680"/>
            <a:ext cx="1097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https://grupasilesia.com.pl/wp-content/uploads/2024/08/g2.pdf</a:t>
            </a:r>
            <a:endParaRPr lang="pl-PL" sz="1800" b="0" strike="noStrike" spc="-1">
              <a:latin typeface="Arial"/>
            </a:endParaRP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1" name="Tytuł 1_154"/>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472" name="pole tekstowe 6_5"/>
          <p:cNvSpPr/>
          <p:nvPr/>
        </p:nvSpPr>
        <p:spPr>
          <a:xfrm>
            <a:off x="25920" y="6525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2"/>
              </a:rPr>
              <a:t>https://elektromasters.com.pl/jak-dziala-system-pv</a:t>
            </a:r>
            <a:endParaRPr lang="pl-PL" sz="800" b="0" strike="noStrike" spc="-1">
              <a:latin typeface="Arial"/>
            </a:endParaRPr>
          </a:p>
          <a:p>
            <a:pPr>
              <a:lnSpc>
                <a:spcPct val="100000"/>
              </a:lnSpc>
            </a:pPr>
            <a:r>
              <a:rPr lang="pl-PL" sz="800" b="0" strike="noStrike" spc="-1">
                <a:solidFill>
                  <a:srgbClr val="000000"/>
                </a:solidFill>
                <a:latin typeface="Aptos"/>
                <a:ea typeface="DejaVu Sans"/>
              </a:rPr>
              <a:t>Źródło: www.longi.com</a:t>
            </a:r>
            <a:endParaRPr lang="pl-PL" sz="800" b="0" strike="noStrike" spc="-1">
              <a:latin typeface="Arial"/>
            </a:endParaRPr>
          </a:p>
        </p:txBody>
      </p:sp>
      <p:sp>
        <p:nvSpPr>
          <p:cNvPr id="1473" name="Prostokąt 1472"/>
          <p:cNvSpPr/>
          <p:nvPr/>
        </p:nvSpPr>
        <p:spPr>
          <a:xfrm>
            <a:off x="90000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Jak zbudowany jest panel PV?  </a:t>
            </a:r>
            <a:endParaRPr lang="pl-PL" sz="1800" b="0" strike="noStrike" spc="-1">
              <a:latin typeface="Arial"/>
            </a:endParaRPr>
          </a:p>
        </p:txBody>
      </p:sp>
      <p:pic>
        <p:nvPicPr>
          <p:cNvPr id="1474" name="Obraz 1473"/>
          <p:cNvPicPr/>
          <p:nvPr/>
        </p:nvPicPr>
        <p:blipFill>
          <a:blip r:embed="rId3"/>
          <a:stretch/>
        </p:blipFill>
        <p:spPr>
          <a:xfrm>
            <a:off x="167760" y="2340360"/>
            <a:ext cx="5590080" cy="3603240"/>
          </a:xfrm>
          <a:prstGeom prst="rect">
            <a:avLst/>
          </a:prstGeom>
          <a:ln w="0">
            <a:noFill/>
          </a:ln>
        </p:spPr>
      </p:pic>
      <p:pic>
        <p:nvPicPr>
          <p:cNvPr id="1475" name="Obraz 1474"/>
          <p:cNvPicPr/>
          <p:nvPr/>
        </p:nvPicPr>
        <p:blipFill>
          <a:blip r:embed="rId4"/>
          <a:stretch/>
        </p:blipFill>
        <p:spPr>
          <a:xfrm>
            <a:off x="7560000" y="336600"/>
            <a:ext cx="3721680" cy="6141240"/>
          </a:xfrm>
          <a:prstGeom prst="rect">
            <a:avLst/>
          </a:prstGeom>
          <a:ln w="0">
            <a:noFill/>
          </a:ln>
        </p:spPr>
      </p:pic>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6" name="Obraz 1475"/>
          <p:cNvPicPr/>
          <p:nvPr/>
        </p:nvPicPr>
        <p:blipFill>
          <a:blip r:embed="rId2"/>
          <a:stretch/>
        </p:blipFill>
        <p:spPr>
          <a:xfrm>
            <a:off x="28800" y="2222280"/>
            <a:ext cx="5369040" cy="4075560"/>
          </a:xfrm>
          <a:prstGeom prst="rect">
            <a:avLst/>
          </a:prstGeom>
          <a:ln w="0">
            <a:noFill/>
          </a:ln>
        </p:spPr>
      </p:pic>
      <p:sp>
        <p:nvSpPr>
          <p:cNvPr id="1477" name="Tytuł 1_157"/>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478" name="pole tekstowe 6_8"/>
          <p:cNvSpPr/>
          <p:nvPr/>
        </p:nvSpPr>
        <p:spPr>
          <a:xfrm>
            <a:off x="25920" y="6525000"/>
            <a:ext cx="609192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pl-PL" sz="1800" b="0" strike="noStrike" spc="-1">
              <a:latin typeface="Arial"/>
            </a:endParaRPr>
          </a:p>
          <a:p>
            <a:pPr>
              <a:lnSpc>
                <a:spcPct val="100000"/>
              </a:lnSpc>
            </a:pPr>
            <a:r>
              <a:rPr lang="pl-PL" sz="800" b="0" strike="noStrike" spc="-1">
                <a:solidFill>
                  <a:srgbClr val="000000"/>
                </a:solidFill>
                <a:latin typeface="Aptos"/>
                <a:ea typeface="DejaVu Sans"/>
              </a:rPr>
              <a:t>Źródło: www.longi.com</a:t>
            </a:r>
            <a:endParaRPr lang="pl-PL" sz="800" b="0" strike="noStrike" spc="-1">
              <a:latin typeface="Arial"/>
            </a:endParaRPr>
          </a:p>
        </p:txBody>
      </p:sp>
      <p:sp>
        <p:nvSpPr>
          <p:cNvPr id="1479" name="Prostokąt 1478"/>
          <p:cNvSpPr/>
          <p:nvPr/>
        </p:nvSpPr>
        <p:spPr>
          <a:xfrm>
            <a:off x="90000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Jak zbudowany jest panel PV?  </a:t>
            </a:r>
            <a:endParaRPr lang="pl-PL" sz="1800" b="0" strike="noStrike" spc="-1">
              <a:latin typeface="Arial"/>
            </a:endParaRPr>
          </a:p>
        </p:txBody>
      </p:sp>
      <p:pic>
        <p:nvPicPr>
          <p:cNvPr id="1480" name="Obraz 1479"/>
          <p:cNvPicPr/>
          <p:nvPr/>
        </p:nvPicPr>
        <p:blipFill>
          <a:blip r:embed="rId3"/>
          <a:stretch/>
        </p:blipFill>
        <p:spPr>
          <a:xfrm>
            <a:off x="6300000" y="540000"/>
            <a:ext cx="5701320" cy="5757840"/>
          </a:xfrm>
          <a:prstGeom prst="rect">
            <a:avLst/>
          </a:prstGeom>
          <a:ln w="0">
            <a:noFill/>
          </a:ln>
        </p:spPr>
      </p:pic>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1" name="Tytuł 1_94"/>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482" name="pole tekstowe 6_0"/>
          <p:cNvSpPr/>
          <p:nvPr/>
        </p:nvSpPr>
        <p:spPr>
          <a:xfrm>
            <a:off x="720" y="663552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www.ledvance.com</a:t>
            </a:r>
            <a:endParaRPr lang="pl-PL" sz="800" b="0" strike="noStrike" spc="-1">
              <a:latin typeface="Arial"/>
            </a:endParaRPr>
          </a:p>
        </p:txBody>
      </p:sp>
      <p:pic>
        <p:nvPicPr>
          <p:cNvPr id="1483" name="Obraz 1482"/>
          <p:cNvPicPr/>
          <p:nvPr/>
        </p:nvPicPr>
        <p:blipFill>
          <a:blip r:embed="rId2"/>
          <a:stretch/>
        </p:blipFill>
        <p:spPr>
          <a:xfrm>
            <a:off x="1080000" y="2025720"/>
            <a:ext cx="8293680" cy="2112120"/>
          </a:xfrm>
          <a:prstGeom prst="rect">
            <a:avLst/>
          </a:prstGeom>
          <a:ln w="0">
            <a:noFill/>
          </a:ln>
        </p:spPr>
      </p:pic>
      <p:sp>
        <p:nvSpPr>
          <p:cNvPr id="1484" name="Prostokąt 1483"/>
          <p:cNvSpPr/>
          <p:nvPr/>
        </p:nvSpPr>
        <p:spPr>
          <a:xfrm>
            <a:off x="90000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Bezpieczeństwo instalatora oraz modułu PV to podstawa! </a:t>
            </a:r>
            <a:endParaRPr lang="pl-PL" sz="1800" b="0" strike="noStrike" spc="-1">
              <a:latin typeface="Arial"/>
            </a:endParaRPr>
          </a:p>
        </p:txBody>
      </p:sp>
      <p:sp>
        <p:nvSpPr>
          <p:cNvPr id="1485" name="Prostokąt 1484"/>
          <p:cNvSpPr/>
          <p:nvPr/>
        </p:nvSpPr>
        <p:spPr>
          <a:xfrm>
            <a:off x="406440" y="4153320"/>
            <a:ext cx="1129140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Transport, rozładunek i przechowywanie modułów podczas instalacji mają bardzo duże znaczenie!</a:t>
            </a:r>
            <a:endParaRPr lang="pl-PL" sz="1800" b="0" strike="noStrike" spc="-1">
              <a:latin typeface="Arial"/>
            </a:endParaRPr>
          </a:p>
        </p:txBody>
      </p:sp>
      <p:pic>
        <p:nvPicPr>
          <p:cNvPr id="1486" name="Obraz 1485"/>
          <p:cNvPicPr/>
          <p:nvPr/>
        </p:nvPicPr>
        <p:blipFill>
          <a:blip r:embed="rId3"/>
          <a:stretch/>
        </p:blipFill>
        <p:spPr>
          <a:xfrm>
            <a:off x="48600" y="4632480"/>
            <a:ext cx="3369240" cy="1845360"/>
          </a:xfrm>
          <a:prstGeom prst="rect">
            <a:avLst/>
          </a:prstGeom>
          <a:ln w="0">
            <a:noFill/>
          </a:ln>
        </p:spPr>
      </p:pic>
      <p:pic>
        <p:nvPicPr>
          <p:cNvPr id="1487" name="Obraz 1486"/>
          <p:cNvPicPr/>
          <p:nvPr/>
        </p:nvPicPr>
        <p:blipFill>
          <a:blip r:embed="rId4"/>
          <a:stretch/>
        </p:blipFill>
        <p:spPr>
          <a:xfrm>
            <a:off x="4680000" y="4500000"/>
            <a:ext cx="3057840" cy="2202840"/>
          </a:xfrm>
          <a:prstGeom prst="rect">
            <a:avLst/>
          </a:prstGeom>
          <a:ln w="0">
            <a:noFill/>
          </a:ln>
        </p:spPr>
      </p:pic>
      <p:pic>
        <p:nvPicPr>
          <p:cNvPr id="1488" name="Obraz 1487"/>
          <p:cNvPicPr/>
          <p:nvPr/>
        </p:nvPicPr>
        <p:blipFill>
          <a:blip r:embed="rId5"/>
          <a:stretch/>
        </p:blipFill>
        <p:spPr>
          <a:xfrm>
            <a:off x="8822880" y="4602960"/>
            <a:ext cx="3054960" cy="2054880"/>
          </a:xfrm>
          <a:prstGeom prst="rect">
            <a:avLst/>
          </a:prstGeom>
          <a:ln w="0">
            <a:noFill/>
          </a:ln>
        </p:spPr>
      </p:pic>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9" name="Tytuł 1_15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490" name="pole tekstowe 6_2"/>
          <p:cNvSpPr/>
          <p:nvPr/>
        </p:nvSpPr>
        <p:spPr>
          <a:xfrm>
            <a:off x="0" y="6525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2"/>
              </a:rPr>
              <a:t>www.ledvance.com</a:t>
            </a:r>
            <a:endParaRPr lang="pl-PL" sz="800" b="0" strike="noStrike" spc="-1">
              <a:latin typeface="Arial"/>
            </a:endParaRPr>
          </a:p>
          <a:p>
            <a:pPr>
              <a:lnSpc>
                <a:spcPct val="100000"/>
              </a:lnSpc>
            </a:pPr>
            <a:r>
              <a:rPr lang="pl-PL" sz="800" b="0" strike="noStrike" spc="-1">
                <a:solidFill>
                  <a:srgbClr val="000000"/>
                </a:solidFill>
                <a:latin typeface="Aptos"/>
                <a:ea typeface="DejaVu Sans"/>
              </a:rPr>
              <a:t>Źródło: https://wpcdn.pl/extradom-cms/15219_c05a7357b2564935277c4255128a34a0_d038e64996.jpg</a:t>
            </a:r>
            <a:endParaRPr lang="pl-PL" sz="800" b="0" strike="noStrike" spc="-1">
              <a:latin typeface="Arial"/>
            </a:endParaRPr>
          </a:p>
        </p:txBody>
      </p:sp>
      <p:sp>
        <p:nvSpPr>
          <p:cNvPr id="1491" name="Prostokąt 1490"/>
          <p:cNvSpPr/>
          <p:nvPr/>
        </p:nvSpPr>
        <p:spPr>
          <a:xfrm>
            <a:off x="48960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Bezpieczeństwo modułu instalatora oraz modułu PV to podstawa! </a:t>
            </a:r>
            <a:endParaRPr lang="pl-PL" sz="1800" b="0" strike="noStrike" spc="-1">
              <a:latin typeface="Arial"/>
            </a:endParaRPr>
          </a:p>
        </p:txBody>
      </p:sp>
      <p:pic>
        <p:nvPicPr>
          <p:cNvPr id="1492" name="Obraz 1491"/>
          <p:cNvPicPr/>
          <p:nvPr/>
        </p:nvPicPr>
        <p:blipFill>
          <a:blip r:embed="rId3"/>
          <a:stretch/>
        </p:blipFill>
        <p:spPr>
          <a:xfrm>
            <a:off x="540000" y="2340000"/>
            <a:ext cx="2912040" cy="2683440"/>
          </a:xfrm>
          <a:prstGeom prst="rect">
            <a:avLst/>
          </a:prstGeom>
          <a:ln w="0">
            <a:noFill/>
          </a:ln>
        </p:spPr>
      </p:pic>
      <p:pic>
        <p:nvPicPr>
          <p:cNvPr id="1493" name="Obraz 1492"/>
          <p:cNvPicPr/>
          <p:nvPr/>
        </p:nvPicPr>
        <p:blipFill>
          <a:blip r:embed="rId4"/>
          <a:stretch/>
        </p:blipFill>
        <p:spPr>
          <a:xfrm>
            <a:off x="4140000" y="2305800"/>
            <a:ext cx="2140560" cy="2912040"/>
          </a:xfrm>
          <a:prstGeom prst="rect">
            <a:avLst/>
          </a:prstGeom>
          <a:ln w="0">
            <a:noFill/>
          </a:ln>
        </p:spPr>
      </p:pic>
      <p:pic>
        <p:nvPicPr>
          <p:cNvPr id="1494" name="Obraz 1493"/>
          <p:cNvPicPr/>
          <p:nvPr/>
        </p:nvPicPr>
        <p:blipFill>
          <a:blip r:embed="rId5"/>
          <a:stretch/>
        </p:blipFill>
        <p:spPr>
          <a:xfrm>
            <a:off x="6557760" y="1972080"/>
            <a:ext cx="5320080" cy="3278520"/>
          </a:xfrm>
          <a:prstGeom prst="rect">
            <a:avLst/>
          </a:prstGeom>
          <a:ln w="0">
            <a:noFill/>
          </a:ln>
        </p:spPr>
      </p:pic>
      <p:sp>
        <p:nvSpPr>
          <p:cNvPr id="1495" name="Prostokąt 1494"/>
          <p:cNvSpPr/>
          <p:nvPr/>
        </p:nvSpPr>
        <p:spPr>
          <a:xfrm>
            <a:off x="6660000" y="5400000"/>
            <a:ext cx="5037840" cy="85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Przenoszenie modułu odbywa się w 2 osoby</a:t>
            </a:r>
            <a:endParaRPr lang="pl-PL" sz="1800" b="0" strike="noStrike" spc="-1">
              <a:latin typeface="Arial"/>
            </a:endParaRP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6" name="Tytuł 1_152"/>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497" name="pole tekstowe 6_3"/>
          <p:cNvSpPr/>
          <p:nvPr/>
        </p:nvSpPr>
        <p:spPr>
          <a:xfrm>
            <a:off x="0" y="6525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2"/>
              </a:rPr>
              <a:t>www.ledvance.com</a:t>
            </a:r>
            <a:endParaRPr lang="pl-PL" sz="800" b="0" strike="noStrike" spc="-1">
              <a:latin typeface="Arial"/>
            </a:endParaRPr>
          </a:p>
          <a:p>
            <a:pPr>
              <a:lnSpc>
                <a:spcPct val="100000"/>
              </a:lnSpc>
            </a:pPr>
            <a:r>
              <a:rPr lang="pl-PL" sz="800" b="0" strike="noStrike" spc="-1">
                <a:solidFill>
                  <a:srgbClr val="000000"/>
                </a:solidFill>
                <a:latin typeface="Aptos"/>
                <a:ea typeface="DejaVu Sans"/>
              </a:rPr>
              <a:t>Źródło: https://vosti.pl</a:t>
            </a:r>
            <a:endParaRPr lang="pl-PL" sz="800" b="0" strike="noStrike" spc="-1">
              <a:latin typeface="Arial"/>
            </a:endParaRPr>
          </a:p>
        </p:txBody>
      </p:sp>
      <p:sp>
        <p:nvSpPr>
          <p:cNvPr id="1498" name="Prostokąt 1497"/>
          <p:cNvSpPr/>
          <p:nvPr/>
        </p:nvSpPr>
        <p:spPr>
          <a:xfrm>
            <a:off x="48960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Rozmieszczenie modułów PV </a:t>
            </a:r>
            <a:endParaRPr lang="pl-PL" sz="1800" b="0" strike="noStrike" spc="-1">
              <a:latin typeface="Arial"/>
            </a:endParaRPr>
          </a:p>
        </p:txBody>
      </p:sp>
      <p:pic>
        <p:nvPicPr>
          <p:cNvPr id="1499" name="Obraz 1498"/>
          <p:cNvPicPr/>
          <p:nvPr/>
        </p:nvPicPr>
        <p:blipFill>
          <a:blip r:embed="rId3"/>
          <a:stretch/>
        </p:blipFill>
        <p:spPr>
          <a:xfrm>
            <a:off x="372240" y="1966680"/>
            <a:ext cx="6465600" cy="4388400"/>
          </a:xfrm>
          <a:prstGeom prst="rect">
            <a:avLst/>
          </a:prstGeom>
          <a:ln w="0">
            <a:noFill/>
          </a:ln>
        </p:spPr>
      </p:pic>
      <p:pic>
        <p:nvPicPr>
          <p:cNvPr id="1500" name="Obraz 1499"/>
          <p:cNvPicPr/>
          <p:nvPr/>
        </p:nvPicPr>
        <p:blipFill>
          <a:blip r:embed="rId4"/>
          <a:stretch/>
        </p:blipFill>
        <p:spPr>
          <a:xfrm>
            <a:off x="6425640" y="2340000"/>
            <a:ext cx="5764320" cy="3951000"/>
          </a:xfrm>
          <a:prstGeom prst="rect">
            <a:avLst/>
          </a:prstGeom>
          <a:ln w="0">
            <a:noFill/>
          </a:ln>
        </p:spPr>
      </p:pic>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1" name="Tytuł 1_158"/>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02" name="pole tekstowe 6_9"/>
          <p:cNvSpPr/>
          <p:nvPr/>
        </p:nvSpPr>
        <p:spPr>
          <a:xfrm>
            <a:off x="360" y="6524640"/>
            <a:ext cx="609192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pl-PL" sz="1800" b="0" strike="noStrike" spc="-1">
              <a:latin typeface="Arial"/>
            </a:endParaRPr>
          </a:p>
          <a:p>
            <a:pPr>
              <a:lnSpc>
                <a:spcPct val="100000"/>
              </a:lnSpc>
            </a:pPr>
            <a:r>
              <a:rPr lang="pl-PL" sz="800" b="0" strike="noStrike" spc="-1">
                <a:solidFill>
                  <a:srgbClr val="000000"/>
                </a:solidFill>
                <a:latin typeface="Aptos"/>
                <a:ea typeface="DejaVu Sans"/>
              </a:rPr>
              <a:t>Źródło: longi.com</a:t>
            </a:r>
            <a:endParaRPr lang="pl-PL" sz="800" b="0" strike="noStrike" spc="-1">
              <a:latin typeface="Arial"/>
            </a:endParaRPr>
          </a:p>
        </p:txBody>
      </p:sp>
      <p:sp>
        <p:nvSpPr>
          <p:cNvPr id="1503" name="Prostokąt 1502"/>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Rozmieszczenie modułów PV i połączeń przewodów </a:t>
            </a:r>
            <a:endParaRPr lang="pl-PL" sz="1800" b="0" strike="noStrike" spc="-1">
              <a:latin typeface="Arial"/>
            </a:endParaRPr>
          </a:p>
        </p:txBody>
      </p:sp>
      <p:pic>
        <p:nvPicPr>
          <p:cNvPr id="1504" name="Obraz 1503"/>
          <p:cNvPicPr/>
          <p:nvPr/>
        </p:nvPicPr>
        <p:blipFill>
          <a:blip r:embed="rId2"/>
          <a:stretch/>
        </p:blipFill>
        <p:spPr>
          <a:xfrm>
            <a:off x="196560" y="1980000"/>
            <a:ext cx="3581280" cy="4677840"/>
          </a:xfrm>
          <a:prstGeom prst="rect">
            <a:avLst/>
          </a:prstGeom>
          <a:ln w="0">
            <a:noFill/>
          </a:ln>
        </p:spPr>
      </p:pic>
      <p:pic>
        <p:nvPicPr>
          <p:cNvPr id="1505" name="Obraz 1504"/>
          <p:cNvPicPr/>
          <p:nvPr/>
        </p:nvPicPr>
        <p:blipFill>
          <a:blip r:embed="rId3"/>
          <a:stretch/>
        </p:blipFill>
        <p:spPr>
          <a:xfrm>
            <a:off x="4036320" y="1966320"/>
            <a:ext cx="3521520" cy="4691520"/>
          </a:xfrm>
          <a:prstGeom prst="rect">
            <a:avLst/>
          </a:prstGeom>
          <a:ln w="0">
            <a:noFill/>
          </a:ln>
        </p:spPr>
      </p:pic>
      <p:pic>
        <p:nvPicPr>
          <p:cNvPr id="1506" name="Obraz 1505"/>
          <p:cNvPicPr/>
          <p:nvPr/>
        </p:nvPicPr>
        <p:blipFill>
          <a:blip r:embed="rId4"/>
          <a:stretch/>
        </p:blipFill>
        <p:spPr>
          <a:xfrm>
            <a:off x="7967160" y="2738880"/>
            <a:ext cx="3730680" cy="2658960"/>
          </a:xfrm>
          <a:prstGeom prst="rect">
            <a:avLst/>
          </a:prstGeom>
          <a:ln w="0">
            <a:noFill/>
          </a:ln>
        </p:spPr>
      </p:pic>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7" name="Obraz 1506"/>
          <p:cNvPicPr/>
          <p:nvPr/>
        </p:nvPicPr>
        <p:blipFill>
          <a:blip r:embed="rId2"/>
          <a:stretch/>
        </p:blipFill>
        <p:spPr>
          <a:xfrm>
            <a:off x="198360" y="1981440"/>
            <a:ext cx="7179480" cy="4541040"/>
          </a:xfrm>
          <a:prstGeom prst="rect">
            <a:avLst/>
          </a:prstGeom>
          <a:ln w="0">
            <a:noFill/>
          </a:ln>
        </p:spPr>
      </p:pic>
      <p:sp>
        <p:nvSpPr>
          <p:cNvPr id="1508" name="Tytuł 1_153"/>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09" name="pole tekstowe 6_4"/>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3"/>
              </a:rPr>
              <a:t>www.ledvance.com</a:t>
            </a:r>
            <a:endParaRPr lang="pl-PL" sz="800" b="0" strike="noStrike" spc="-1">
              <a:latin typeface="Arial"/>
            </a:endParaRPr>
          </a:p>
        </p:txBody>
      </p:sp>
      <p:sp>
        <p:nvSpPr>
          <p:cNvPr id="1510" name="Prostokąt 1509"/>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Kąt nachylenia modułów PV </a:t>
            </a:r>
            <a:endParaRPr lang="pl-PL" sz="1800" b="0" strike="noStrike" spc="-1">
              <a:latin typeface="Arial"/>
            </a:endParaRPr>
          </a:p>
        </p:txBody>
      </p:sp>
      <p:pic>
        <p:nvPicPr>
          <p:cNvPr id="1511" name="Obraz 1510"/>
          <p:cNvPicPr/>
          <p:nvPr/>
        </p:nvPicPr>
        <p:blipFill>
          <a:blip r:embed="rId4"/>
          <a:stretch/>
        </p:blipFill>
        <p:spPr>
          <a:xfrm>
            <a:off x="2374920" y="1981440"/>
            <a:ext cx="4102920" cy="1635840"/>
          </a:xfrm>
          <a:prstGeom prst="rect">
            <a:avLst/>
          </a:prstGeom>
          <a:ln w="0">
            <a:noFill/>
          </a:ln>
        </p:spPr>
      </p:pic>
      <p:pic>
        <p:nvPicPr>
          <p:cNvPr id="1512" name="Obraz 1511"/>
          <p:cNvPicPr/>
          <p:nvPr/>
        </p:nvPicPr>
        <p:blipFill>
          <a:blip r:embed="rId5"/>
          <a:stretch/>
        </p:blipFill>
        <p:spPr>
          <a:xfrm>
            <a:off x="7967880" y="774720"/>
            <a:ext cx="4089960" cy="3003120"/>
          </a:xfrm>
          <a:prstGeom prst="rect">
            <a:avLst/>
          </a:prstGeom>
          <a:ln w="0">
            <a:noFill/>
          </a:ln>
        </p:spPr>
      </p:pic>
      <p:pic>
        <p:nvPicPr>
          <p:cNvPr id="1513" name="Obraz 1512"/>
          <p:cNvPicPr/>
          <p:nvPr/>
        </p:nvPicPr>
        <p:blipFill>
          <a:blip r:embed="rId6"/>
          <a:stretch/>
        </p:blipFill>
        <p:spPr>
          <a:xfrm>
            <a:off x="7872120" y="3780000"/>
            <a:ext cx="4317840" cy="3044520"/>
          </a:xfrm>
          <a:prstGeom prst="rect">
            <a:avLst/>
          </a:prstGeom>
          <a:ln w="0">
            <a:noFill/>
          </a:ln>
        </p:spPr>
      </p:pic>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4" name="Tytuł 1_159"/>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15" name="pole tekstowe 6_10"/>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2"/>
              </a:rPr>
              <a:t>www.ledvance.com</a:t>
            </a:r>
            <a:endParaRPr lang="pl-PL" sz="800" b="0" strike="noStrike" spc="-1">
              <a:latin typeface="Arial"/>
            </a:endParaRPr>
          </a:p>
        </p:txBody>
      </p:sp>
      <p:sp>
        <p:nvSpPr>
          <p:cNvPr id="1516" name="Prostokąt 1515"/>
          <p:cNvSpPr/>
          <p:nvPr/>
        </p:nvSpPr>
        <p:spPr>
          <a:xfrm>
            <a:off x="489960" y="1619640"/>
            <a:ext cx="742824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Montaż modułu za pomocą śrub na przykładzie dokumentacji LEDVANCE</a:t>
            </a:r>
            <a:endParaRPr lang="pl-PL" sz="1800" b="0" strike="noStrike" spc="-1">
              <a:latin typeface="Arial"/>
            </a:endParaRPr>
          </a:p>
        </p:txBody>
      </p:sp>
      <p:pic>
        <p:nvPicPr>
          <p:cNvPr id="1517" name="Obraz 1516"/>
          <p:cNvPicPr/>
          <p:nvPr/>
        </p:nvPicPr>
        <p:blipFill>
          <a:blip r:embed="rId3"/>
          <a:stretch/>
        </p:blipFill>
        <p:spPr>
          <a:xfrm>
            <a:off x="1946160" y="2247480"/>
            <a:ext cx="8131680" cy="3150360"/>
          </a:xfrm>
          <a:prstGeom prst="rect">
            <a:avLst/>
          </a:prstGeom>
          <a:ln w="0">
            <a:noFill/>
          </a:ln>
        </p:spPr>
      </p:pic>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8" name="Obraz 1517"/>
          <p:cNvPicPr/>
          <p:nvPr/>
        </p:nvPicPr>
        <p:blipFill>
          <a:blip r:embed="rId2"/>
          <a:stretch/>
        </p:blipFill>
        <p:spPr>
          <a:xfrm>
            <a:off x="392760" y="2340000"/>
            <a:ext cx="6315120" cy="4123800"/>
          </a:xfrm>
          <a:prstGeom prst="rect">
            <a:avLst/>
          </a:prstGeom>
          <a:ln w="0">
            <a:noFill/>
          </a:ln>
        </p:spPr>
      </p:pic>
      <p:sp>
        <p:nvSpPr>
          <p:cNvPr id="1519" name="Tytuł 1_161"/>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20" name="pole tekstowe 6_12"/>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3"/>
              </a:rPr>
              <a:t>www.ledvance.com</a:t>
            </a:r>
            <a:endParaRPr lang="pl-PL" sz="800" b="0" strike="noStrike" spc="-1">
              <a:latin typeface="Arial"/>
            </a:endParaRPr>
          </a:p>
        </p:txBody>
      </p:sp>
      <p:sp>
        <p:nvSpPr>
          <p:cNvPr id="1521" name="Prostokąt 1520"/>
          <p:cNvSpPr/>
          <p:nvPr/>
        </p:nvSpPr>
        <p:spPr>
          <a:xfrm>
            <a:off x="489960" y="1619640"/>
            <a:ext cx="742824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Montaż modułu za pomocą śrub na przykładzie dokumentacji LEDVANCE</a:t>
            </a:r>
            <a:endParaRPr lang="pl-PL" sz="1800" b="0" strike="noStrike" spc="-1">
              <a:latin typeface="Arial"/>
            </a:endParaRPr>
          </a:p>
        </p:txBody>
      </p:sp>
      <p:sp>
        <p:nvSpPr>
          <p:cNvPr id="1522" name="Prostokąt 1521"/>
          <p:cNvSpPr/>
          <p:nvPr/>
        </p:nvSpPr>
        <p:spPr>
          <a:xfrm>
            <a:off x="6840000" y="6133680"/>
            <a:ext cx="599580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PAMIĘTAJ O KLUCZU DYNAMOMETRYCZNYM!</a:t>
            </a:r>
            <a:endParaRPr lang="pl-PL" sz="1800" b="0" strike="noStrike" spc="-1">
              <a:latin typeface="Arial"/>
            </a:endParaRPr>
          </a:p>
        </p:txBody>
      </p:sp>
      <p:pic>
        <p:nvPicPr>
          <p:cNvPr id="1523" name="Obraz 1522"/>
          <p:cNvPicPr/>
          <p:nvPr/>
        </p:nvPicPr>
        <p:blipFill>
          <a:blip r:embed="rId4"/>
          <a:stretch/>
        </p:blipFill>
        <p:spPr>
          <a:xfrm>
            <a:off x="7020000" y="2160000"/>
            <a:ext cx="4953600" cy="3718080"/>
          </a:xfrm>
          <a:prstGeom prst="rect">
            <a:avLst/>
          </a:prstGeom>
          <a:ln w="0">
            <a:noFill/>
          </a:ln>
        </p:spPr>
      </p:pic>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4" name="Obraz 1523"/>
          <p:cNvPicPr/>
          <p:nvPr/>
        </p:nvPicPr>
        <p:blipFill>
          <a:blip r:embed="rId2"/>
          <a:stretch/>
        </p:blipFill>
        <p:spPr>
          <a:xfrm>
            <a:off x="3390480" y="1980000"/>
            <a:ext cx="4887360" cy="4386960"/>
          </a:xfrm>
          <a:prstGeom prst="rect">
            <a:avLst/>
          </a:prstGeom>
          <a:ln w="0">
            <a:noFill/>
          </a:ln>
        </p:spPr>
      </p:pic>
      <p:sp>
        <p:nvSpPr>
          <p:cNvPr id="1525" name="Tytuł 1_162"/>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26" name="pole tekstowe 6_13"/>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3"/>
              </a:rPr>
              <a:t>www.ledvance.com</a:t>
            </a:r>
            <a:endParaRPr lang="pl-PL" sz="800" b="0" strike="noStrike" spc="-1">
              <a:latin typeface="Arial"/>
            </a:endParaRPr>
          </a:p>
        </p:txBody>
      </p:sp>
      <p:sp>
        <p:nvSpPr>
          <p:cNvPr id="1527" name="Prostokąt 1526"/>
          <p:cNvSpPr/>
          <p:nvPr/>
        </p:nvSpPr>
        <p:spPr>
          <a:xfrm>
            <a:off x="489960" y="1619640"/>
            <a:ext cx="742824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Montaż modułu za pomocą zacisków na przykładzie dokumentacji LEDVANCE</a:t>
            </a:r>
            <a:endParaRPr lang="pl-PL" sz="1800" b="0" strike="noStrike" spc="-1">
              <a:latin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ytuł 1_40"/>
          <p:cNvSpPr/>
          <p:nvPr/>
        </p:nvSpPr>
        <p:spPr>
          <a:xfrm>
            <a:off x="83952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88" name="Symbol zastępczy zawartości 2_31"/>
          <p:cNvSpPr/>
          <p:nvPr/>
        </p:nvSpPr>
        <p:spPr>
          <a:xfrm>
            <a:off x="83952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89" name="Tytuł 1_41"/>
          <p:cNvSpPr/>
          <p:nvPr/>
        </p:nvSpPr>
        <p:spPr>
          <a:xfrm>
            <a:off x="83952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90" name="Symbol zastępczy zawartości 2_32"/>
          <p:cNvSpPr/>
          <p:nvPr/>
        </p:nvSpPr>
        <p:spPr>
          <a:xfrm>
            <a:off x="83952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91" name="Prostokąt 290"/>
          <p:cNvSpPr/>
          <p:nvPr/>
        </p:nvSpPr>
        <p:spPr>
          <a:xfrm>
            <a:off x="359280" y="2040840"/>
            <a:ext cx="6118920" cy="2903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przy nieosłoniętych urządzeniach i instalacjach elektrycznych pod napięciem wymagają zachowania określonych odstępów w powietrzu.</a:t>
            </a:r>
            <a:r>
              <a:rPr lang="pl-PL" sz="1800" b="0" strike="noStrike" spc="-1">
                <a:solidFill>
                  <a:srgbClr val="000000"/>
                </a:solidFill>
                <a:latin typeface="Arial"/>
                <a:ea typeface="DejaVu Sans"/>
              </a:rPr>
              <a:t> Wyznaczają one zewnętrzną granicę strefy prac. Minimalne odstępy uzależnione są od napięcia znamionowego urządzenia. Przykładowo, instalacja o napięciu nie większym niż 3kV wymaga zachowania minimalnego odstępu 60 mm dla prac pod napięciem i 1120 mm dla prac w pobliżu napięcia. Urządzenia odłączone od napięcia należy zabezpieczyć przed jego przypadkowym załączeniem i uziemić.</a:t>
            </a:r>
            <a:endParaRPr lang="pl-PL" sz="1800" b="0" strike="noStrike" spc="-1">
              <a:latin typeface="Arial"/>
            </a:endParaRPr>
          </a:p>
        </p:txBody>
      </p:sp>
      <p:sp>
        <p:nvSpPr>
          <p:cNvPr id="292" name="Prostokąt 291"/>
          <p:cNvSpPr/>
          <p:nvPr/>
        </p:nvSpPr>
        <p:spPr>
          <a:xfrm>
            <a:off x="360" y="6466680"/>
            <a:ext cx="1133928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https://www.spe.org.pl/blog/praca-przy-urzadzeniach-energetycznych-bhp</a:t>
            </a:r>
            <a:endParaRPr lang="pl-PL" sz="1800" b="0" strike="noStrike" spc="-1">
              <a:latin typeface="Arial"/>
            </a:endParaRPr>
          </a:p>
        </p:txBody>
      </p:sp>
      <p:pic>
        <p:nvPicPr>
          <p:cNvPr id="293" name="Obraz 292"/>
          <p:cNvPicPr/>
          <p:nvPr/>
        </p:nvPicPr>
        <p:blipFill>
          <a:blip r:embed="rId2"/>
          <a:stretch/>
        </p:blipFill>
        <p:spPr>
          <a:xfrm>
            <a:off x="7776000" y="2040840"/>
            <a:ext cx="3921480" cy="3368880"/>
          </a:xfrm>
          <a:prstGeom prst="rect">
            <a:avLst/>
          </a:prstGeom>
          <a:ln w="0">
            <a:noFill/>
          </a:ln>
        </p:spPr>
      </p:pic>
      <p:sp>
        <p:nvSpPr>
          <p:cNvPr id="294" name="Prostokąt 293"/>
          <p:cNvSpPr/>
          <p:nvPr/>
        </p:nvSpPr>
        <p:spPr>
          <a:xfrm>
            <a:off x="0" y="6120000"/>
            <a:ext cx="1133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https://www.energetyka.plus/prace-na-wysokosci-w-elektroenergetyce-przepisy-i-wyposazenie/</a:t>
            </a:r>
            <a:endParaRPr lang="pl-PL" sz="1800" b="0" strike="noStrike" spc="-1">
              <a:latin typeface="Arial"/>
            </a:endParaRP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8" name="Obraz 1527"/>
          <p:cNvPicPr/>
          <p:nvPr/>
        </p:nvPicPr>
        <p:blipFill>
          <a:blip r:embed="rId2"/>
          <a:stretch/>
        </p:blipFill>
        <p:spPr>
          <a:xfrm>
            <a:off x="3240000" y="2035080"/>
            <a:ext cx="4736160" cy="4622760"/>
          </a:xfrm>
          <a:prstGeom prst="rect">
            <a:avLst/>
          </a:prstGeom>
          <a:ln w="0">
            <a:noFill/>
          </a:ln>
        </p:spPr>
      </p:pic>
      <p:sp>
        <p:nvSpPr>
          <p:cNvPr id="1529" name="Tytuł 1_170"/>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30" name="pole tekstowe 6_21"/>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www.longi.com</a:t>
            </a:r>
            <a:endParaRPr lang="pl-PL" sz="800" b="0" strike="noStrike" spc="-1">
              <a:latin typeface="Arial"/>
            </a:endParaRPr>
          </a:p>
        </p:txBody>
      </p:sp>
      <p:sp>
        <p:nvSpPr>
          <p:cNvPr id="1531" name="Prostokąt 1530"/>
          <p:cNvSpPr/>
          <p:nvPr/>
        </p:nvSpPr>
        <p:spPr>
          <a:xfrm>
            <a:off x="489960" y="1619640"/>
            <a:ext cx="742824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Montaż modułu za pomocą śrub na przykładzie dokumentacji LONGI</a:t>
            </a:r>
            <a:endParaRPr lang="pl-PL" sz="1800" b="0" strike="noStrike" spc="-1">
              <a:latin typeface="Arial"/>
            </a:endParaRP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2" name="Tytuł 1_160"/>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33" name="pole tekstowe 6_11"/>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www.longi.com</a:t>
            </a:r>
            <a:endParaRPr lang="pl-PL" sz="800" b="0" strike="noStrike" spc="-1">
              <a:latin typeface="Arial"/>
            </a:endParaRPr>
          </a:p>
        </p:txBody>
      </p:sp>
      <p:sp>
        <p:nvSpPr>
          <p:cNvPr id="1534" name="Prostokąt 1533"/>
          <p:cNvSpPr/>
          <p:nvPr/>
        </p:nvSpPr>
        <p:spPr>
          <a:xfrm>
            <a:off x="489960" y="1619640"/>
            <a:ext cx="742824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Montaż modułu za pomocą śrub na przykładzie dokumentacji LONGI</a:t>
            </a:r>
            <a:endParaRPr lang="pl-PL" sz="1800" b="0" strike="noStrike" spc="-1">
              <a:latin typeface="Arial"/>
            </a:endParaRPr>
          </a:p>
        </p:txBody>
      </p:sp>
      <p:pic>
        <p:nvPicPr>
          <p:cNvPr id="1535" name="Obraz 1534"/>
          <p:cNvPicPr/>
          <p:nvPr/>
        </p:nvPicPr>
        <p:blipFill>
          <a:blip r:embed="rId2"/>
          <a:stretch/>
        </p:blipFill>
        <p:spPr>
          <a:xfrm>
            <a:off x="180000" y="2340000"/>
            <a:ext cx="6095520" cy="4123800"/>
          </a:xfrm>
          <a:prstGeom prst="rect">
            <a:avLst/>
          </a:prstGeom>
          <a:ln w="0">
            <a:noFill/>
          </a:ln>
        </p:spPr>
      </p:pic>
      <p:pic>
        <p:nvPicPr>
          <p:cNvPr id="1536" name="Obraz 1535"/>
          <p:cNvPicPr/>
          <p:nvPr/>
        </p:nvPicPr>
        <p:blipFill>
          <a:blip r:embed="rId3"/>
          <a:stretch/>
        </p:blipFill>
        <p:spPr>
          <a:xfrm>
            <a:off x="7020000" y="2160000"/>
            <a:ext cx="4953600" cy="3718080"/>
          </a:xfrm>
          <a:prstGeom prst="rect">
            <a:avLst/>
          </a:prstGeom>
          <a:ln w="0">
            <a:noFill/>
          </a:ln>
        </p:spPr>
      </p:pic>
      <p:sp>
        <p:nvSpPr>
          <p:cNvPr id="1537" name="Prostokąt 1536"/>
          <p:cNvSpPr/>
          <p:nvPr/>
        </p:nvSpPr>
        <p:spPr>
          <a:xfrm>
            <a:off x="6840000" y="6120000"/>
            <a:ext cx="76158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PAMIĘTAJ O KLUCZU DYNAMOMETRYCZNYM!</a:t>
            </a:r>
            <a:endParaRPr lang="pl-PL" sz="1800" b="0" strike="noStrike" spc="-1">
              <a:latin typeface="Arial"/>
            </a:endParaRP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8" name="Obraz 1537"/>
          <p:cNvPicPr/>
          <p:nvPr/>
        </p:nvPicPr>
        <p:blipFill>
          <a:blip r:embed="rId2"/>
          <a:stretch/>
        </p:blipFill>
        <p:spPr>
          <a:xfrm>
            <a:off x="1440000" y="3115440"/>
            <a:ext cx="8122320" cy="2102400"/>
          </a:xfrm>
          <a:prstGeom prst="rect">
            <a:avLst/>
          </a:prstGeom>
          <a:ln w="0">
            <a:noFill/>
          </a:ln>
        </p:spPr>
      </p:pic>
      <p:sp>
        <p:nvSpPr>
          <p:cNvPr id="1539" name="Tytuł 1_163"/>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40" name="pole tekstowe 6_14"/>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longi.com</a:t>
            </a:r>
            <a:endParaRPr lang="pl-PL" sz="800" b="0" strike="noStrike" spc="-1">
              <a:latin typeface="Arial"/>
            </a:endParaRPr>
          </a:p>
        </p:txBody>
      </p:sp>
      <p:sp>
        <p:nvSpPr>
          <p:cNvPr id="1541" name="Prostokąt 1540"/>
          <p:cNvSpPr/>
          <p:nvPr/>
        </p:nvSpPr>
        <p:spPr>
          <a:xfrm>
            <a:off x="489960" y="1619640"/>
            <a:ext cx="742824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Montaż modułu za pomocą zacisków na przykładzie dokumentacji LONGI</a:t>
            </a:r>
            <a:endParaRPr lang="pl-PL" sz="1800" b="0" strike="noStrike" spc="-1">
              <a:latin typeface="Arial"/>
            </a:endParaRP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2" name="Obraz 1541"/>
          <p:cNvPicPr/>
          <p:nvPr/>
        </p:nvPicPr>
        <p:blipFill>
          <a:blip r:embed="rId2"/>
          <a:stretch/>
        </p:blipFill>
        <p:spPr>
          <a:xfrm>
            <a:off x="2631960" y="2091240"/>
            <a:ext cx="7445880" cy="4026600"/>
          </a:xfrm>
          <a:prstGeom prst="rect">
            <a:avLst/>
          </a:prstGeom>
          <a:ln w="0">
            <a:noFill/>
          </a:ln>
        </p:spPr>
      </p:pic>
      <p:sp>
        <p:nvSpPr>
          <p:cNvPr id="1543" name="Tytuł 1_171"/>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44" name="pole tekstowe 6_22"/>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www.longi.com</a:t>
            </a:r>
            <a:endParaRPr lang="pl-PL" sz="800" b="0" strike="noStrike" spc="-1">
              <a:latin typeface="Arial"/>
            </a:endParaRPr>
          </a:p>
        </p:txBody>
      </p:sp>
      <p:sp>
        <p:nvSpPr>
          <p:cNvPr id="1545" name="Prostokąt 1544"/>
          <p:cNvSpPr/>
          <p:nvPr/>
        </p:nvSpPr>
        <p:spPr>
          <a:xfrm>
            <a:off x="489960" y="1619640"/>
            <a:ext cx="742824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Montaż modułu za pomocą śrub na przykładzie dokumentacji LONGI</a:t>
            </a:r>
            <a:endParaRPr lang="pl-PL" sz="1800" b="0" strike="noStrike" spc="-1">
              <a:latin typeface="Arial"/>
            </a:endParaRP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 name="Obraz 1545"/>
          <p:cNvPicPr/>
          <p:nvPr/>
        </p:nvPicPr>
        <p:blipFill>
          <a:blip r:embed="rId2"/>
          <a:stretch/>
        </p:blipFill>
        <p:spPr>
          <a:xfrm>
            <a:off x="360000" y="2426760"/>
            <a:ext cx="5235840" cy="4051080"/>
          </a:xfrm>
          <a:prstGeom prst="rect">
            <a:avLst/>
          </a:prstGeom>
          <a:ln w="0">
            <a:noFill/>
          </a:ln>
        </p:spPr>
      </p:pic>
      <p:sp>
        <p:nvSpPr>
          <p:cNvPr id="1547" name="Tytuł 1_172"/>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48" name="pole tekstowe 6_23"/>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www.longi.com</a:t>
            </a:r>
            <a:endParaRPr lang="pl-PL" sz="800" b="0" strike="noStrike" spc="-1">
              <a:latin typeface="Arial"/>
            </a:endParaRPr>
          </a:p>
        </p:txBody>
      </p:sp>
      <p:sp>
        <p:nvSpPr>
          <p:cNvPr id="1549" name="Prostokąt 1548"/>
          <p:cNvSpPr/>
          <p:nvPr/>
        </p:nvSpPr>
        <p:spPr>
          <a:xfrm>
            <a:off x="489960" y="1619640"/>
            <a:ext cx="742824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Montaż modułu za pomocą śrub na przykładzie dokumentacji LONGI</a:t>
            </a:r>
            <a:endParaRPr lang="pl-PL" sz="1800" b="0" strike="noStrike" spc="-1">
              <a:latin typeface="Arial"/>
            </a:endParaRPr>
          </a:p>
        </p:txBody>
      </p:sp>
      <p:pic>
        <p:nvPicPr>
          <p:cNvPr id="1550" name="Obraz 1549"/>
          <p:cNvPicPr/>
          <p:nvPr/>
        </p:nvPicPr>
        <p:blipFill>
          <a:blip r:embed="rId3"/>
          <a:stretch/>
        </p:blipFill>
        <p:spPr>
          <a:xfrm>
            <a:off x="7380000" y="134640"/>
            <a:ext cx="4798080" cy="6703200"/>
          </a:xfrm>
          <a:prstGeom prst="rect">
            <a:avLst/>
          </a:prstGeom>
          <a:ln w="0">
            <a:noFill/>
          </a:ln>
        </p:spPr>
      </p:pic>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1" name="Tytuł 1_155"/>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52" name="pole tekstowe 6_6"/>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www.amiston.pl</a:t>
            </a:r>
            <a:endParaRPr lang="pl-PL" sz="800" b="0" strike="noStrike" spc="-1">
              <a:latin typeface="Arial"/>
            </a:endParaRPr>
          </a:p>
        </p:txBody>
      </p:sp>
      <p:sp>
        <p:nvSpPr>
          <p:cNvPr id="1553" name="Prostokąt 1552"/>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Sposoby montażu – konstrukcja naziemna wbijana w grunt</a:t>
            </a:r>
            <a:endParaRPr lang="pl-PL" sz="1800" b="0" strike="noStrike" spc="-1">
              <a:latin typeface="Arial"/>
            </a:endParaRPr>
          </a:p>
        </p:txBody>
      </p:sp>
      <p:pic>
        <p:nvPicPr>
          <p:cNvPr id="1554" name="Obraz 1553"/>
          <p:cNvPicPr/>
          <p:nvPr/>
        </p:nvPicPr>
        <p:blipFill>
          <a:blip r:embed="rId2"/>
          <a:stretch/>
        </p:blipFill>
        <p:spPr>
          <a:xfrm>
            <a:off x="1849680" y="2160000"/>
            <a:ext cx="8408160" cy="4226760"/>
          </a:xfrm>
          <a:prstGeom prst="rect">
            <a:avLst/>
          </a:prstGeom>
          <a:ln w="0">
            <a:noFill/>
          </a:ln>
        </p:spPr>
      </p:pic>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5" name="Tytuł 1_156"/>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56" name="pole tekstowe 6_7"/>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2"/>
              </a:rPr>
              <a:t>www.ledvance.com</a:t>
            </a:r>
            <a:endParaRPr lang="pl-PL" sz="800" b="0" strike="noStrike" spc="-1">
              <a:latin typeface="Arial"/>
            </a:endParaRPr>
          </a:p>
        </p:txBody>
      </p:sp>
      <p:sp>
        <p:nvSpPr>
          <p:cNvPr id="1557" name="Prostokąt 1556"/>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Sposoby montażu – „carport” </a:t>
            </a:r>
            <a:endParaRPr lang="pl-PL" sz="1800" b="0" strike="noStrike" spc="-1">
              <a:latin typeface="Arial"/>
            </a:endParaRPr>
          </a:p>
        </p:txBody>
      </p:sp>
      <p:pic>
        <p:nvPicPr>
          <p:cNvPr id="1558" name="Obraz 1557"/>
          <p:cNvPicPr/>
          <p:nvPr/>
        </p:nvPicPr>
        <p:blipFill>
          <a:blip r:embed="rId3"/>
          <a:stretch/>
        </p:blipFill>
        <p:spPr>
          <a:xfrm>
            <a:off x="2931120" y="2160000"/>
            <a:ext cx="6426720" cy="3893040"/>
          </a:xfrm>
          <a:prstGeom prst="rect">
            <a:avLst/>
          </a:prstGeom>
          <a:ln w="0">
            <a:noFill/>
          </a:ln>
        </p:spPr>
      </p:pic>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9" name="Tytuł 1_165"/>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60" name="pole tekstowe 6_16"/>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2"/>
              </a:rPr>
              <a:t>www.ledvance.com</a:t>
            </a:r>
            <a:endParaRPr lang="pl-PL" sz="800" b="0" strike="noStrike" spc="-1">
              <a:latin typeface="Arial"/>
            </a:endParaRPr>
          </a:p>
        </p:txBody>
      </p:sp>
      <p:sp>
        <p:nvSpPr>
          <p:cNvPr id="1561" name="Prostokąt 1560"/>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Sposoby montażu – na dachu budynku z zadaszeniem z blachy</a:t>
            </a:r>
            <a:endParaRPr lang="pl-PL" sz="1800" b="0" strike="noStrike" spc="-1">
              <a:latin typeface="Arial"/>
            </a:endParaRPr>
          </a:p>
        </p:txBody>
      </p:sp>
      <p:pic>
        <p:nvPicPr>
          <p:cNvPr id="1562" name="Obraz 1561"/>
          <p:cNvPicPr/>
          <p:nvPr/>
        </p:nvPicPr>
        <p:blipFill>
          <a:blip r:embed="rId3"/>
          <a:stretch/>
        </p:blipFill>
        <p:spPr>
          <a:xfrm>
            <a:off x="180000" y="1980000"/>
            <a:ext cx="4086720" cy="4032000"/>
          </a:xfrm>
          <a:prstGeom prst="rect">
            <a:avLst/>
          </a:prstGeom>
          <a:ln w="0">
            <a:noFill/>
          </a:ln>
        </p:spPr>
      </p:pic>
      <p:sp>
        <p:nvSpPr>
          <p:cNvPr id="1563" name="Prostokąt 1562"/>
          <p:cNvSpPr/>
          <p:nvPr/>
        </p:nvSpPr>
        <p:spPr>
          <a:xfrm>
            <a:off x="896400" y="6014160"/>
            <a:ext cx="2341440" cy="37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Blachodachówka</a:t>
            </a:r>
            <a:endParaRPr lang="pl-PL" sz="1800" b="0" strike="noStrike" spc="-1">
              <a:latin typeface="Arial"/>
            </a:endParaRPr>
          </a:p>
        </p:txBody>
      </p:sp>
      <p:pic>
        <p:nvPicPr>
          <p:cNvPr id="1564" name="Obraz 1563"/>
          <p:cNvPicPr/>
          <p:nvPr/>
        </p:nvPicPr>
        <p:blipFill>
          <a:blip r:embed="rId4"/>
          <a:stretch/>
        </p:blipFill>
        <p:spPr>
          <a:xfrm>
            <a:off x="4833000" y="1980000"/>
            <a:ext cx="7044840" cy="3975840"/>
          </a:xfrm>
          <a:prstGeom prst="rect">
            <a:avLst/>
          </a:prstGeom>
          <a:ln w="0">
            <a:noFill/>
          </a:ln>
        </p:spPr>
      </p:pic>
      <p:sp>
        <p:nvSpPr>
          <p:cNvPr id="1565" name="Prostokąt 1564"/>
          <p:cNvSpPr/>
          <p:nvPr/>
        </p:nvSpPr>
        <p:spPr>
          <a:xfrm>
            <a:off x="7380000" y="5940000"/>
            <a:ext cx="2341440" cy="37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Blacha na rąbek</a:t>
            </a:r>
            <a:endParaRPr lang="pl-PL" sz="1800" b="0" strike="noStrike" spc="-1">
              <a:latin typeface="Arial"/>
            </a:endParaRP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 name="Tytuł 1_166"/>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67" name="pole tekstowe 6_17"/>
          <p:cNvSpPr/>
          <p:nvPr/>
        </p:nvSpPr>
        <p:spPr>
          <a:xfrm>
            <a:off x="72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2"/>
              </a:rPr>
              <a:t>www.ledvance.com</a:t>
            </a:r>
            <a:endParaRPr lang="pl-PL" sz="800" b="0" strike="noStrike" spc="-1">
              <a:latin typeface="Arial"/>
            </a:endParaRPr>
          </a:p>
        </p:txBody>
      </p:sp>
      <p:sp>
        <p:nvSpPr>
          <p:cNvPr id="1568" name="Prostokąt 1567"/>
          <p:cNvSpPr/>
          <p:nvPr/>
        </p:nvSpPr>
        <p:spPr>
          <a:xfrm>
            <a:off x="490320" y="1619640"/>
            <a:ext cx="1156752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Sposoby montażu – na dachu budynku z zadaszeniem z blachy oraz „Karpiówki”</a:t>
            </a:r>
            <a:endParaRPr lang="pl-PL" sz="1800" b="0" strike="noStrike" spc="-1">
              <a:latin typeface="Arial"/>
            </a:endParaRPr>
          </a:p>
        </p:txBody>
      </p:sp>
      <p:sp>
        <p:nvSpPr>
          <p:cNvPr id="1569" name="Prostokąt 1568"/>
          <p:cNvSpPr/>
          <p:nvPr/>
        </p:nvSpPr>
        <p:spPr>
          <a:xfrm>
            <a:off x="896760" y="6014160"/>
            <a:ext cx="2341440" cy="37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Blacha trapezowa</a:t>
            </a:r>
            <a:endParaRPr lang="pl-PL" sz="1800" b="0" strike="noStrike" spc="-1">
              <a:latin typeface="Arial"/>
            </a:endParaRPr>
          </a:p>
        </p:txBody>
      </p:sp>
      <p:pic>
        <p:nvPicPr>
          <p:cNvPr id="1570" name="Obraz 1569"/>
          <p:cNvPicPr/>
          <p:nvPr/>
        </p:nvPicPr>
        <p:blipFill>
          <a:blip r:embed="rId3"/>
          <a:stretch/>
        </p:blipFill>
        <p:spPr>
          <a:xfrm>
            <a:off x="417960" y="2297520"/>
            <a:ext cx="3359880" cy="3460320"/>
          </a:xfrm>
          <a:prstGeom prst="rect">
            <a:avLst/>
          </a:prstGeom>
          <a:ln w="0">
            <a:noFill/>
          </a:ln>
        </p:spPr>
      </p:pic>
      <p:pic>
        <p:nvPicPr>
          <p:cNvPr id="1571" name="Obraz 1570"/>
          <p:cNvPicPr/>
          <p:nvPr/>
        </p:nvPicPr>
        <p:blipFill>
          <a:blip r:embed="rId4"/>
          <a:stretch/>
        </p:blipFill>
        <p:spPr>
          <a:xfrm>
            <a:off x="4234320" y="2340000"/>
            <a:ext cx="4043520" cy="3417840"/>
          </a:xfrm>
          <a:prstGeom prst="rect">
            <a:avLst/>
          </a:prstGeom>
          <a:ln w="0">
            <a:noFill/>
          </a:ln>
        </p:spPr>
      </p:pic>
      <p:sp>
        <p:nvSpPr>
          <p:cNvPr id="1572" name="Prostokąt 1571"/>
          <p:cNvSpPr/>
          <p:nvPr/>
        </p:nvSpPr>
        <p:spPr>
          <a:xfrm>
            <a:off x="4860000" y="5940000"/>
            <a:ext cx="2517840" cy="537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Karpiówka</a:t>
            </a:r>
            <a:endParaRPr lang="pl-PL" sz="1800" b="0" strike="noStrike" spc="-1">
              <a:latin typeface="Arial"/>
            </a:endParaRP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3" name="Obraz 1572"/>
          <p:cNvPicPr/>
          <p:nvPr/>
        </p:nvPicPr>
        <p:blipFill>
          <a:blip r:embed="rId2"/>
          <a:stretch/>
        </p:blipFill>
        <p:spPr>
          <a:xfrm>
            <a:off x="540000" y="2556720"/>
            <a:ext cx="4789800" cy="2661120"/>
          </a:xfrm>
          <a:prstGeom prst="rect">
            <a:avLst/>
          </a:prstGeom>
          <a:ln w="0">
            <a:noFill/>
          </a:ln>
        </p:spPr>
      </p:pic>
      <p:sp>
        <p:nvSpPr>
          <p:cNvPr id="1574" name="Tytuł 1_167"/>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75" name="pole tekstowe 6_18"/>
          <p:cNvSpPr/>
          <p:nvPr/>
        </p:nvSpPr>
        <p:spPr>
          <a:xfrm>
            <a:off x="72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3"/>
              </a:rPr>
              <a:t>www.ledvance.com</a:t>
            </a:r>
            <a:endParaRPr lang="pl-PL" sz="800" b="0" strike="noStrike" spc="-1">
              <a:latin typeface="Arial"/>
            </a:endParaRPr>
          </a:p>
        </p:txBody>
      </p:sp>
      <p:sp>
        <p:nvSpPr>
          <p:cNvPr id="1576" name="Prostokąt 1575"/>
          <p:cNvSpPr/>
          <p:nvPr/>
        </p:nvSpPr>
        <p:spPr>
          <a:xfrm>
            <a:off x="490320" y="1619640"/>
            <a:ext cx="1156752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Sposoby montażu – na dachu budynku z zadaszeniem z dachówki oraz gruntu bitumicznego</a:t>
            </a:r>
            <a:endParaRPr lang="pl-PL" sz="1800" b="0" strike="noStrike" spc="-1">
              <a:latin typeface="Arial"/>
            </a:endParaRPr>
          </a:p>
        </p:txBody>
      </p:sp>
      <p:sp>
        <p:nvSpPr>
          <p:cNvPr id="1577" name="Prostokąt 1576"/>
          <p:cNvSpPr/>
          <p:nvPr/>
        </p:nvSpPr>
        <p:spPr>
          <a:xfrm>
            <a:off x="1980000" y="5400000"/>
            <a:ext cx="2517840" cy="537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Dachówka</a:t>
            </a:r>
            <a:endParaRPr lang="pl-PL" sz="1800" b="0" strike="noStrike" spc="-1">
              <a:latin typeface="Arial"/>
            </a:endParaRPr>
          </a:p>
        </p:txBody>
      </p:sp>
      <p:pic>
        <p:nvPicPr>
          <p:cNvPr id="1578" name="Obraz 1577"/>
          <p:cNvPicPr/>
          <p:nvPr/>
        </p:nvPicPr>
        <p:blipFill>
          <a:blip r:embed="rId4"/>
          <a:stretch/>
        </p:blipFill>
        <p:spPr>
          <a:xfrm>
            <a:off x="6161040" y="2221920"/>
            <a:ext cx="3736800" cy="3724560"/>
          </a:xfrm>
          <a:prstGeom prst="rect">
            <a:avLst/>
          </a:prstGeom>
          <a:ln w="0">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Tytuł 1_42"/>
          <p:cNvSpPr/>
          <p:nvPr/>
        </p:nvSpPr>
        <p:spPr>
          <a:xfrm>
            <a:off x="83952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96" name="Symbol zastępczy zawartości 2_33"/>
          <p:cNvSpPr/>
          <p:nvPr/>
        </p:nvSpPr>
        <p:spPr>
          <a:xfrm>
            <a:off x="83952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97" name="Tytuł 1_43"/>
          <p:cNvSpPr/>
          <p:nvPr/>
        </p:nvSpPr>
        <p:spPr>
          <a:xfrm>
            <a:off x="83952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98" name="Symbol zastępczy zawartości 2_34"/>
          <p:cNvSpPr/>
          <p:nvPr/>
        </p:nvSpPr>
        <p:spPr>
          <a:xfrm>
            <a:off x="83952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99" name="Prostokąt 298"/>
          <p:cNvSpPr/>
          <p:nvPr/>
        </p:nvSpPr>
        <p:spPr>
          <a:xfrm>
            <a:off x="359280" y="2040840"/>
            <a:ext cx="6118920" cy="213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szczególnie niebezpieczne dla zdrowia lub życia ludzkiego wymagają wystosowania przez przełożonego pisemnego polecenia.</a:t>
            </a:r>
            <a:r>
              <a:rPr lang="pl-PL" sz="1800" b="0" strike="noStrike" spc="-1">
                <a:solidFill>
                  <a:srgbClr val="000000"/>
                </a:solidFill>
                <a:latin typeface="Arial"/>
                <a:ea typeface="DejaVu Sans"/>
              </a:rPr>
              <a:t> Muszą być wykonywane przez co najmniej dwie osoby. Zaliczamy do nich między innymi prace wewnątrz przestrzeni zamkniętych, w strefach zagrożonych pożarem lub wybuchem, w pobliżu nieosłoniętych urządzeń elektroenergetycznych, w obiegach wody czy w wykopach.</a:t>
            </a:r>
            <a:endParaRPr lang="pl-PL" sz="1800" b="0" strike="noStrike" spc="-1">
              <a:latin typeface="Arial"/>
            </a:endParaRPr>
          </a:p>
        </p:txBody>
      </p:sp>
      <p:sp>
        <p:nvSpPr>
          <p:cNvPr id="300" name="Prostokąt 299"/>
          <p:cNvSpPr/>
          <p:nvPr/>
        </p:nvSpPr>
        <p:spPr>
          <a:xfrm>
            <a:off x="360" y="6466680"/>
            <a:ext cx="1097928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https://www.spe.org.pl/blog/praca-przy-urzadzeniach-energetycznych-bhp</a:t>
            </a:r>
            <a:endParaRPr lang="pl-PL" sz="1800" b="0" strike="noStrike" spc="-1">
              <a:latin typeface="Arial"/>
            </a:endParaRPr>
          </a:p>
        </p:txBody>
      </p:sp>
      <p:sp>
        <p:nvSpPr>
          <p:cNvPr id="301" name="Prostokąt 300"/>
          <p:cNvSpPr/>
          <p:nvPr/>
        </p:nvSpPr>
        <p:spPr>
          <a:xfrm>
            <a:off x="0" y="6133320"/>
            <a:ext cx="1115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https://asystentbhp.pl/bhp-przy-urzadzeniach-elektroenergetycznych/</a:t>
            </a:r>
            <a:endParaRPr lang="pl-PL" sz="1800" b="0" strike="noStrike" spc="-1">
              <a:latin typeface="Arial"/>
            </a:endParaRPr>
          </a:p>
        </p:txBody>
      </p:sp>
      <p:pic>
        <p:nvPicPr>
          <p:cNvPr id="302" name="Obraz 301"/>
          <p:cNvPicPr/>
          <p:nvPr/>
        </p:nvPicPr>
        <p:blipFill>
          <a:blip r:embed="rId2"/>
          <a:stretch/>
        </p:blipFill>
        <p:spPr>
          <a:xfrm>
            <a:off x="7200000" y="2520000"/>
            <a:ext cx="4283280" cy="2854800"/>
          </a:xfrm>
          <a:prstGeom prst="rect">
            <a:avLst/>
          </a:prstGeom>
          <a:ln w="0">
            <a:noFill/>
          </a:ln>
        </p:spPr>
      </p:pic>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9" name="Obraz 1578"/>
          <p:cNvPicPr/>
          <p:nvPr/>
        </p:nvPicPr>
        <p:blipFill>
          <a:blip r:embed="rId2"/>
          <a:stretch/>
        </p:blipFill>
        <p:spPr>
          <a:xfrm>
            <a:off x="1620000" y="2152080"/>
            <a:ext cx="9143640" cy="4325760"/>
          </a:xfrm>
          <a:prstGeom prst="rect">
            <a:avLst/>
          </a:prstGeom>
          <a:ln w="0">
            <a:noFill/>
          </a:ln>
        </p:spPr>
      </p:pic>
      <p:sp>
        <p:nvSpPr>
          <p:cNvPr id="1580" name="Tytuł 1_168"/>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81" name="pole tekstowe 6_19"/>
          <p:cNvSpPr/>
          <p:nvPr/>
        </p:nvSpPr>
        <p:spPr>
          <a:xfrm>
            <a:off x="72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3"/>
              </a:rPr>
              <a:t>www.ledvance.com</a:t>
            </a:r>
            <a:endParaRPr lang="pl-PL" sz="800" b="0" strike="noStrike" spc="-1">
              <a:latin typeface="Arial"/>
            </a:endParaRPr>
          </a:p>
        </p:txBody>
      </p:sp>
      <p:sp>
        <p:nvSpPr>
          <p:cNvPr id="1582" name="Prostokąt 1581"/>
          <p:cNvSpPr/>
          <p:nvPr/>
        </p:nvSpPr>
        <p:spPr>
          <a:xfrm>
            <a:off x="490320" y="1619640"/>
            <a:ext cx="11567520" cy="60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Sposoby montażu – na dachu budynku z papą</a:t>
            </a:r>
            <a:endParaRPr lang="pl-PL" sz="1800" b="0" strike="noStrike" spc="-1">
              <a:latin typeface="Arial"/>
            </a:endParaRPr>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3" name="Tytuł 1_164"/>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84" name="pole tekstowe 6_15"/>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longi.com</a:t>
            </a:r>
            <a:endParaRPr lang="pl-PL" sz="800" b="0" strike="noStrike" spc="-1">
              <a:latin typeface="Arial"/>
            </a:endParaRPr>
          </a:p>
        </p:txBody>
      </p:sp>
      <p:sp>
        <p:nvSpPr>
          <p:cNvPr id="1585" name="Prostokąt 1584"/>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błędy</a:t>
            </a:r>
            <a:endParaRPr lang="pl-PL" sz="1800" b="0" strike="noStrike" spc="-1">
              <a:latin typeface="Arial"/>
            </a:endParaRPr>
          </a:p>
        </p:txBody>
      </p:sp>
      <p:pic>
        <p:nvPicPr>
          <p:cNvPr id="1586" name="Obraz 1585"/>
          <p:cNvPicPr/>
          <p:nvPr/>
        </p:nvPicPr>
        <p:blipFill>
          <a:blip r:embed="rId2"/>
          <a:stretch/>
        </p:blipFill>
        <p:spPr>
          <a:xfrm>
            <a:off x="482760" y="1966320"/>
            <a:ext cx="3655080" cy="4588560"/>
          </a:xfrm>
          <a:prstGeom prst="rect">
            <a:avLst/>
          </a:prstGeom>
          <a:ln w="0">
            <a:noFill/>
          </a:ln>
        </p:spPr>
      </p:pic>
      <p:pic>
        <p:nvPicPr>
          <p:cNvPr id="1587" name="Obraz 1586"/>
          <p:cNvPicPr/>
          <p:nvPr/>
        </p:nvPicPr>
        <p:blipFill>
          <a:blip r:embed="rId3"/>
          <a:stretch/>
        </p:blipFill>
        <p:spPr>
          <a:xfrm>
            <a:off x="3786480" y="1440000"/>
            <a:ext cx="4851360" cy="2877840"/>
          </a:xfrm>
          <a:prstGeom prst="rect">
            <a:avLst/>
          </a:prstGeom>
          <a:ln w="0">
            <a:noFill/>
          </a:ln>
        </p:spPr>
      </p:pic>
      <p:pic>
        <p:nvPicPr>
          <p:cNvPr id="1588" name="Obraz 1587"/>
          <p:cNvPicPr/>
          <p:nvPr/>
        </p:nvPicPr>
        <p:blipFill>
          <a:blip r:embed="rId4"/>
          <a:stretch/>
        </p:blipFill>
        <p:spPr>
          <a:xfrm>
            <a:off x="8829000" y="1440000"/>
            <a:ext cx="3048840" cy="2569680"/>
          </a:xfrm>
          <a:prstGeom prst="rect">
            <a:avLst/>
          </a:prstGeom>
          <a:ln w="0">
            <a:noFill/>
          </a:ln>
        </p:spPr>
      </p:pic>
      <p:pic>
        <p:nvPicPr>
          <p:cNvPr id="1589" name="Obraz 1588"/>
          <p:cNvPicPr/>
          <p:nvPr/>
        </p:nvPicPr>
        <p:blipFill>
          <a:blip r:embed="rId5"/>
          <a:stretch/>
        </p:blipFill>
        <p:spPr>
          <a:xfrm>
            <a:off x="8280000" y="4320000"/>
            <a:ext cx="3683160" cy="2433960"/>
          </a:xfrm>
          <a:prstGeom prst="rect">
            <a:avLst/>
          </a:prstGeom>
          <a:ln w="0">
            <a:noFill/>
          </a:ln>
        </p:spPr>
      </p:pic>
      <p:pic>
        <p:nvPicPr>
          <p:cNvPr id="1590" name="Obraz 1589"/>
          <p:cNvPicPr/>
          <p:nvPr/>
        </p:nvPicPr>
        <p:blipFill>
          <a:blip r:embed="rId6"/>
          <a:stretch/>
        </p:blipFill>
        <p:spPr>
          <a:xfrm>
            <a:off x="4500000" y="4500000"/>
            <a:ext cx="2858400" cy="2189880"/>
          </a:xfrm>
          <a:prstGeom prst="rect">
            <a:avLst/>
          </a:prstGeom>
          <a:ln w="0">
            <a:noFill/>
          </a:ln>
        </p:spPr>
      </p:pic>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1" name="Tytuł 1_173"/>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592" name="pole tekstowe 6_24"/>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longi.com</a:t>
            </a:r>
            <a:endParaRPr lang="pl-PL" sz="800" b="0" strike="noStrike" spc="-1">
              <a:latin typeface="Arial"/>
            </a:endParaRPr>
          </a:p>
        </p:txBody>
      </p:sp>
      <p:sp>
        <p:nvSpPr>
          <p:cNvPr id="1593" name="Prostokąt 1592"/>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elektryczne</a:t>
            </a:r>
            <a:endParaRPr lang="pl-PL" sz="1800" b="0" strike="noStrike" spc="-1">
              <a:latin typeface="Arial"/>
            </a:endParaRPr>
          </a:p>
        </p:txBody>
      </p:sp>
      <p:pic>
        <p:nvPicPr>
          <p:cNvPr id="1594" name="Obraz 1593"/>
          <p:cNvPicPr/>
          <p:nvPr/>
        </p:nvPicPr>
        <p:blipFill>
          <a:blip r:embed="rId2"/>
          <a:stretch/>
        </p:blipFill>
        <p:spPr>
          <a:xfrm>
            <a:off x="1463040" y="2266920"/>
            <a:ext cx="9331920" cy="3702600"/>
          </a:xfrm>
          <a:prstGeom prst="rect">
            <a:avLst/>
          </a:prstGeom>
          <a:ln w="0">
            <a:noFill/>
          </a:ln>
        </p:spPr>
      </p:pic>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5" name="Tytuł 1_175"/>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596" name="pole tekstowe 6_26"/>
          <p:cNvSpPr/>
          <p:nvPr/>
        </p:nvSpPr>
        <p:spPr>
          <a:xfrm>
            <a:off x="0" y="6525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r>
              <a:rPr lang="pl-PL" sz="800" b="0" strike="noStrike" spc="-1">
                <a:solidFill>
                  <a:srgbClr val="000000"/>
                </a:solidFill>
                <a:latin typeface="Aptos"/>
                <a:ea typeface="DejaVu Sans"/>
              </a:rPr>
              <a:t>Źródło: ZAMEL.COM</a:t>
            </a:r>
            <a:endParaRPr lang="pl-PL" sz="800" b="0" strike="noStrike" spc="-1">
              <a:latin typeface="Arial"/>
            </a:endParaRPr>
          </a:p>
        </p:txBody>
      </p:sp>
      <p:sp>
        <p:nvSpPr>
          <p:cNvPr id="1597" name="Prostokąt 1596"/>
          <p:cNvSpPr/>
          <p:nvPr/>
        </p:nvSpPr>
        <p:spPr>
          <a:xfrm>
            <a:off x="324720" y="1980000"/>
            <a:ext cx="4713480" cy="600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Jakie są rodzaje kabli do fotowoltaiki?</a:t>
            </a:r>
            <a:endParaRPr lang="pl-PL" sz="1800" b="0" strike="noStrike" spc="-1">
              <a:latin typeface="Arial"/>
            </a:endParaRPr>
          </a:p>
        </p:txBody>
      </p:sp>
      <p:sp>
        <p:nvSpPr>
          <p:cNvPr id="1598" name="Prostokąt 1597"/>
          <p:cNvSpPr/>
          <p:nvPr/>
        </p:nvSpPr>
        <p:spPr>
          <a:xfrm>
            <a:off x="180000" y="2494080"/>
            <a:ext cx="11878200" cy="2904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1. Po stronie DC są to kable solarne – elastyczne, odporne na warunki atmosferyczne i promieniowanie UV, łączące moduły PV z falownikiem. Jeśli instalacja jest blisko strefy przybrzeżnej, kable DC powinny być odporne też na ozon i mgłę solną.</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2. Po stronie AC wykorzystuje się kable przystosowane do przesyłu prądu zmiennego, prowadzące energię do domowej instalacji lub sieci.</a:t>
            </a:r>
            <a:endParaRPr lang="pl-PL" sz="1800" b="0" strike="noStrike" spc="-1">
              <a:latin typeface="Arial"/>
            </a:endParaRPr>
          </a:p>
        </p:txBody>
      </p:sp>
      <p:pic>
        <p:nvPicPr>
          <p:cNvPr id="1599" name="Obraz 1598"/>
          <p:cNvPicPr/>
          <p:nvPr/>
        </p:nvPicPr>
        <p:blipFill>
          <a:blip r:embed="rId2"/>
          <a:stretch/>
        </p:blipFill>
        <p:spPr>
          <a:xfrm>
            <a:off x="4002120" y="3213000"/>
            <a:ext cx="2656080" cy="1285200"/>
          </a:xfrm>
          <a:prstGeom prst="rect">
            <a:avLst/>
          </a:prstGeom>
          <a:ln w="0">
            <a:noFill/>
          </a:ln>
        </p:spPr>
      </p:pic>
      <p:pic>
        <p:nvPicPr>
          <p:cNvPr id="1600" name="Obraz 1599"/>
          <p:cNvPicPr/>
          <p:nvPr/>
        </p:nvPicPr>
        <p:blipFill>
          <a:blip r:embed="rId3"/>
          <a:stretch/>
        </p:blipFill>
        <p:spPr>
          <a:xfrm>
            <a:off x="3600000" y="5220000"/>
            <a:ext cx="3238200" cy="1464480"/>
          </a:xfrm>
          <a:prstGeom prst="rect">
            <a:avLst/>
          </a:prstGeom>
          <a:ln w="0">
            <a:noFill/>
          </a:ln>
        </p:spPr>
      </p:pic>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 name="Tytuł 1_176"/>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02" name="pole tekstowe 6_27"/>
          <p:cNvSpPr/>
          <p:nvPr/>
        </p:nvSpPr>
        <p:spPr>
          <a:xfrm>
            <a:off x="0" y="6525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r>
              <a:rPr lang="pl-PL" sz="800" b="0" strike="noStrike" spc="-1">
                <a:solidFill>
                  <a:srgbClr val="000000"/>
                </a:solidFill>
                <a:latin typeface="Aptos"/>
                <a:ea typeface="DejaVu Sans"/>
              </a:rPr>
              <a:t>Źródło: ZAMEL.COM</a:t>
            </a:r>
            <a:endParaRPr lang="pl-PL" sz="800" b="0" strike="noStrike" spc="-1">
              <a:latin typeface="Arial"/>
            </a:endParaRPr>
          </a:p>
        </p:txBody>
      </p:sp>
      <p:sp>
        <p:nvSpPr>
          <p:cNvPr id="1603" name="Prostokąt 1602"/>
          <p:cNvSpPr/>
          <p:nvPr/>
        </p:nvSpPr>
        <p:spPr>
          <a:xfrm>
            <a:off x="324720" y="1980000"/>
            <a:ext cx="4713480" cy="600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Jakie są rodzaje kabli do fotowoltaiki?</a:t>
            </a:r>
            <a:endParaRPr lang="pl-PL" sz="1800" b="0" strike="noStrike" spc="-1">
              <a:latin typeface="Arial"/>
            </a:endParaRPr>
          </a:p>
        </p:txBody>
      </p:sp>
      <p:pic>
        <p:nvPicPr>
          <p:cNvPr id="1604" name="Obraz 1603"/>
          <p:cNvPicPr/>
          <p:nvPr/>
        </p:nvPicPr>
        <p:blipFill>
          <a:blip r:embed="rId2"/>
          <a:stretch/>
        </p:blipFill>
        <p:spPr>
          <a:xfrm>
            <a:off x="9222120" y="2160000"/>
            <a:ext cx="2656080" cy="1285200"/>
          </a:xfrm>
          <a:prstGeom prst="rect">
            <a:avLst/>
          </a:prstGeom>
          <a:ln w="0">
            <a:noFill/>
          </a:ln>
        </p:spPr>
      </p:pic>
      <p:pic>
        <p:nvPicPr>
          <p:cNvPr id="1605" name="Obraz 1604"/>
          <p:cNvPicPr/>
          <p:nvPr/>
        </p:nvPicPr>
        <p:blipFill>
          <a:blip r:embed="rId3"/>
          <a:stretch/>
        </p:blipFill>
        <p:spPr>
          <a:xfrm>
            <a:off x="8820000" y="5040000"/>
            <a:ext cx="3238200" cy="1464480"/>
          </a:xfrm>
          <a:prstGeom prst="rect">
            <a:avLst/>
          </a:prstGeom>
          <a:ln w="0">
            <a:noFill/>
          </a:ln>
        </p:spPr>
      </p:pic>
      <p:pic>
        <p:nvPicPr>
          <p:cNvPr id="1606" name="Obraz 1605"/>
          <p:cNvPicPr/>
          <p:nvPr/>
        </p:nvPicPr>
        <p:blipFill>
          <a:blip r:embed="rId4"/>
          <a:stretch/>
        </p:blipFill>
        <p:spPr>
          <a:xfrm>
            <a:off x="495360" y="2700000"/>
            <a:ext cx="8185680" cy="3543120"/>
          </a:xfrm>
          <a:prstGeom prst="rect">
            <a:avLst/>
          </a:prstGeom>
          <a:ln w="0">
            <a:noFill/>
          </a:ln>
        </p:spPr>
      </p:pic>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 name="Tytuł 1_177"/>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08" name="pole tekstowe 6_28"/>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pic>
        <p:nvPicPr>
          <p:cNvPr id="1609" name="Obraz 1608"/>
          <p:cNvPicPr/>
          <p:nvPr/>
        </p:nvPicPr>
        <p:blipFill>
          <a:blip r:embed="rId2"/>
          <a:stretch/>
        </p:blipFill>
        <p:spPr>
          <a:xfrm>
            <a:off x="2520000" y="1602000"/>
            <a:ext cx="6118200" cy="5173920"/>
          </a:xfrm>
          <a:prstGeom prst="rect">
            <a:avLst/>
          </a:prstGeom>
          <a:ln w="0">
            <a:noFill/>
          </a:ln>
        </p:spPr>
      </p:pic>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0" name="Tytuł 1_178"/>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11" name="pole tekstowe 6_29"/>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sp>
        <p:nvSpPr>
          <p:cNvPr id="1612" name="Tytuł 1_179"/>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13" name="pole tekstowe 6_30"/>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pic>
        <p:nvPicPr>
          <p:cNvPr id="1614" name="Obraz 1613"/>
          <p:cNvPicPr/>
          <p:nvPr/>
        </p:nvPicPr>
        <p:blipFill>
          <a:blip r:embed="rId2"/>
          <a:stretch/>
        </p:blipFill>
        <p:spPr>
          <a:xfrm>
            <a:off x="2145960" y="2059920"/>
            <a:ext cx="7932240" cy="2798280"/>
          </a:xfrm>
          <a:prstGeom prst="rect">
            <a:avLst/>
          </a:prstGeom>
          <a:ln w="0">
            <a:noFill/>
          </a:ln>
        </p:spPr>
      </p:pic>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5" name="Tytuł 1_180"/>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16" name="pole tekstowe 6_31"/>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sp>
        <p:nvSpPr>
          <p:cNvPr id="1617" name="Tytuł 1_181"/>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18" name="pole tekstowe 6_32"/>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pic>
        <p:nvPicPr>
          <p:cNvPr id="1619" name="Obraz 1618"/>
          <p:cNvPicPr/>
          <p:nvPr/>
        </p:nvPicPr>
        <p:blipFill>
          <a:blip r:embed="rId2"/>
          <a:stretch/>
        </p:blipFill>
        <p:spPr>
          <a:xfrm>
            <a:off x="2107800" y="1980000"/>
            <a:ext cx="7970400" cy="3845880"/>
          </a:xfrm>
          <a:prstGeom prst="rect">
            <a:avLst/>
          </a:prstGeom>
          <a:ln w="0">
            <a:noFill/>
          </a:ln>
        </p:spPr>
      </p:pic>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0" name="Tytuł 1_182"/>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21" name="pole tekstowe 6_33"/>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sp>
        <p:nvSpPr>
          <p:cNvPr id="1622" name="Tytuł 1_183"/>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23" name="pole tekstowe 6_34"/>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pic>
        <p:nvPicPr>
          <p:cNvPr id="1624" name="Obraz 1623"/>
          <p:cNvPicPr/>
          <p:nvPr/>
        </p:nvPicPr>
        <p:blipFill>
          <a:blip r:embed="rId2"/>
          <a:stretch/>
        </p:blipFill>
        <p:spPr>
          <a:xfrm>
            <a:off x="2520000" y="2160000"/>
            <a:ext cx="6855840" cy="3779280"/>
          </a:xfrm>
          <a:prstGeom prst="rect">
            <a:avLst/>
          </a:prstGeom>
          <a:ln w="0">
            <a:noFill/>
          </a:ln>
        </p:spPr>
      </p:pic>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5" name="Tytuł 1_184"/>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26" name="pole tekstowe 6_35"/>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sp>
        <p:nvSpPr>
          <p:cNvPr id="1627" name="Tytuł 1_185"/>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28" name="pole tekstowe 6_36"/>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pic>
        <p:nvPicPr>
          <p:cNvPr id="1629" name="Obraz 1628"/>
          <p:cNvPicPr/>
          <p:nvPr/>
        </p:nvPicPr>
        <p:blipFill>
          <a:blip r:embed="rId2"/>
          <a:stretch/>
        </p:blipFill>
        <p:spPr>
          <a:xfrm>
            <a:off x="2520000" y="1722240"/>
            <a:ext cx="7171560" cy="4935960"/>
          </a:xfrm>
          <a:prstGeom prst="rect">
            <a:avLst/>
          </a:prstGeom>
          <a:ln w="0">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Tytuł 1_44"/>
          <p:cNvSpPr/>
          <p:nvPr/>
        </p:nvSpPr>
        <p:spPr>
          <a:xfrm>
            <a:off x="83988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304" name="Symbol zastępczy zawartości 2_35"/>
          <p:cNvSpPr/>
          <p:nvPr/>
        </p:nvSpPr>
        <p:spPr>
          <a:xfrm>
            <a:off x="83988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05" name="Tytuł 1_45"/>
          <p:cNvSpPr/>
          <p:nvPr/>
        </p:nvSpPr>
        <p:spPr>
          <a:xfrm>
            <a:off x="83988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06" name="Symbol zastępczy zawartości 2_36"/>
          <p:cNvSpPr/>
          <p:nvPr/>
        </p:nvSpPr>
        <p:spPr>
          <a:xfrm>
            <a:off x="83988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07" name="Prostokąt 306"/>
          <p:cNvSpPr/>
          <p:nvPr/>
        </p:nvSpPr>
        <p:spPr>
          <a:xfrm>
            <a:off x="720" y="6466680"/>
            <a:ext cx="1133892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https://www.spe.org.pl/blog/praca-przy-urzadzeniach-energetycznych-bhp</a:t>
            </a:r>
            <a:endParaRPr lang="pl-PL" sz="1800" b="0" strike="noStrike" spc="-1">
              <a:latin typeface="Arial"/>
            </a:endParaRPr>
          </a:p>
        </p:txBody>
      </p:sp>
      <p:sp>
        <p:nvSpPr>
          <p:cNvPr id="308" name="Prostokąt 307"/>
          <p:cNvSpPr/>
          <p:nvPr/>
        </p:nvSpPr>
        <p:spPr>
          <a:xfrm>
            <a:off x="360" y="6133320"/>
            <a:ext cx="1079928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https://asystentbhp.pl/bhp-przy-urzadzeniach-elektroenergetycznych/</a:t>
            </a:r>
            <a:endParaRPr lang="pl-PL" sz="1800" b="0" strike="noStrike" spc="-1">
              <a:latin typeface="Arial"/>
            </a:endParaRPr>
          </a:p>
        </p:txBody>
      </p:sp>
      <p:sp>
        <p:nvSpPr>
          <p:cNvPr id="309" name="Prostokąt 308"/>
          <p:cNvSpPr/>
          <p:nvPr/>
        </p:nvSpPr>
        <p:spPr>
          <a:xfrm>
            <a:off x="359280" y="2041200"/>
            <a:ext cx="6118920" cy="239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przy urządzeniach energetycznych mogą być wykonywane po przygotowaniu i przekazaniu strefy pracy.</a:t>
            </a:r>
            <a:r>
              <a:rPr lang="pl-PL" sz="1800" b="0" strike="noStrike" spc="-1">
                <a:solidFill>
                  <a:srgbClr val="000000"/>
                </a:solidFill>
                <a:latin typeface="Arial"/>
                <a:ea typeface="DejaVu Sans"/>
              </a:rPr>
              <a:t> Do czynności przygotowawczych zaliczamy ustalenie kolejności przeprowadzania prac, uzyskanie niezbędnych zezwoleń, oznaczenie strefy pracy, właściwy dobór osób i poinformowanie ich o ewentualnych zagrożeniach, zapewnienie właściwych środków ochrony indywidualnej (odzież, obuwie, narzędzia) oraz ustalenie sposobu łączności i alarmowania.</a:t>
            </a:r>
            <a:endParaRPr lang="pl-PL" sz="1800" b="0" strike="noStrike" spc="-1">
              <a:latin typeface="Arial"/>
            </a:endParaRPr>
          </a:p>
        </p:txBody>
      </p:sp>
      <p:pic>
        <p:nvPicPr>
          <p:cNvPr id="310" name="Obraz 309"/>
          <p:cNvPicPr/>
          <p:nvPr/>
        </p:nvPicPr>
        <p:blipFill>
          <a:blip r:embed="rId2"/>
          <a:stretch/>
        </p:blipFill>
        <p:spPr>
          <a:xfrm>
            <a:off x="6480720" y="2160000"/>
            <a:ext cx="5396760" cy="3349080"/>
          </a:xfrm>
          <a:prstGeom prst="rect">
            <a:avLst/>
          </a:prstGeom>
          <a:ln w="0">
            <a:noFill/>
          </a:ln>
        </p:spPr>
      </p:pic>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0" name="Tytuł 1_186"/>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31" name="pole tekstowe 6_37"/>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sp>
        <p:nvSpPr>
          <p:cNvPr id="1632" name="Tytuł 1_187"/>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Montaż ogniw PV – dobór przewodu</a:t>
            </a:r>
            <a:endParaRPr lang="pl-PL" sz="4400" b="0" strike="noStrike" spc="-1">
              <a:latin typeface="Arial"/>
            </a:endParaRPr>
          </a:p>
        </p:txBody>
      </p:sp>
      <p:sp>
        <p:nvSpPr>
          <p:cNvPr id="1633" name="pole tekstowe 6_38"/>
          <p:cNvSpPr/>
          <p:nvPr/>
        </p:nvSpPr>
        <p:spPr>
          <a:xfrm>
            <a:off x="0" y="6660000"/>
            <a:ext cx="609192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tim.pl</a:t>
            </a:r>
            <a:endParaRPr lang="pl-PL" sz="800" b="0" strike="noStrike" spc="-1">
              <a:latin typeface="Arial"/>
            </a:endParaRPr>
          </a:p>
          <a:p>
            <a:pPr>
              <a:lnSpc>
                <a:spcPct val="100000"/>
              </a:lnSpc>
            </a:pPr>
            <a:endParaRPr lang="pl-PL" sz="800" b="0" strike="noStrike" spc="-1">
              <a:latin typeface="Arial"/>
            </a:endParaRPr>
          </a:p>
        </p:txBody>
      </p:sp>
      <p:pic>
        <p:nvPicPr>
          <p:cNvPr id="1634" name="Obraz 1633"/>
          <p:cNvPicPr/>
          <p:nvPr/>
        </p:nvPicPr>
        <p:blipFill>
          <a:blip r:embed="rId2"/>
          <a:stretch/>
        </p:blipFill>
        <p:spPr>
          <a:xfrm>
            <a:off x="2136600" y="2520000"/>
            <a:ext cx="7941600" cy="2455200"/>
          </a:xfrm>
          <a:prstGeom prst="rect">
            <a:avLst/>
          </a:prstGeom>
          <a:ln w="0">
            <a:noFill/>
          </a:ln>
        </p:spPr>
      </p:pic>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5" name="Tytuł 1_174"/>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36" name="pole tekstowe 6_25"/>
          <p:cNvSpPr/>
          <p:nvPr/>
        </p:nvSpPr>
        <p:spPr>
          <a:xfrm>
            <a:off x="26280" y="6385320"/>
            <a:ext cx="6091920" cy="45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2"/>
              </a:rPr>
              <a:t>https://www.helukabel.pl/</a:t>
            </a:r>
            <a:endParaRPr lang="pl-PL" sz="800" b="0" strike="noStrike" spc="-1">
              <a:latin typeface="Arial"/>
            </a:endParaRPr>
          </a:p>
          <a:p>
            <a:pPr>
              <a:lnSpc>
                <a:spcPct val="100000"/>
              </a:lnSpc>
            </a:pPr>
            <a:r>
              <a:rPr lang="pl-PL" sz="800" b="0" strike="noStrike" spc="-1">
                <a:solidFill>
                  <a:srgbClr val="000000"/>
                </a:solidFill>
                <a:latin typeface="Aptos"/>
                <a:ea typeface="DejaVu Sans"/>
              </a:rPr>
              <a:t>Źródło: zamel.com</a:t>
            </a:r>
            <a:endParaRPr lang="pl-PL" sz="800" b="0" strike="noStrike" spc="-1">
              <a:latin typeface="Arial"/>
            </a:endParaRPr>
          </a:p>
          <a:p>
            <a:pPr>
              <a:lnSpc>
                <a:spcPct val="100000"/>
              </a:lnSpc>
            </a:pPr>
            <a:r>
              <a:rPr lang="pl-PL" sz="800" b="0" strike="noStrike" spc="-1">
                <a:solidFill>
                  <a:srgbClr val="000000"/>
                </a:solidFill>
                <a:latin typeface="Aptos"/>
                <a:ea typeface="DejaVu Sans"/>
              </a:rPr>
              <a:t>Źródło: mgwires.pl</a:t>
            </a:r>
            <a:endParaRPr lang="pl-PL" sz="800" b="0" strike="noStrike" spc="-1">
              <a:latin typeface="Arial"/>
            </a:endParaRPr>
          </a:p>
        </p:txBody>
      </p:sp>
      <p:sp>
        <p:nvSpPr>
          <p:cNvPr id="1637" name="Prostokąt 1636"/>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przewody DC</a:t>
            </a:r>
            <a:endParaRPr lang="pl-PL" sz="1800" b="0" strike="noStrike" spc="-1">
              <a:latin typeface="Arial"/>
            </a:endParaRPr>
          </a:p>
        </p:txBody>
      </p:sp>
      <p:pic>
        <p:nvPicPr>
          <p:cNvPr id="1638" name="Obraz 1637"/>
          <p:cNvPicPr/>
          <p:nvPr/>
        </p:nvPicPr>
        <p:blipFill>
          <a:blip r:embed="rId3"/>
          <a:stretch/>
        </p:blipFill>
        <p:spPr>
          <a:xfrm>
            <a:off x="7560000" y="720000"/>
            <a:ext cx="4385880" cy="6051240"/>
          </a:xfrm>
          <a:prstGeom prst="rect">
            <a:avLst/>
          </a:prstGeom>
          <a:ln w="0">
            <a:noFill/>
          </a:ln>
        </p:spPr>
      </p:pic>
      <p:pic>
        <p:nvPicPr>
          <p:cNvPr id="1639" name="Obraz 1638"/>
          <p:cNvPicPr/>
          <p:nvPr/>
        </p:nvPicPr>
        <p:blipFill>
          <a:blip r:embed="rId4"/>
          <a:stretch/>
        </p:blipFill>
        <p:spPr>
          <a:xfrm>
            <a:off x="3728880" y="1407600"/>
            <a:ext cx="3649320" cy="5430600"/>
          </a:xfrm>
          <a:prstGeom prst="rect">
            <a:avLst/>
          </a:prstGeom>
          <a:ln w="0">
            <a:noFill/>
          </a:ln>
        </p:spPr>
      </p:pic>
      <p:pic>
        <p:nvPicPr>
          <p:cNvPr id="1640" name="Obraz 1639"/>
          <p:cNvPicPr/>
          <p:nvPr/>
        </p:nvPicPr>
        <p:blipFill>
          <a:blip r:embed="rId5"/>
          <a:stretch/>
        </p:blipFill>
        <p:spPr>
          <a:xfrm rot="5422800">
            <a:off x="-1040400" y="3579840"/>
            <a:ext cx="4311000" cy="1118160"/>
          </a:xfrm>
          <a:prstGeom prst="rect">
            <a:avLst/>
          </a:prstGeom>
          <a:ln w="0">
            <a:noFill/>
          </a:ln>
        </p:spPr>
      </p:pic>
      <p:pic>
        <p:nvPicPr>
          <p:cNvPr id="1641" name="Obraz 1640"/>
          <p:cNvPicPr/>
          <p:nvPr/>
        </p:nvPicPr>
        <p:blipFill>
          <a:blip r:embed="rId6"/>
          <a:stretch/>
        </p:blipFill>
        <p:spPr>
          <a:xfrm rot="5383200">
            <a:off x="464760" y="3893760"/>
            <a:ext cx="4512600" cy="655920"/>
          </a:xfrm>
          <a:prstGeom prst="rect">
            <a:avLst/>
          </a:prstGeom>
          <a:ln w="0">
            <a:noFill/>
          </a:ln>
        </p:spPr>
      </p:pic>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2" name="Tytuł 1_189"/>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43" name="pole tekstowe 6_40"/>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longi.com</a:t>
            </a:r>
            <a:endParaRPr lang="pl-PL" sz="800" b="0" strike="noStrike" spc="-1">
              <a:latin typeface="Arial"/>
            </a:endParaRPr>
          </a:p>
        </p:txBody>
      </p:sp>
      <p:sp>
        <p:nvSpPr>
          <p:cNvPr id="1644" name="Prostokąt 1643"/>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elektryczne – jak prowadzić przewody?</a:t>
            </a:r>
            <a:endParaRPr lang="pl-PL" sz="1800" b="0" strike="noStrike" spc="-1">
              <a:latin typeface="Arial"/>
            </a:endParaRPr>
          </a:p>
        </p:txBody>
      </p:sp>
      <p:pic>
        <p:nvPicPr>
          <p:cNvPr id="1645" name="Obraz 1644"/>
          <p:cNvPicPr/>
          <p:nvPr/>
        </p:nvPicPr>
        <p:blipFill>
          <a:blip r:embed="rId2"/>
          <a:stretch/>
        </p:blipFill>
        <p:spPr>
          <a:xfrm>
            <a:off x="1463040" y="2266920"/>
            <a:ext cx="9331920" cy="3702600"/>
          </a:xfrm>
          <a:prstGeom prst="rect">
            <a:avLst/>
          </a:prstGeom>
          <a:ln w="0">
            <a:noFill/>
          </a:ln>
        </p:spPr>
      </p:pic>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6" name="Tytuł 1_190"/>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47" name="pole tekstowe 6_41"/>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longi.com</a:t>
            </a:r>
            <a:endParaRPr lang="pl-PL" sz="800" b="0" strike="noStrike" spc="-1">
              <a:latin typeface="Arial"/>
            </a:endParaRPr>
          </a:p>
        </p:txBody>
      </p:sp>
      <p:sp>
        <p:nvSpPr>
          <p:cNvPr id="1648" name="Prostokąt 1647"/>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elektryczne – jak prowadzić przewody?</a:t>
            </a:r>
            <a:endParaRPr lang="pl-PL" sz="1800" b="0" strike="noStrike" spc="-1">
              <a:latin typeface="Arial"/>
            </a:endParaRPr>
          </a:p>
        </p:txBody>
      </p:sp>
      <p:pic>
        <p:nvPicPr>
          <p:cNvPr id="1649" name="Obraz 1648"/>
          <p:cNvPicPr/>
          <p:nvPr/>
        </p:nvPicPr>
        <p:blipFill>
          <a:blip r:embed="rId2"/>
          <a:stretch/>
        </p:blipFill>
        <p:spPr>
          <a:xfrm>
            <a:off x="7200000" y="2160000"/>
            <a:ext cx="4550760" cy="3217320"/>
          </a:xfrm>
          <a:prstGeom prst="rect">
            <a:avLst/>
          </a:prstGeom>
          <a:ln w="0">
            <a:noFill/>
          </a:ln>
        </p:spPr>
      </p:pic>
      <p:pic>
        <p:nvPicPr>
          <p:cNvPr id="1650" name="Obraz 1649"/>
          <p:cNvPicPr/>
          <p:nvPr/>
        </p:nvPicPr>
        <p:blipFill>
          <a:blip r:embed="rId3"/>
          <a:stretch/>
        </p:blipFill>
        <p:spPr>
          <a:xfrm>
            <a:off x="8820000" y="5528880"/>
            <a:ext cx="2140920" cy="769320"/>
          </a:xfrm>
          <a:prstGeom prst="rect">
            <a:avLst/>
          </a:prstGeom>
          <a:ln w="0">
            <a:noFill/>
          </a:ln>
        </p:spPr>
      </p:pic>
      <p:sp>
        <p:nvSpPr>
          <p:cNvPr id="1651" name="Prostokąt 1650"/>
          <p:cNvSpPr/>
          <p:nvPr/>
        </p:nvSpPr>
        <p:spPr>
          <a:xfrm>
            <a:off x="511920" y="3060000"/>
            <a:ext cx="6326280" cy="162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Kable fotowoltaiczne łączące poszczególne moduły między sobą powinny być tak prowadzone, aby unikać tworzenia pętli przewodów, w których mogłoby się indukować napięcie. Dlatego przewód dodatni (plusowy) należy prowadzić blisko ujemnego (minusowego), nawet kosztem większego zużycia kabli.</a:t>
            </a:r>
            <a:endParaRPr lang="pl-PL" sz="1800" b="0" strike="noStrike" spc="-1">
              <a:latin typeface="Arial"/>
            </a:endParaRPr>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2" name="Tytuł 1_191"/>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53" name="pole tekstowe 6_42"/>
          <p:cNvSpPr/>
          <p:nvPr/>
        </p:nvSpPr>
        <p:spPr>
          <a:xfrm>
            <a:off x="360" y="65242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https://instsani.pl/technik-urzadzen-i-systemow-energetyki-odnawialnej/vademecum-energetyki-odnawialnej/energia-sloneczna/panele-fotowoltaiczne/montaz-instalacji-fotowoltaicznych/montaz-kabli-elektrycznych-po-stronie-dc-i-ac/</a:t>
            </a:r>
            <a:endParaRPr lang="pl-PL" sz="800" b="0" strike="noStrike" spc="-1">
              <a:latin typeface="Arial"/>
            </a:endParaRPr>
          </a:p>
        </p:txBody>
      </p:sp>
      <p:sp>
        <p:nvSpPr>
          <p:cNvPr id="1654" name="Prostokąt 1653"/>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elektryczne – jak prowadzić przewody?</a:t>
            </a:r>
            <a:endParaRPr lang="pl-PL" sz="1800" b="0" strike="noStrike" spc="-1">
              <a:latin typeface="Arial"/>
            </a:endParaRPr>
          </a:p>
        </p:txBody>
      </p:sp>
      <p:sp>
        <p:nvSpPr>
          <p:cNvPr id="1655" name="Prostokąt 1654"/>
          <p:cNvSpPr/>
          <p:nvPr/>
        </p:nvSpPr>
        <p:spPr>
          <a:xfrm>
            <a:off x="180000" y="2284200"/>
            <a:ext cx="11749680" cy="856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Przewody (kable), powinny zostać zabezpieczone przed drganiami, przesunięciami i tarciem o inne elementy konstrukcji. Inaczej, w czasie wietrznej pogody może dojść do uszkodzenia izolacji, a nawet do przerwania przewodu.</a:t>
            </a:r>
            <a:endParaRPr lang="pl-PL" sz="1800" b="0" strike="noStrike" spc="-1">
              <a:latin typeface="Arial"/>
            </a:endParaRPr>
          </a:p>
        </p:txBody>
      </p:sp>
      <p:sp>
        <p:nvSpPr>
          <p:cNvPr id="1656" name="Prostokąt 1655"/>
          <p:cNvSpPr/>
          <p:nvPr/>
        </p:nvSpPr>
        <p:spPr>
          <a:xfrm>
            <a:off x="113040" y="3240000"/>
            <a:ext cx="11765160" cy="856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Złączki elektryczne nie powinny leżeć na dachu ani luźno zwisać. Powinny zostać przymocowane do konstrukcji montażowej modułów, np. za pomocą dwóch opasek zaciskowych: odpornych na promieniowanie UV i skrajny zakres temperatur od -35 do +90°C.</a:t>
            </a:r>
            <a:endParaRPr lang="pl-PL" sz="1800" b="0" strike="noStrike" spc="-1">
              <a:latin typeface="Arial"/>
            </a:endParaRPr>
          </a:p>
        </p:txBody>
      </p:sp>
      <p:pic>
        <p:nvPicPr>
          <p:cNvPr id="1657" name="Obraz 1656"/>
          <p:cNvPicPr/>
          <p:nvPr/>
        </p:nvPicPr>
        <p:blipFill>
          <a:blip r:embed="rId2"/>
          <a:stretch/>
        </p:blipFill>
        <p:spPr>
          <a:xfrm>
            <a:off x="1080000" y="4154040"/>
            <a:ext cx="1554840" cy="2324160"/>
          </a:xfrm>
          <a:prstGeom prst="rect">
            <a:avLst/>
          </a:prstGeom>
          <a:ln w="0">
            <a:noFill/>
          </a:ln>
        </p:spPr>
      </p:pic>
      <p:pic>
        <p:nvPicPr>
          <p:cNvPr id="1658" name="Obraz 1657"/>
          <p:cNvPicPr/>
          <p:nvPr/>
        </p:nvPicPr>
        <p:blipFill>
          <a:blip r:embed="rId3"/>
          <a:stretch/>
        </p:blipFill>
        <p:spPr>
          <a:xfrm>
            <a:off x="4680000" y="3942360"/>
            <a:ext cx="4678200" cy="2701800"/>
          </a:xfrm>
          <a:prstGeom prst="rect">
            <a:avLst/>
          </a:prstGeom>
          <a:ln w="0">
            <a:noFill/>
          </a:ln>
        </p:spPr>
      </p:pic>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9" name="Tytuł 1_188"/>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60" name="Prostokąt 1659"/>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Mocowanie przewodów</a:t>
            </a:r>
            <a:endParaRPr lang="pl-PL" sz="1800" b="0" strike="noStrike" spc="-1">
              <a:latin typeface="Arial"/>
            </a:endParaRPr>
          </a:p>
        </p:txBody>
      </p:sp>
      <p:pic>
        <p:nvPicPr>
          <p:cNvPr id="1661" name="Obraz 1660"/>
          <p:cNvPicPr/>
          <p:nvPr/>
        </p:nvPicPr>
        <p:blipFill>
          <a:blip r:embed="rId2"/>
          <a:stretch/>
        </p:blipFill>
        <p:spPr>
          <a:xfrm>
            <a:off x="360000" y="2257200"/>
            <a:ext cx="3238200" cy="2421000"/>
          </a:xfrm>
          <a:prstGeom prst="rect">
            <a:avLst/>
          </a:prstGeom>
          <a:ln w="0">
            <a:noFill/>
          </a:ln>
        </p:spPr>
      </p:pic>
      <p:sp>
        <p:nvSpPr>
          <p:cNvPr id="1662" name="pole tekstowe 6_43"/>
          <p:cNvSpPr/>
          <p:nvPr/>
        </p:nvSpPr>
        <p:spPr>
          <a:xfrm>
            <a:off x="360" y="65242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https://instsani.pl/technik-urzadzen-i-systemow-energetyki-odnawialnej/vademecum-energetyki-odnawialnej/energia-sloneczna/panele-fotowoltaiczne/montaz-instalacji-fotowoltaicznych/montaz-kabli-elektrycznych-po-stronie-dc-i-ac/</a:t>
            </a:r>
            <a:endParaRPr lang="pl-PL" sz="800" b="0" strike="noStrike" spc="-1">
              <a:latin typeface="Arial"/>
            </a:endParaRPr>
          </a:p>
        </p:txBody>
      </p:sp>
      <p:pic>
        <p:nvPicPr>
          <p:cNvPr id="1663" name="Obraz 1662"/>
          <p:cNvPicPr/>
          <p:nvPr/>
        </p:nvPicPr>
        <p:blipFill>
          <a:blip r:embed="rId3"/>
          <a:stretch/>
        </p:blipFill>
        <p:spPr>
          <a:xfrm>
            <a:off x="5940000" y="1322640"/>
            <a:ext cx="5218200" cy="4975560"/>
          </a:xfrm>
          <a:prstGeom prst="rect">
            <a:avLst/>
          </a:prstGeom>
          <a:ln w="0">
            <a:noFill/>
          </a:ln>
        </p:spPr>
      </p:pic>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4" name="Obraz 1663"/>
          <p:cNvPicPr/>
          <p:nvPr/>
        </p:nvPicPr>
        <p:blipFill>
          <a:blip r:embed="rId2"/>
          <a:stretch/>
        </p:blipFill>
        <p:spPr>
          <a:xfrm>
            <a:off x="3420000" y="1800000"/>
            <a:ext cx="5805360" cy="4725360"/>
          </a:xfrm>
          <a:prstGeom prst="rect">
            <a:avLst/>
          </a:prstGeom>
          <a:ln w="0">
            <a:noFill/>
          </a:ln>
        </p:spPr>
      </p:pic>
      <p:sp>
        <p:nvSpPr>
          <p:cNvPr id="1665" name="Tytuł 1_192"/>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66" name="Prostokąt 1665"/>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Mocowanie przewodów</a:t>
            </a:r>
            <a:endParaRPr lang="pl-PL" sz="1800" b="0" strike="noStrike" spc="-1">
              <a:latin typeface="Arial"/>
            </a:endParaRPr>
          </a:p>
        </p:txBody>
      </p:sp>
      <p:sp>
        <p:nvSpPr>
          <p:cNvPr id="1667" name="pole tekstowe 6_39"/>
          <p:cNvSpPr/>
          <p:nvPr/>
        </p:nvSpPr>
        <p:spPr>
          <a:xfrm>
            <a:off x="360" y="65242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https://instsani.pl/technik-urzadzen-i-systemow-energetyki-odnawialnej/vademecum-energetyki-odnawialnej/energia-sloneczna/panele-fotowoltaiczne/montaz-instalacji-fotowoltaicznych/montaz-kabli-elektrycznych-po-stronie-dc-i-ac/</a:t>
            </a:r>
            <a:endParaRPr lang="pl-PL" sz="800" b="0" strike="noStrike" spc="-1">
              <a:latin typeface="Arial"/>
            </a:endParaRPr>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8" name="Obraz 1667"/>
          <p:cNvPicPr/>
          <p:nvPr/>
        </p:nvPicPr>
        <p:blipFill>
          <a:blip r:embed="rId2"/>
          <a:stretch/>
        </p:blipFill>
        <p:spPr>
          <a:xfrm>
            <a:off x="2880000" y="2700000"/>
            <a:ext cx="6798600" cy="2931480"/>
          </a:xfrm>
          <a:prstGeom prst="rect">
            <a:avLst/>
          </a:prstGeom>
          <a:ln w="0">
            <a:noFill/>
          </a:ln>
        </p:spPr>
      </p:pic>
      <p:sp>
        <p:nvSpPr>
          <p:cNvPr id="1669" name="Tytuł 1_193"/>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70" name="Prostokąt 1669"/>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Mocowanie przewodów</a:t>
            </a:r>
            <a:endParaRPr lang="pl-PL" sz="1800" b="0" strike="noStrike" spc="-1">
              <a:latin typeface="Arial"/>
            </a:endParaRPr>
          </a:p>
        </p:txBody>
      </p:sp>
      <p:sp>
        <p:nvSpPr>
          <p:cNvPr id="1671" name="pole tekstowe 6_44"/>
          <p:cNvSpPr/>
          <p:nvPr/>
        </p:nvSpPr>
        <p:spPr>
          <a:xfrm>
            <a:off x="360" y="65242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https://instsani.pl/technik-urzadzen-i-systemow-energetyki-odnawialnej/vademecum-energetyki-odnawialnej/energia-sloneczna/panele-fotowoltaiczne/montaz-instalacji-fotowoltaicznych/montaz-kabli-elektrycznych-po-stronie-dc-i-ac/</a:t>
            </a:r>
            <a:endParaRPr lang="pl-PL" sz="800" b="0" strike="noStrike" spc="-1">
              <a:latin typeface="Arial"/>
            </a:endParaRP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2" name="Obraz 1671"/>
          <p:cNvPicPr/>
          <p:nvPr/>
        </p:nvPicPr>
        <p:blipFill>
          <a:blip r:embed="rId2"/>
          <a:stretch/>
        </p:blipFill>
        <p:spPr>
          <a:xfrm>
            <a:off x="6660000" y="900000"/>
            <a:ext cx="4865040" cy="5703480"/>
          </a:xfrm>
          <a:prstGeom prst="rect">
            <a:avLst/>
          </a:prstGeom>
          <a:ln w="0">
            <a:noFill/>
          </a:ln>
        </p:spPr>
      </p:pic>
      <p:pic>
        <p:nvPicPr>
          <p:cNvPr id="1673" name="Obraz 1672"/>
          <p:cNvPicPr/>
          <p:nvPr/>
        </p:nvPicPr>
        <p:blipFill>
          <a:blip r:embed="rId3"/>
          <a:stretch/>
        </p:blipFill>
        <p:spPr>
          <a:xfrm>
            <a:off x="3240000" y="4161960"/>
            <a:ext cx="3225240" cy="2316240"/>
          </a:xfrm>
          <a:prstGeom prst="rect">
            <a:avLst/>
          </a:prstGeom>
          <a:ln w="0">
            <a:noFill/>
          </a:ln>
        </p:spPr>
      </p:pic>
      <p:pic>
        <p:nvPicPr>
          <p:cNvPr id="1674" name="Obraz 1673"/>
          <p:cNvPicPr/>
          <p:nvPr/>
        </p:nvPicPr>
        <p:blipFill>
          <a:blip r:embed="rId4"/>
          <a:stretch/>
        </p:blipFill>
        <p:spPr>
          <a:xfrm>
            <a:off x="508680" y="1980000"/>
            <a:ext cx="6149520" cy="2064960"/>
          </a:xfrm>
          <a:prstGeom prst="rect">
            <a:avLst/>
          </a:prstGeom>
          <a:ln w="0">
            <a:noFill/>
          </a:ln>
        </p:spPr>
      </p:pic>
      <p:pic>
        <p:nvPicPr>
          <p:cNvPr id="1675" name="Obraz 1674"/>
          <p:cNvPicPr/>
          <p:nvPr/>
        </p:nvPicPr>
        <p:blipFill>
          <a:blip r:embed="rId5"/>
          <a:stretch/>
        </p:blipFill>
        <p:spPr>
          <a:xfrm>
            <a:off x="86040" y="4046760"/>
            <a:ext cx="3080520" cy="2565720"/>
          </a:xfrm>
          <a:prstGeom prst="rect">
            <a:avLst/>
          </a:prstGeom>
          <a:ln w="0">
            <a:noFill/>
          </a:ln>
        </p:spPr>
      </p:pic>
      <p:sp>
        <p:nvSpPr>
          <p:cNvPr id="1676" name="Tytuł 1_194"/>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77" name="Prostokąt 167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Oslony mechaniczne przewodów</a:t>
            </a:r>
            <a:endParaRPr lang="pl-PL" sz="1800" b="0" strike="noStrike" spc="-1">
              <a:latin typeface="Arial"/>
            </a:endParaRPr>
          </a:p>
        </p:txBody>
      </p:sp>
      <p:sp>
        <p:nvSpPr>
          <p:cNvPr id="1678" name="pole tekstowe 6_45"/>
          <p:cNvSpPr/>
          <p:nvPr/>
        </p:nvSpPr>
        <p:spPr>
          <a:xfrm>
            <a:off x="360" y="65242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6"/>
              </a:rPr>
              <a:t>www.obo.pl</a:t>
            </a:r>
            <a:endParaRPr lang="pl-PL" sz="800" b="0" strike="noStrike" spc="-1">
              <a:latin typeface="Arial"/>
            </a:endParaRPr>
          </a:p>
          <a:p>
            <a:pPr>
              <a:lnSpc>
                <a:spcPct val="100000"/>
              </a:lnSpc>
            </a:pPr>
            <a:r>
              <a:rPr lang="pl-PL" sz="800" b="0" strike="noStrike" spc="-1">
                <a:solidFill>
                  <a:srgbClr val="000000"/>
                </a:solidFill>
                <a:latin typeface="Aptos"/>
                <a:ea typeface="DejaVu Sans"/>
              </a:rPr>
              <a:t>Źródło: www.helukabel.pl</a:t>
            </a:r>
            <a:endParaRPr lang="pl-PL" sz="800" b="0" strike="noStrike" spc="-1">
              <a:latin typeface="Arial"/>
            </a:endParaRP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 name="Tytuł 1_195"/>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80" name="Prostokąt 1679"/>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Wyrównanie potencjałów, uziemienie oraz strefy ochronne od instalacji odgromowej</a:t>
            </a:r>
            <a:endParaRPr lang="pl-PL" sz="1800" b="0" strike="noStrike" spc="-1">
              <a:latin typeface="Arial"/>
            </a:endParaRPr>
          </a:p>
        </p:txBody>
      </p:sp>
      <p:sp>
        <p:nvSpPr>
          <p:cNvPr id="1681" name="pole tekstowe 6_46"/>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a:t>
            </a:r>
            <a:r>
              <a:rPr lang="pl-PL" sz="800" b="0" u="sng" strike="noStrike" spc="-1">
                <a:solidFill>
                  <a:srgbClr val="467886"/>
                </a:solidFill>
                <a:uFillTx/>
                <a:latin typeface="Aptos"/>
                <a:ea typeface="DejaVu Sans"/>
                <a:hlinkClick r:id="rId2"/>
              </a:rPr>
              <a:t>www.obo.pl</a:t>
            </a:r>
            <a:endParaRPr lang="pl-PL" sz="800" b="0" strike="noStrike" spc="-1">
              <a:latin typeface="Arial"/>
            </a:endParaRPr>
          </a:p>
          <a:p>
            <a:pPr>
              <a:lnSpc>
                <a:spcPct val="100000"/>
              </a:lnSpc>
            </a:pPr>
            <a:endParaRPr lang="pl-PL" sz="800" b="0" strike="noStrike" spc="-1">
              <a:latin typeface="Arial"/>
            </a:endParaRPr>
          </a:p>
        </p:txBody>
      </p:sp>
      <p:pic>
        <p:nvPicPr>
          <p:cNvPr id="1682" name="Obraz 1681"/>
          <p:cNvPicPr/>
          <p:nvPr/>
        </p:nvPicPr>
        <p:blipFill>
          <a:blip r:embed="rId3"/>
          <a:stretch/>
        </p:blipFill>
        <p:spPr>
          <a:xfrm>
            <a:off x="7560000" y="1800000"/>
            <a:ext cx="4531680" cy="3236400"/>
          </a:xfrm>
          <a:prstGeom prst="rect">
            <a:avLst/>
          </a:prstGeom>
          <a:ln w="0">
            <a:noFill/>
          </a:ln>
        </p:spPr>
      </p:pic>
      <p:pic>
        <p:nvPicPr>
          <p:cNvPr id="1683" name="Obraz 1682"/>
          <p:cNvPicPr/>
          <p:nvPr/>
        </p:nvPicPr>
        <p:blipFill>
          <a:blip r:embed="rId4"/>
          <a:stretch/>
        </p:blipFill>
        <p:spPr>
          <a:xfrm>
            <a:off x="351720" y="2443680"/>
            <a:ext cx="5329440" cy="3134520"/>
          </a:xfrm>
          <a:prstGeom prst="rect">
            <a:avLst/>
          </a:prstGeom>
          <a:ln w="0">
            <a:noFill/>
          </a:ln>
        </p:spPr>
      </p:pic>
      <p:pic>
        <p:nvPicPr>
          <p:cNvPr id="1684" name="Obraz 1683"/>
          <p:cNvPicPr/>
          <p:nvPr/>
        </p:nvPicPr>
        <p:blipFill>
          <a:blip r:embed="rId5"/>
          <a:stretch/>
        </p:blipFill>
        <p:spPr>
          <a:xfrm>
            <a:off x="3275280" y="4702680"/>
            <a:ext cx="2302920" cy="1931400"/>
          </a:xfrm>
          <a:prstGeom prst="rect">
            <a:avLst/>
          </a:prstGeom>
          <a:ln w="0">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ytuł 1_46"/>
          <p:cNvSpPr/>
          <p:nvPr/>
        </p:nvSpPr>
        <p:spPr>
          <a:xfrm>
            <a:off x="84024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12" name="Symbol zastępczy zawartości 2_37"/>
          <p:cNvSpPr/>
          <p:nvPr/>
        </p:nvSpPr>
        <p:spPr>
          <a:xfrm>
            <a:off x="84024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13" name="Tytuł 1_47"/>
          <p:cNvSpPr/>
          <p:nvPr/>
        </p:nvSpPr>
        <p:spPr>
          <a:xfrm>
            <a:off x="840240" y="58032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14" name="Symbol zastępczy zawartości 2_38"/>
          <p:cNvSpPr/>
          <p:nvPr/>
        </p:nvSpPr>
        <p:spPr>
          <a:xfrm>
            <a:off x="840240" y="20408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15" name="Prostokąt 314"/>
          <p:cNvSpPr/>
          <p:nvPr/>
        </p:nvSpPr>
        <p:spPr>
          <a:xfrm>
            <a:off x="359640" y="2160000"/>
            <a:ext cx="11697840" cy="4183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Wyróżniamy następujące rodzaje poleceń na pracę:</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Polecenie pisemne</a:t>
            </a:r>
            <a:r>
              <a:rPr lang="pl-PL" sz="1800" b="0" strike="noStrike" spc="-1">
                <a:solidFill>
                  <a:srgbClr val="000000"/>
                </a:solidFill>
                <a:latin typeface="Arial"/>
                <a:ea typeface="DejaVu Sans"/>
              </a:rPr>
              <a:t>: Wymagane przy pracach szczególnie niebezpiecznych, takich jak prace pod napięciem, w pobliżu linii napowietrznych czy remonty dużych urządzeń. Polecenie wydaje upoważniona osoba, a dokument zawiera szczegółowy zakres prac.</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Polecenie ustne:</a:t>
            </a:r>
            <a:r>
              <a:rPr lang="pl-PL" sz="1800" b="0" strike="noStrike" spc="-1">
                <a:solidFill>
                  <a:srgbClr val="000000"/>
                </a:solidFill>
                <a:latin typeface="Arial"/>
                <a:ea typeface="DejaVu Sans"/>
              </a:rPr>
              <a:t> Stosowane dla rutynowych, mniej skomplikowanych prac eksploatacyjnych, które nie niosą szczególnego ryzyka.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Bez polecenia:</a:t>
            </a:r>
            <a:r>
              <a:rPr lang="pl-PL" sz="1800" b="0" strike="noStrike" spc="-1">
                <a:solidFill>
                  <a:srgbClr val="000000"/>
                </a:solidFill>
                <a:latin typeface="Arial"/>
                <a:ea typeface="DejaVu Sans"/>
              </a:rPr>
              <a:t> Prace wykonywane przez uprawnione osoby w ramach stałych instrukcji eksploatacji, a także w sytuacjach ratowania zdrowia, życia lub zabezpieczania urządzeń przed zniszczeniem. </a:t>
            </a:r>
            <a:endParaRPr lang="pl-PL" sz="1800" b="0" strike="noStrike" spc="-1">
              <a:latin typeface="Arial"/>
            </a:endParaRPr>
          </a:p>
        </p:txBody>
      </p:sp>
      <p:sp>
        <p:nvSpPr>
          <p:cNvPr id="316" name="Prostokąt 315"/>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5" name="Obraz 1684"/>
          <p:cNvPicPr/>
          <p:nvPr/>
        </p:nvPicPr>
        <p:blipFill>
          <a:blip r:embed="rId2"/>
          <a:stretch/>
        </p:blipFill>
        <p:spPr>
          <a:xfrm>
            <a:off x="621720" y="2362680"/>
            <a:ext cx="3516480" cy="3627000"/>
          </a:xfrm>
          <a:prstGeom prst="rect">
            <a:avLst/>
          </a:prstGeom>
          <a:ln w="0">
            <a:noFill/>
          </a:ln>
        </p:spPr>
      </p:pic>
      <p:pic>
        <p:nvPicPr>
          <p:cNvPr id="1686" name="Obraz 1685"/>
          <p:cNvPicPr/>
          <p:nvPr/>
        </p:nvPicPr>
        <p:blipFill>
          <a:blip r:embed="rId3"/>
          <a:stretch/>
        </p:blipFill>
        <p:spPr>
          <a:xfrm>
            <a:off x="5505840" y="1009440"/>
            <a:ext cx="6684480" cy="2588760"/>
          </a:xfrm>
          <a:prstGeom prst="rect">
            <a:avLst/>
          </a:prstGeom>
          <a:ln w="0">
            <a:noFill/>
          </a:ln>
        </p:spPr>
      </p:pic>
      <p:sp>
        <p:nvSpPr>
          <p:cNvPr id="1687" name="Tytuł 1_197"/>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88" name="Prostokąt 1687"/>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Łączenie przewodów PV – złącze MC-4</a:t>
            </a:r>
            <a:endParaRPr lang="pl-PL" sz="1800" b="0" strike="noStrike" spc="-1">
              <a:latin typeface="Arial"/>
            </a:endParaRPr>
          </a:p>
        </p:txBody>
      </p:sp>
      <p:sp>
        <p:nvSpPr>
          <p:cNvPr id="1689" name="pole tekstowe 6_48"/>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a:t>
            </a:r>
            <a:endParaRPr lang="pl-PL" sz="800" b="0" strike="noStrike" spc="-1">
              <a:latin typeface="Arial"/>
            </a:endParaRPr>
          </a:p>
          <a:p>
            <a:pPr>
              <a:lnSpc>
                <a:spcPct val="100000"/>
              </a:lnSpc>
            </a:pPr>
            <a:endParaRPr lang="pl-PL" sz="800" b="0" strike="noStrike" spc="-1">
              <a:latin typeface="Arial"/>
            </a:endParaRPr>
          </a:p>
        </p:txBody>
      </p:sp>
      <p:pic>
        <p:nvPicPr>
          <p:cNvPr id="1690" name="Obraz 1689"/>
          <p:cNvPicPr/>
          <p:nvPr/>
        </p:nvPicPr>
        <p:blipFill>
          <a:blip r:embed="rId4"/>
          <a:stretch/>
        </p:blipFill>
        <p:spPr>
          <a:xfrm>
            <a:off x="4860360" y="3549960"/>
            <a:ext cx="7017840" cy="3084120"/>
          </a:xfrm>
          <a:prstGeom prst="rect">
            <a:avLst/>
          </a:prstGeom>
          <a:ln w="0">
            <a:noFill/>
          </a:ln>
        </p:spPr>
      </p:pic>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1" name="Tytuł 1_198"/>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692" name="Prostokąt 169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Łączenie przewodów PV – złącze MC-4</a:t>
            </a:r>
            <a:endParaRPr lang="pl-PL" sz="1800" b="0" strike="noStrike" spc="-1">
              <a:latin typeface="Arial"/>
            </a:endParaRPr>
          </a:p>
        </p:txBody>
      </p:sp>
      <p:sp>
        <p:nvSpPr>
          <p:cNvPr id="1693" name="pole tekstowe 6_49"/>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a:t>
            </a:r>
            <a:endParaRPr lang="pl-PL" sz="800" b="0" strike="noStrike" spc="-1">
              <a:latin typeface="Arial"/>
            </a:endParaRPr>
          </a:p>
          <a:p>
            <a:pPr>
              <a:lnSpc>
                <a:spcPct val="100000"/>
              </a:lnSpc>
            </a:pPr>
            <a:endParaRPr lang="pl-PL" sz="800" b="0" strike="noStrike" spc="-1">
              <a:latin typeface="Arial"/>
            </a:endParaRPr>
          </a:p>
        </p:txBody>
      </p:sp>
      <p:pic>
        <p:nvPicPr>
          <p:cNvPr id="1694" name="Obraz 1693"/>
          <p:cNvPicPr/>
          <p:nvPr/>
        </p:nvPicPr>
        <p:blipFill>
          <a:blip r:embed="rId2"/>
          <a:stretch/>
        </p:blipFill>
        <p:spPr>
          <a:xfrm>
            <a:off x="164520" y="2340000"/>
            <a:ext cx="3613680" cy="3366720"/>
          </a:xfrm>
          <a:prstGeom prst="rect">
            <a:avLst/>
          </a:prstGeom>
          <a:ln w="0">
            <a:noFill/>
          </a:ln>
        </p:spPr>
      </p:pic>
      <p:pic>
        <p:nvPicPr>
          <p:cNvPr id="1695" name="Obraz 1694"/>
          <p:cNvPicPr/>
          <p:nvPr/>
        </p:nvPicPr>
        <p:blipFill>
          <a:blip r:embed="rId3"/>
          <a:stretch/>
        </p:blipFill>
        <p:spPr>
          <a:xfrm>
            <a:off x="5040000" y="4785120"/>
            <a:ext cx="1978200" cy="1848960"/>
          </a:xfrm>
          <a:prstGeom prst="rect">
            <a:avLst/>
          </a:prstGeom>
          <a:ln w="0">
            <a:noFill/>
          </a:ln>
        </p:spPr>
      </p:pic>
      <p:pic>
        <p:nvPicPr>
          <p:cNvPr id="1696" name="Obraz 1695"/>
          <p:cNvPicPr/>
          <p:nvPr/>
        </p:nvPicPr>
        <p:blipFill>
          <a:blip r:embed="rId4"/>
          <a:stretch/>
        </p:blipFill>
        <p:spPr>
          <a:xfrm>
            <a:off x="3976560" y="2010240"/>
            <a:ext cx="4121640" cy="2487960"/>
          </a:xfrm>
          <a:prstGeom prst="rect">
            <a:avLst/>
          </a:prstGeom>
          <a:ln w="0">
            <a:noFill/>
          </a:ln>
        </p:spPr>
      </p:pic>
      <p:pic>
        <p:nvPicPr>
          <p:cNvPr id="1697" name="Obraz 1696"/>
          <p:cNvPicPr/>
          <p:nvPr/>
        </p:nvPicPr>
        <p:blipFill>
          <a:blip r:embed="rId5"/>
          <a:stretch/>
        </p:blipFill>
        <p:spPr>
          <a:xfrm>
            <a:off x="8820000" y="180000"/>
            <a:ext cx="2878200" cy="3253680"/>
          </a:xfrm>
          <a:prstGeom prst="rect">
            <a:avLst/>
          </a:prstGeom>
          <a:ln w="0">
            <a:noFill/>
          </a:ln>
        </p:spPr>
      </p:pic>
      <p:pic>
        <p:nvPicPr>
          <p:cNvPr id="1698" name="Obraz 1697"/>
          <p:cNvPicPr/>
          <p:nvPr/>
        </p:nvPicPr>
        <p:blipFill>
          <a:blip r:embed="rId6"/>
          <a:stretch/>
        </p:blipFill>
        <p:spPr>
          <a:xfrm>
            <a:off x="9180000" y="3960000"/>
            <a:ext cx="2672280" cy="2497320"/>
          </a:xfrm>
          <a:prstGeom prst="rect">
            <a:avLst/>
          </a:prstGeom>
          <a:ln w="0">
            <a:noFill/>
          </a:ln>
        </p:spPr>
      </p:pic>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 name="Tytuł 1_199"/>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700" name="Prostokąt 1699"/>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Łączenie przewodów PV – złącze MC-4</a:t>
            </a:r>
            <a:endParaRPr lang="pl-PL" sz="1800" b="0" strike="noStrike" spc="-1">
              <a:latin typeface="Arial"/>
            </a:endParaRPr>
          </a:p>
        </p:txBody>
      </p:sp>
      <p:sp>
        <p:nvSpPr>
          <p:cNvPr id="1701" name="pole tekstowe 6_50"/>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a:t>
            </a:r>
            <a:endParaRPr lang="pl-PL" sz="800" b="0" strike="noStrike" spc="-1">
              <a:latin typeface="Arial"/>
            </a:endParaRPr>
          </a:p>
          <a:p>
            <a:pPr>
              <a:lnSpc>
                <a:spcPct val="100000"/>
              </a:lnSpc>
            </a:pPr>
            <a:endParaRPr lang="pl-PL" sz="800" b="0" strike="noStrike" spc="-1">
              <a:latin typeface="Arial"/>
            </a:endParaRPr>
          </a:p>
        </p:txBody>
      </p:sp>
      <p:pic>
        <p:nvPicPr>
          <p:cNvPr id="1702" name="Obraz 1701"/>
          <p:cNvPicPr/>
          <p:nvPr/>
        </p:nvPicPr>
        <p:blipFill>
          <a:blip r:embed="rId2"/>
          <a:stretch/>
        </p:blipFill>
        <p:spPr>
          <a:xfrm>
            <a:off x="180000" y="2160000"/>
            <a:ext cx="4371480" cy="4294080"/>
          </a:xfrm>
          <a:prstGeom prst="rect">
            <a:avLst/>
          </a:prstGeom>
          <a:ln w="0">
            <a:noFill/>
          </a:ln>
        </p:spPr>
      </p:pic>
      <p:pic>
        <p:nvPicPr>
          <p:cNvPr id="1703" name="Obraz 1702"/>
          <p:cNvPicPr/>
          <p:nvPr/>
        </p:nvPicPr>
        <p:blipFill>
          <a:blip r:embed="rId3"/>
          <a:stretch/>
        </p:blipFill>
        <p:spPr>
          <a:xfrm>
            <a:off x="6117120" y="1454760"/>
            <a:ext cx="4141080" cy="5179320"/>
          </a:xfrm>
          <a:prstGeom prst="rect">
            <a:avLst/>
          </a:prstGeom>
          <a:ln w="0">
            <a:noFill/>
          </a:ln>
        </p:spPr>
      </p:pic>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4" name="Obraz 1703"/>
          <p:cNvPicPr/>
          <p:nvPr/>
        </p:nvPicPr>
        <p:blipFill>
          <a:blip r:embed="rId2"/>
          <a:stretch/>
        </p:blipFill>
        <p:spPr>
          <a:xfrm>
            <a:off x="3170880" y="2337480"/>
            <a:ext cx="4927320" cy="1440720"/>
          </a:xfrm>
          <a:prstGeom prst="rect">
            <a:avLst/>
          </a:prstGeom>
          <a:ln w="0">
            <a:noFill/>
          </a:ln>
        </p:spPr>
      </p:pic>
      <p:sp>
        <p:nvSpPr>
          <p:cNvPr id="1705" name="Tytuł 1_200"/>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706" name="Prostokąt 1705"/>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Łączenie przewodów PV – złącze MC-4</a:t>
            </a:r>
            <a:endParaRPr lang="pl-PL" sz="1800" b="0" strike="noStrike" spc="-1">
              <a:latin typeface="Arial"/>
            </a:endParaRPr>
          </a:p>
        </p:txBody>
      </p:sp>
      <p:sp>
        <p:nvSpPr>
          <p:cNvPr id="1707" name="pole tekstowe 6_51"/>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a:t>
            </a:r>
            <a:endParaRPr lang="pl-PL" sz="800" b="0" strike="noStrike" spc="-1">
              <a:latin typeface="Arial"/>
            </a:endParaRPr>
          </a:p>
          <a:p>
            <a:pPr>
              <a:lnSpc>
                <a:spcPct val="100000"/>
              </a:lnSpc>
            </a:pPr>
            <a:endParaRPr lang="pl-PL" sz="800" b="0" strike="noStrike" spc="-1">
              <a:latin typeface="Arial"/>
            </a:endParaRPr>
          </a:p>
        </p:txBody>
      </p:sp>
      <p:pic>
        <p:nvPicPr>
          <p:cNvPr id="1708" name="Obraz 1707"/>
          <p:cNvPicPr/>
          <p:nvPr/>
        </p:nvPicPr>
        <p:blipFill>
          <a:blip r:embed="rId3"/>
          <a:stretch/>
        </p:blipFill>
        <p:spPr>
          <a:xfrm>
            <a:off x="3060000" y="4070520"/>
            <a:ext cx="5560560" cy="2407680"/>
          </a:xfrm>
          <a:prstGeom prst="rect">
            <a:avLst/>
          </a:prstGeom>
          <a:ln w="0">
            <a:noFill/>
          </a:ln>
        </p:spPr>
      </p:pic>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9" name="Obraz 1708"/>
          <p:cNvPicPr/>
          <p:nvPr/>
        </p:nvPicPr>
        <p:blipFill>
          <a:blip r:embed="rId2"/>
          <a:stretch/>
        </p:blipFill>
        <p:spPr>
          <a:xfrm>
            <a:off x="2880000" y="2015640"/>
            <a:ext cx="3892320" cy="1762560"/>
          </a:xfrm>
          <a:prstGeom prst="rect">
            <a:avLst/>
          </a:prstGeom>
          <a:ln w="0">
            <a:noFill/>
          </a:ln>
        </p:spPr>
      </p:pic>
      <p:pic>
        <p:nvPicPr>
          <p:cNvPr id="1710" name="Obraz 1709"/>
          <p:cNvPicPr/>
          <p:nvPr/>
        </p:nvPicPr>
        <p:blipFill>
          <a:blip r:embed="rId3"/>
          <a:stretch/>
        </p:blipFill>
        <p:spPr>
          <a:xfrm>
            <a:off x="269280" y="3780000"/>
            <a:ext cx="3508920" cy="3028320"/>
          </a:xfrm>
          <a:prstGeom prst="rect">
            <a:avLst/>
          </a:prstGeom>
          <a:ln w="0">
            <a:noFill/>
          </a:ln>
        </p:spPr>
      </p:pic>
      <p:pic>
        <p:nvPicPr>
          <p:cNvPr id="1711" name="Obraz 1710"/>
          <p:cNvPicPr/>
          <p:nvPr/>
        </p:nvPicPr>
        <p:blipFill>
          <a:blip r:embed="rId4"/>
          <a:stretch/>
        </p:blipFill>
        <p:spPr>
          <a:xfrm>
            <a:off x="7200000" y="540000"/>
            <a:ext cx="4498200" cy="2504160"/>
          </a:xfrm>
          <a:prstGeom prst="rect">
            <a:avLst/>
          </a:prstGeom>
          <a:ln w="0">
            <a:noFill/>
          </a:ln>
        </p:spPr>
      </p:pic>
      <p:pic>
        <p:nvPicPr>
          <p:cNvPr id="1712" name="Obraz 1711"/>
          <p:cNvPicPr/>
          <p:nvPr/>
        </p:nvPicPr>
        <p:blipFill>
          <a:blip r:embed="rId5"/>
          <a:stretch/>
        </p:blipFill>
        <p:spPr>
          <a:xfrm>
            <a:off x="6840000" y="3060000"/>
            <a:ext cx="5054760" cy="3684240"/>
          </a:xfrm>
          <a:prstGeom prst="rect">
            <a:avLst/>
          </a:prstGeom>
          <a:ln w="0">
            <a:noFill/>
          </a:ln>
        </p:spPr>
      </p:pic>
      <p:sp>
        <p:nvSpPr>
          <p:cNvPr id="1713" name="Tytuł 1_201"/>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714" name="Prostokąt 1713"/>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Łączenie przewodów PV – złącze MC-4</a:t>
            </a:r>
            <a:endParaRPr lang="pl-PL" sz="1800" b="0" strike="noStrike" spc="-1">
              <a:latin typeface="Arial"/>
            </a:endParaRPr>
          </a:p>
        </p:txBody>
      </p:sp>
      <p:sp>
        <p:nvSpPr>
          <p:cNvPr id="1715" name="pole tekstowe 6_52"/>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a:t>
            </a:r>
            <a:endParaRPr lang="pl-PL" sz="800" b="0" strike="noStrike" spc="-1">
              <a:latin typeface="Arial"/>
            </a:endParaRPr>
          </a:p>
          <a:p>
            <a:pPr>
              <a:lnSpc>
                <a:spcPct val="100000"/>
              </a:lnSpc>
            </a:pPr>
            <a:endParaRPr lang="pl-PL" sz="800" b="0" strike="noStrike" spc="-1">
              <a:latin typeface="Arial"/>
            </a:endParaRPr>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6" name="Obraz 1715"/>
          <p:cNvPicPr/>
          <p:nvPr/>
        </p:nvPicPr>
        <p:blipFill>
          <a:blip r:embed="rId2"/>
          <a:stretch/>
        </p:blipFill>
        <p:spPr>
          <a:xfrm>
            <a:off x="4680000" y="3600000"/>
            <a:ext cx="7504920" cy="2788200"/>
          </a:xfrm>
          <a:prstGeom prst="rect">
            <a:avLst/>
          </a:prstGeom>
          <a:ln w="0">
            <a:noFill/>
          </a:ln>
        </p:spPr>
      </p:pic>
      <p:sp>
        <p:nvSpPr>
          <p:cNvPr id="1717" name="Tytuł 1_203"/>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718" name="Prostokąt 1717"/>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Wyrównanie potencjałów – ważny element instalacji!</a:t>
            </a:r>
            <a:endParaRPr lang="pl-PL" sz="1800" b="0" strike="noStrike" spc="-1">
              <a:latin typeface="Arial"/>
            </a:endParaRPr>
          </a:p>
        </p:txBody>
      </p:sp>
      <p:sp>
        <p:nvSpPr>
          <p:cNvPr id="1719" name="pole tekstowe 6_54"/>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https://instsani.pl/</a:t>
            </a:r>
            <a:endParaRPr lang="pl-PL" sz="800" b="0" strike="noStrike" spc="-1">
              <a:latin typeface="Arial"/>
            </a:endParaRPr>
          </a:p>
          <a:p>
            <a:pPr>
              <a:lnSpc>
                <a:spcPct val="100000"/>
              </a:lnSpc>
            </a:pPr>
            <a:endParaRPr lang="pl-PL" sz="800" b="0" strike="noStrike" spc="-1">
              <a:latin typeface="Arial"/>
            </a:endParaRPr>
          </a:p>
        </p:txBody>
      </p:sp>
      <p:pic>
        <p:nvPicPr>
          <p:cNvPr id="1720" name="Obraz 1719"/>
          <p:cNvPicPr/>
          <p:nvPr/>
        </p:nvPicPr>
        <p:blipFill>
          <a:blip r:embed="rId3"/>
          <a:stretch/>
        </p:blipFill>
        <p:spPr>
          <a:xfrm>
            <a:off x="180000" y="2310120"/>
            <a:ext cx="4138200" cy="4020480"/>
          </a:xfrm>
          <a:prstGeom prst="rect">
            <a:avLst/>
          </a:prstGeom>
          <a:ln w="0">
            <a:noFill/>
          </a:ln>
        </p:spPr>
      </p:pic>
      <p:pic>
        <p:nvPicPr>
          <p:cNvPr id="1721" name="Obraz 1720"/>
          <p:cNvPicPr/>
          <p:nvPr/>
        </p:nvPicPr>
        <p:blipFill>
          <a:blip r:embed="rId4"/>
          <a:stretch/>
        </p:blipFill>
        <p:spPr>
          <a:xfrm>
            <a:off x="7200000" y="336240"/>
            <a:ext cx="4498200" cy="3205080"/>
          </a:xfrm>
          <a:prstGeom prst="rect">
            <a:avLst/>
          </a:prstGeom>
          <a:ln w="0">
            <a:noFill/>
          </a:ln>
        </p:spPr>
      </p:pic>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2" name="Tytuł 1_169"/>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Montaż ogniw PV</a:t>
            </a:r>
            <a:endParaRPr lang="pl-PL" sz="4400" b="0" strike="noStrike" spc="-1">
              <a:latin typeface="Arial"/>
            </a:endParaRPr>
          </a:p>
        </p:txBody>
      </p:sp>
      <p:sp>
        <p:nvSpPr>
          <p:cNvPr id="1723" name="pole tekstowe 6_20"/>
          <p:cNvSpPr/>
          <p:nvPr/>
        </p:nvSpPr>
        <p:spPr>
          <a:xfrm>
            <a:off x="360" y="664596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www.akademia-fotowoltaiki.pl</a:t>
            </a:r>
            <a:endParaRPr lang="pl-PL" sz="800" b="0" strike="noStrike" spc="-1">
              <a:latin typeface="Arial"/>
            </a:endParaRPr>
          </a:p>
        </p:txBody>
      </p:sp>
      <p:sp>
        <p:nvSpPr>
          <p:cNvPr id="1724" name="Prostokąt 1723"/>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błędy</a:t>
            </a:r>
            <a:endParaRPr lang="pl-PL" sz="1800" b="0" strike="noStrike" spc="-1">
              <a:latin typeface="Arial"/>
            </a:endParaRPr>
          </a:p>
        </p:txBody>
      </p:sp>
      <p:pic>
        <p:nvPicPr>
          <p:cNvPr id="1725" name="Obraz 1724"/>
          <p:cNvPicPr/>
          <p:nvPr/>
        </p:nvPicPr>
        <p:blipFill>
          <a:blip r:embed="rId2"/>
          <a:stretch/>
        </p:blipFill>
        <p:spPr>
          <a:xfrm>
            <a:off x="4434840" y="1643040"/>
            <a:ext cx="3388320" cy="4950360"/>
          </a:xfrm>
          <a:prstGeom prst="rect">
            <a:avLst/>
          </a:prstGeom>
          <a:ln w="0">
            <a:noFill/>
          </a:ln>
        </p:spPr>
      </p:pic>
      <p:pic>
        <p:nvPicPr>
          <p:cNvPr id="1726" name="Obraz 1725"/>
          <p:cNvPicPr/>
          <p:nvPr/>
        </p:nvPicPr>
        <p:blipFill>
          <a:blip r:embed="rId3"/>
          <a:stretch/>
        </p:blipFill>
        <p:spPr>
          <a:xfrm>
            <a:off x="8033040" y="1620000"/>
            <a:ext cx="3484800" cy="4944960"/>
          </a:xfrm>
          <a:prstGeom prst="rect">
            <a:avLst/>
          </a:prstGeom>
          <a:ln w="0">
            <a:noFill/>
          </a:ln>
        </p:spPr>
      </p:pic>
      <p:pic>
        <p:nvPicPr>
          <p:cNvPr id="1727" name="Obraz 1726"/>
          <p:cNvPicPr/>
          <p:nvPr/>
        </p:nvPicPr>
        <p:blipFill>
          <a:blip r:embed="rId4"/>
          <a:stretch/>
        </p:blipFill>
        <p:spPr>
          <a:xfrm>
            <a:off x="57240" y="2880000"/>
            <a:ext cx="4260600" cy="3417840"/>
          </a:xfrm>
          <a:prstGeom prst="rect">
            <a:avLst/>
          </a:prstGeom>
          <a:ln w="0">
            <a:noFill/>
          </a:ln>
        </p:spPr>
      </p:pic>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8" name="Tytuł 1_211"/>
          <p:cNvSpPr/>
          <p:nvPr/>
        </p:nvSpPr>
        <p:spPr>
          <a:xfrm>
            <a:off x="838440" y="3628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29" name="Prostokąt 1728"/>
          <p:cNvSpPr/>
          <p:nvPr/>
        </p:nvSpPr>
        <p:spPr>
          <a:xfrm>
            <a:off x="489960" y="16178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inwertera hybrydowego na przykładzie Fronius SYMO GEN24 Plus </a:t>
            </a:r>
            <a:endParaRPr lang="pl-PL" sz="1800" b="0" strike="noStrike" spc="-1">
              <a:latin typeface="Arial"/>
            </a:endParaRPr>
          </a:p>
        </p:txBody>
      </p:sp>
      <p:sp>
        <p:nvSpPr>
          <p:cNvPr id="1730" name="pole tekstowe 6_60"/>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31" name="Obraz 1730"/>
          <p:cNvPicPr/>
          <p:nvPr/>
        </p:nvPicPr>
        <p:blipFill>
          <a:blip r:embed="rId2"/>
          <a:stretch/>
        </p:blipFill>
        <p:spPr>
          <a:xfrm>
            <a:off x="318240" y="2697840"/>
            <a:ext cx="3280320" cy="3546360"/>
          </a:xfrm>
          <a:prstGeom prst="rect">
            <a:avLst/>
          </a:prstGeom>
          <a:ln w="0">
            <a:noFill/>
          </a:ln>
        </p:spPr>
      </p:pic>
      <p:pic>
        <p:nvPicPr>
          <p:cNvPr id="1732" name="Obraz 1731"/>
          <p:cNvPicPr/>
          <p:nvPr/>
        </p:nvPicPr>
        <p:blipFill>
          <a:blip r:embed="rId3"/>
          <a:stretch/>
        </p:blipFill>
        <p:spPr>
          <a:xfrm>
            <a:off x="8100000" y="538200"/>
            <a:ext cx="4063680" cy="4979160"/>
          </a:xfrm>
          <a:prstGeom prst="rect">
            <a:avLst/>
          </a:prstGeom>
          <a:ln w="0">
            <a:noFill/>
          </a:ln>
        </p:spPr>
      </p:pic>
      <p:pic>
        <p:nvPicPr>
          <p:cNvPr id="1733" name="Obraz 1732"/>
          <p:cNvPicPr/>
          <p:nvPr/>
        </p:nvPicPr>
        <p:blipFill>
          <a:blip r:embed="rId4"/>
          <a:stretch/>
        </p:blipFill>
        <p:spPr>
          <a:xfrm>
            <a:off x="8460000" y="5758200"/>
            <a:ext cx="3722400" cy="1055520"/>
          </a:xfrm>
          <a:prstGeom prst="rect">
            <a:avLst/>
          </a:prstGeom>
          <a:ln w="0">
            <a:noFill/>
          </a:ln>
        </p:spPr>
      </p:pic>
      <p:pic>
        <p:nvPicPr>
          <p:cNvPr id="1734" name="Obraz 1733"/>
          <p:cNvPicPr/>
          <p:nvPr/>
        </p:nvPicPr>
        <p:blipFill>
          <a:blip r:embed="rId5"/>
          <a:stretch/>
        </p:blipFill>
        <p:spPr>
          <a:xfrm>
            <a:off x="3621600" y="2340000"/>
            <a:ext cx="4836960" cy="3779640"/>
          </a:xfrm>
          <a:prstGeom prst="rect">
            <a:avLst/>
          </a:prstGeom>
          <a:ln w="0">
            <a:noFill/>
          </a:ln>
        </p:spPr>
      </p:pic>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5" name="Tytuł 1_206"/>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36" name="Prostokąt 1735"/>
          <p:cNvSpPr/>
          <p:nvPr/>
        </p:nvSpPr>
        <p:spPr>
          <a:xfrm>
            <a:off x="489960" y="16196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inwertera hybrydowego na przykładzie Fronius SYMO GEN24 Plus </a:t>
            </a:r>
            <a:endParaRPr lang="pl-PL" sz="1800" b="0" strike="noStrike" spc="-1">
              <a:latin typeface="Arial"/>
            </a:endParaRPr>
          </a:p>
        </p:txBody>
      </p:sp>
      <p:sp>
        <p:nvSpPr>
          <p:cNvPr id="1737" name="pole tekstowe 6_55"/>
          <p:cNvSpPr/>
          <p:nvPr/>
        </p:nvSpPr>
        <p:spPr>
          <a:xfrm>
            <a:off x="360" y="66355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38" name="Obraz 1737"/>
          <p:cNvPicPr/>
          <p:nvPr/>
        </p:nvPicPr>
        <p:blipFill>
          <a:blip r:embed="rId2"/>
          <a:stretch/>
        </p:blipFill>
        <p:spPr>
          <a:xfrm>
            <a:off x="318240" y="2699640"/>
            <a:ext cx="3280320" cy="3546360"/>
          </a:xfrm>
          <a:prstGeom prst="rect">
            <a:avLst/>
          </a:prstGeom>
          <a:ln w="0">
            <a:noFill/>
          </a:ln>
        </p:spPr>
      </p:pic>
      <p:pic>
        <p:nvPicPr>
          <p:cNvPr id="1739" name="Obraz 1738"/>
          <p:cNvPicPr/>
          <p:nvPr/>
        </p:nvPicPr>
        <p:blipFill>
          <a:blip r:embed="rId3"/>
          <a:stretch/>
        </p:blipFill>
        <p:spPr>
          <a:xfrm>
            <a:off x="8100000" y="540000"/>
            <a:ext cx="4063680" cy="4979160"/>
          </a:xfrm>
          <a:prstGeom prst="rect">
            <a:avLst/>
          </a:prstGeom>
          <a:ln w="0">
            <a:noFill/>
          </a:ln>
        </p:spPr>
      </p:pic>
      <p:pic>
        <p:nvPicPr>
          <p:cNvPr id="1740" name="Obraz 1739"/>
          <p:cNvPicPr/>
          <p:nvPr/>
        </p:nvPicPr>
        <p:blipFill>
          <a:blip r:embed="rId4"/>
          <a:stretch/>
        </p:blipFill>
        <p:spPr>
          <a:xfrm>
            <a:off x="8460000" y="5760000"/>
            <a:ext cx="3722400" cy="1055520"/>
          </a:xfrm>
          <a:prstGeom prst="rect">
            <a:avLst/>
          </a:prstGeom>
          <a:ln w="0">
            <a:noFill/>
          </a:ln>
        </p:spPr>
      </p:pic>
      <p:pic>
        <p:nvPicPr>
          <p:cNvPr id="1741" name="Obraz 1740"/>
          <p:cNvPicPr/>
          <p:nvPr/>
        </p:nvPicPr>
        <p:blipFill>
          <a:blip r:embed="rId5"/>
          <a:stretch/>
        </p:blipFill>
        <p:spPr>
          <a:xfrm>
            <a:off x="3715920" y="3060000"/>
            <a:ext cx="4922640" cy="2627280"/>
          </a:xfrm>
          <a:prstGeom prst="rect">
            <a:avLst/>
          </a:prstGeom>
          <a:ln w="0">
            <a:noFill/>
          </a:ln>
        </p:spPr>
      </p:pic>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 name="Tytuł 1_207"/>
          <p:cNvSpPr/>
          <p:nvPr/>
        </p:nvSpPr>
        <p:spPr>
          <a:xfrm>
            <a:off x="838440" y="3643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43" name="Prostokąt 1742"/>
          <p:cNvSpPr/>
          <p:nvPr/>
        </p:nvSpPr>
        <p:spPr>
          <a:xfrm>
            <a:off x="489960" y="161928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inwertera hybrydowego na przykładzie Fronius SYMO GEN24 Plus </a:t>
            </a:r>
            <a:endParaRPr lang="pl-PL" sz="1800" b="0" strike="noStrike" spc="-1">
              <a:latin typeface="Arial"/>
            </a:endParaRPr>
          </a:p>
        </p:txBody>
      </p:sp>
      <p:sp>
        <p:nvSpPr>
          <p:cNvPr id="1744" name="pole tekstowe 6_56"/>
          <p:cNvSpPr/>
          <p:nvPr/>
        </p:nvSpPr>
        <p:spPr>
          <a:xfrm>
            <a:off x="360" y="663516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45" name="Obraz 1744"/>
          <p:cNvPicPr/>
          <p:nvPr/>
        </p:nvPicPr>
        <p:blipFill>
          <a:blip r:embed="rId2"/>
          <a:stretch/>
        </p:blipFill>
        <p:spPr>
          <a:xfrm>
            <a:off x="318240" y="2699280"/>
            <a:ext cx="3280320" cy="3546360"/>
          </a:xfrm>
          <a:prstGeom prst="rect">
            <a:avLst/>
          </a:prstGeom>
          <a:ln w="0">
            <a:noFill/>
          </a:ln>
        </p:spPr>
      </p:pic>
      <p:pic>
        <p:nvPicPr>
          <p:cNvPr id="1746" name="Obraz 1745"/>
          <p:cNvPicPr/>
          <p:nvPr/>
        </p:nvPicPr>
        <p:blipFill>
          <a:blip r:embed="rId3"/>
          <a:stretch/>
        </p:blipFill>
        <p:spPr>
          <a:xfrm>
            <a:off x="8100000" y="539640"/>
            <a:ext cx="4063680" cy="4979160"/>
          </a:xfrm>
          <a:prstGeom prst="rect">
            <a:avLst/>
          </a:prstGeom>
          <a:ln w="0">
            <a:noFill/>
          </a:ln>
        </p:spPr>
      </p:pic>
      <p:pic>
        <p:nvPicPr>
          <p:cNvPr id="1747" name="Obraz 1746"/>
          <p:cNvPicPr/>
          <p:nvPr/>
        </p:nvPicPr>
        <p:blipFill>
          <a:blip r:embed="rId4"/>
          <a:stretch/>
        </p:blipFill>
        <p:spPr>
          <a:xfrm>
            <a:off x="8460000" y="5759640"/>
            <a:ext cx="3722400" cy="1055520"/>
          </a:xfrm>
          <a:prstGeom prst="rect">
            <a:avLst/>
          </a:prstGeom>
          <a:ln w="0">
            <a:noFill/>
          </a:ln>
        </p:spPr>
      </p:pic>
      <p:pic>
        <p:nvPicPr>
          <p:cNvPr id="1748" name="Obraz 1747"/>
          <p:cNvPicPr/>
          <p:nvPr/>
        </p:nvPicPr>
        <p:blipFill>
          <a:blip r:embed="rId5"/>
          <a:stretch/>
        </p:blipFill>
        <p:spPr>
          <a:xfrm>
            <a:off x="3780000" y="3220200"/>
            <a:ext cx="4856040" cy="1998360"/>
          </a:xfrm>
          <a:prstGeom prst="rect">
            <a:avLst/>
          </a:prstGeom>
          <a:ln w="0">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Tytuł 1_48"/>
          <p:cNvSpPr/>
          <p:nvPr/>
        </p:nvSpPr>
        <p:spPr>
          <a:xfrm>
            <a:off x="840600" y="580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18" name="Symbol zastępczy zawartości 2_39"/>
          <p:cNvSpPr/>
          <p:nvPr/>
        </p:nvSpPr>
        <p:spPr>
          <a:xfrm>
            <a:off x="840600" y="20412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19" name="Tytuł 1_49"/>
          <p:cNvSpPr/>
          <p:nvPr/>
        </p:nvSpPr>
        <p:spPr>
          <a:xfrm>
            <a:off x="840600" y="58068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20" name="Symbol zastępczy zawartości 2_40"/>
          <p:cNvSpPr/>
          <p:nvPr/>
        </p:nvSpPr>
        <p:spPr>
          <a:xfrm>
            <a:off x="840600" y="20412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21" name="Obraz 320"/>
          <p:cNvPicPr/>
          <p:nvPr/>
        </p:nvPicPr>
        <p:blipFill>
          <a:blip r:embed="rId2"/>
          <a:stretch/>
        </p:blipFill>
        <p:spPr>
          <a:xfrm>
            <a:off x="0" y="1980000"/>
            <a:ext cx="12189240" cy="3526200"/>
          </a:xfrm>
          <a:prstGeom prst="rect">
            <a:avLst/>
          </a:prstGeom>
          <a:ln w="0">
            <a:noFill/>
          </a:ln>
        </p:spPr>
      </p:pic>
      <p:sp>
        <p:nvSpPr>
          <p:cNvPr id="322" name="Prostokąt 321"/>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9" name="Tytuł 1_208"/>
          <p:cNvSpPr/>
          <p:nvPr/>
        </p:nvSpPr>
        <p:spPr>
          <a:xfrm>
            <a:off x="838440" y="3639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50" name="Prostokąt 1749"/>
          <p:cNvSpPr/>
          <p:nvPr/>
        </p:nvSpPr>
        <p:spPr>
          <a:xfrm>
            <a:off x="489960" y="161892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inwertera hybrydowego na przykładzie Fronius SYMO GEN24 Plus </a:t>
            </a:r>
            <a:endParaRPr lang="pl-PL" sz="1800" b="0" strike="noStrike" spc="-1">
              <a:latin typeface="Arial"/>
            </a:endParaRPr>
          </a:p>
        </p:txBody>
      </p:sp>
      <p:sp>
        <p:nvSpPr>
          <p:cNvPr id="1751" name="pole tekstowe 6_57"/>
          <p:cNvSpPr/>
          <p:nvPr/>
        </p:nvSpPr>
        <p:spPr>
          <a:xfrm>
            <a:off x="360" y="663480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52" name="Obraz 1751"/>
          <p:cNvPicPr/>
          <p:nvPr/>
        </p:nvPicPr>
        <p:blipFill>
          <a:blip r:embed="rId2"/>
          <a:stretch/>
        </p:blipFill>
        <p:spPr>
          <a:xfrm>
            <a:off x="318240" y="2698920"/>
            <a:ext cx="3280320" cy="3546360"/>
          </a:xfrm>
          <a:prstGeom prst="rect">
            <a:avLst/>
          </a:prstGeom>
          <a:ln w="0">
            <a:noFill/>
          </a:ln>
        </p:spPr>
      </p:pic>
      <p:pic>
        <p:nvPicPr>
          <p:cNvPr id="1753" name="Obraz 1752"/>
          <p:cNvPicPr/>
          <p:nvPr/>
        </p:nvPicPr>
        <p:blipFill>
          <a:blip r:embed="rId3"/>
          <a:stretch/>
        </p:blipFill>
        <p:spPr>
          <a:xfrm>
            <a:off x="8100000" y="539280"/>
            <a:ext cx="4063680" cy="4979160"/>
          </a:xfrm>
          <a:prstGeom prst="rect">
            <a:avLst/>
          </a:prstGeom>
          <a:ln w="0">
            <a:noFill/>
          </a:ln>
        </p:spPr>
      </p:pic>
      <p:pic>
        <p:nvPicPr>
          <p:cNvPr id="1754" name="Obraz 1753"/>
          <p:cNvPicPr/>
          <p:nvPr/>
        </p:nvPicPr>
        <p:blipFill>
          <a:blip r:embed="rId4"/>
          <a:stretch/>
        </p:blipFill>
        <p:spPr>
          <a:xfrm>
            <a:off x="8460000" y="5759280"/>
            <a:ext cx="3722400" cy="1055520"/>
          </a:xfrm>
          <a:prstGeom prst="rect">
            <a:avLst/>
          </a:prstGeom>
          <a:ln w="0">
            <a:noFill/>
          </a:ln>
        </p:spPr>
      </p:pic>
      <p:pic>
        <p:nvPicPr>
          <p:cNvPr id="1755" name="Obraz 1754"/>
          <p:cNvPicPr/>
          <p:nvPr/>
        </p:nvPicPr>
        <p:blipFill>
          <a:blip r:embed="rId5"/>
          <a:stretch/>
        </p:blipFill>
        <p:spPr>
          <a:xfrm>
            <a:off x="3710880" y="3011400"/>
            <a:ext cx="4836960" cy="2027160"/>
          </a:xfrm>
          <a:prstGeom prst="rect">
            <a:avLst/>
          </a:prstGeom>
          <a:ln w="0">
            <a:noFill/>
          </a:ln>
        </p:spPr>
      </p:pic>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6" name="Tytuł 1_209"/>
          <p:cNvSpPr/>
          <p:nvPr/>
        </p:nvSpPr>
        <p:spPr>
          <a:xfrm>
            <a:off x="838440" y="3636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57" name="Prostokąt 1756"/>
          <p:cNvSpPr/>
          <p:nvPr/>
        </p:nvSpPr>
        <p:spPr>
          <a:xfrm>
            <a:off x="489960" y="161856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inwertera hybrydowego na przykładzie Fronius SYMO GEN24 Plus </a:t>
            </a:r>
            <a:endParaRPr lang="pl-PL" sz="1800" b="0" strike="noStrike" spc="-1">
              <a:latin typeface="Arial"/>
            </a:endParaRPr>
          </a:p>
        </p:txBody>
      </p:sp>
      <p:sp>
        <p:nvSpPr>
          <p:cNvPr id="1758" name="pole tekstowe 6_58"/>
          <p:cNvSpPr/>
          <p:nvPr/>
        </p:nvSpPr>
        <p:spPr>
          <a:xfrm>
            <a:off x="360" y="663444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59" name="Obraz 1758"/>
          <p:cNvPicPr/>
          <p:nvPr/>
        </p:nvPicPr>
        <p:blipFill>
          <a:blip r:embed="rId2"/>
          <a:stretch/>
        </p:blipFill>
        <p:spPr>
          <a:xfrm>
            <a:off x="318240" y="2698560"/>
            <a:ext cx="3280320" cy="3546360"/>
          </a:xfrm>
          <a:prstGeom prst="rect">
            <a:avLst/>
          </a:prstGeom>
          <a:ln w="0">
            <a:noFill/>
          </a:ln>
        </p:spPr>
      </p:pic>
      <p:pic>
        <p:nvPicPr>
          <p:cNvPr id="1760" name="Obraz 1759"/>
          <p:cNvPicPr/>
          <p:nvPr/>
        </p:nvPicPr>
        <p:blipFill>
          <a:blip r:embed="rId3"/>
          <a:stretch/>
        </p:blipFill>
        <p:spPr>
          <a:xfrm>
            <a:off x="8100000" y="538920"/>
            <a:ext cx="4063680" cy="4979160"/>
          </a:xfrm>
          <a:prstGeom prst="rect">
            <a:avLst/>
          </a:prstGeom>
          <a:ln w="0">
            <a:noFill/>
          </a:ln>
        </p:spPr>
      </p:pic>
      <p:pic>
        <p:nvPicPr>
          <p:cNvPr id="1761" name="Obraz 1760"/>
          <p:cNvPicPr/>
          <p:nvPr/>
        </p:nvPicPr>
        <p:blipFill>
          <a:blip r:embed="rId4"/>
          <a:stretch/>
        </p:blipFill>
        <p:spPr>
          <a:xfrm>
            <a:off x="8460000" y="5758920"/>
            <a:ext cx="3722400" cy="1055520"/>
          </a:xfrm>
          <a:prstGeom prst="rect">
            <a:avLst/>
          </a:prstGeom>
          <a:ln w="0">
            <a:noFill/>
          </a:ln>
        </p:spPr>
      </p:pic>
      <p:pic>
        <p:nvPicPr>
          <p:cNvPr id="1762" name="Obraz 1761"/>
          <p:cNvPicPr/>
          <p:nvPr/>
        </p:nvPicPr>
        <p:blipFill>
          <a:blip r:embed="rId5"/>
          <a:stretch/>
        </p:blipFill>
        <p:spPr>
          <a:xfrm>
            <a:off x="3696480" y="3240000"/>
            <a:ext cx="4865400" cy="1931760"/>
          </a:xfrm>
          <a:prstGeom prst="rect">
            <a:avLst/>
          </a:prstGeom>
          <a:ln w="0">
            <a:noFill/>
          </a:ln>
        </p:spPr>
      </p:pic>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3" name="Tytuł 1_210"/>
          <p:cNvSpPr/>
          <p:nvPr/>
        </p:nvSpPr>
        <p:spPr>
          <a:xfrm>
            <a:off x="838440" y="363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64" name="Prostokąt 1763"/>
          <p:cNvSpPr/>
          <p:nvPr/>
        </p:nvSpPr>
        <p:spPr>
          <a:xfrm>
            <a:off x="489960" y="16182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inwertera hybrydowego na przykładzie Fronius SYMO GEN24 Plus </a:t>
            </a:r>
            <a:endParaRPr lang="pl-PL" sz="1800" b="0" strike="noStrike" spc="-1">
              <a:latin typeface="Arial"/>
            </a:endParaRPr>
          </a:p>
        </p:txBody>
      </p:sp>
      <p:sp>
        <p:nvSpPr>
          <p:cNvPr id="1765" name="pole tekstowe 6_59"/>
          <p:cNvSpPr/>
          <p:nvPr/>
        </p:nvSpPr>
        <p:spPr>
          <a:xfrm>
            <a:off x="360" y="66340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66" name="Obraz 1765"/>
          <p:cNvPicPr/>
          <p:nvPr/>
        </p:nvPicPr>
        <p:blipFill>
          <a:blip r:embed="rId2"/>
          <a:stretch/>
        </p:blipFill>
        <p:spPr>
          <a:xfrm>
            <a:off x="318240" y="2698200"/>
            <a:ext cx="3280320" cy="3546360"/>
          </a:xfrm>
          <a:prstGeom prst="rect">
            <a:avLst/>
          </a:prstGeom>
          <a:ln w="0">
            <a:noFill/>
          </a:ln>
        </p:spPr>
      </p:pic>
      <p:pic>
        <p:nvPicPr>
          <p:cNvPr id="1767" name="Obraz 1766"/>
          <p:cNvPicPr/>
          <p:nvPr/>
        </p:nvPicPr>
        <p:blipFill>
          <a:blip r:embed="rId3"/>
          <a:stretch/>
        </p:blipFill>
        <p:spPr>
          <a:xfrm>
            <a:off x="8100000" y="538560"/>
            <a:ext cx="4063680" cy="4979160"/>
          </a:xfrm>
          <a:prstGeom prst="rect">
            <a:avLst/>
          </a:prstGeom>
          <a:ln w="0">
            <a:noFill/>
          </a:ln>
        </p:spPr>
      </p:pic>
      <p:pic>
        <p:nvPicPr>
          <p:cNvPr id="1768" name="Obraz 1767"/>
          <p:cNvPicPr/>
          <p:nvPr/>
        </p:nvPicPr>
        <p:blipFill>
          <a:blip r:embed="rId4"/>
          <a:stretch/>
        </p:blipFill>
        <p:spPr>
          <a:xfrm>
            <a:off x="8460000" y="5758560"/>
            <a:ext cx="3722400" cy="1055520"/>
          </a:xfrm>
          <a:prstGeom prst="rect">
            <a:avLst/>
          </a:prstGeom>
          <a:ln w="0">
            <a:noFill/>
          </a:ln>
        </p:spPr>
      </p:pic>
      <p:pic>
        <p:nvPicPr>
          <p:cNvPr id="1769" name="Obraz 1768"/>
          <p:cNvPicPr/>
          <p:nvPr/>
        </p:nvPicPr>
        <p:blipFill>
          <a:blip r:embed="rId5"/>
          <a:stretch/>
        </p:blipFill>
        <p:spPr>
          <a:xfrm>
            <a:off x="3687120" y="3037320"/>
            <a:ext cx="4884480" cy="2541240"/>
          </a:xfrm>
          <a:prstGeom prst="rect">
            <a:avLst/>
          </a:prstGeom>
          <a:ln w="0">
            <a:noFill/>
          </a:ln>
        </p:spPr>
      </p:pic>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0" name="Tytuł 1_212"/>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71" name="Prostokąt 1770"/>
          <p:cNvSpPr/>
          <p:nvPr/>
        </p:nvSpPr>
        <p:spPr>
          <a:xfrm>
            <a:off x="489960" y="16178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inwertera hybrydowego na przykładzie Fronius SYMO GEN24 Plus </a:t>
            </a:r>
            <a:endParaRPr lang="pl-PL" sz="1800" b="0" strike="noStrike" spc="-1">
              <a:latin typeface="Arial"/>
            </a:endParaRPr>
          </a:p>
        </p:txBody>
      </p:sp>
      <p:sp>
        <p:nvSpPr>
          <p:cNvPr id="1772" name="pole tekstowe 6_61"/>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73" name="Obraz 1772"/>
          <p:cNvPicPr/>
          <p:nvPr/>
        </p:nvPicPr>
        <p:blipFill>
          <a:blip r:embed="rId2"/>
          <a:stretch/>
        </p:blipFill>
        <p:spPr>
          <a:xfrm>
            <a:off x="318240" y="2697840"/>
            <a:ext cx="3280320" cy="3546360"/>
          </a:xfrm>
          <a:prstGeom prst="rect">
            <a:avLst/>
          </a:prstGeom>
          <a:ln w="0">
            <a:noFill/>
          </a:ln>
        </p:spPr>
      </p:pic>
      <p:pic>
        <p:nvPicPr>
          <p:cNvPr id="1774" name="Obraz 1773"/>
          <p:cNvPicPr/>
          <p:nvPr/>
        </p:nvPicPr>
        <p:blipFill>
          <a:blip r:embed="rId3"/>
          <a:stretch/>
        </p:blipFill>
        <p:spPr>
          <a:xfrm>
            <a:off x="3780000" y="2163960"/>
            <a:ext cx="3344760" cy="4468320"/>
          </a:xfrm>
          <a:prstGeom prst="rect">
            <a:avLst/>
          </a:prstGeom>
          <a:ln w="0">
            <a:noFill/>
          </a:ln>
        </p:spPr>
      </p:pic>
      <p:pic>
        <p:nvPicPr>
          <p:cNvPr id="1775" name="Obraz 1774"/>
          <p:cNvPicPr/>
          <p:nvPr/>
        </p:nvPicPr>
        <p:blipFill>
          <a:blip r:embed="rId4"/>
          <a:stretch/>
        </p:blipFill>
        <p:spPr>
          <a:xfrm>
            <a:off x="7200000" y="5843520"/>
            <a:ext cx="1978560" cy="788760"/>
          </a:xfrm>
          <a:prstGeom prst="rect">
            <a:avLst/>
          </a:prstGeom>
          <a:ln w="0">
            <a:noFill/>
          </a:ln>
        </p:spPr>
      </p:pic>
      <p:pic>
        <p:nvPicPr>
          <p:cNvPr id="1776" name="Obraz 1775"/>
          <p:cNvPicPr/>
          <p:nvPr/>
        </p:nvPicPr>
        <p:blipFill>
          <a:blip r:embed="rId5"/>
          <a:stretch/>
        </p:blipFill>
        <p:spPr>
          <a:xfrm>
            <a:off x="8076600" y="24840"/>
            <a:ext cx="4114080" cy="2133720"/>
          </a:xfrm>
          <a:prstGeom prst="rect">
            <a:avLst/>
          </a:prstGeom>
          <a:ln w="0">
            <a:noFill/>
          </a:ln>
        </p:spPr>
      </p:pic>
      <p:pic>
        <p:nvPicPr>
          <p:cNvPr id="1777" name="Obraz 1776"/>
          <p:cNvPicPr/>
          <p:nvPr/>
        </p:nvPicPr>
        <p:blipFill>
          <a:blip r:embed="rId6"/>
          <a:stretch/>
        </p:blipFill>
        <p:spPr>
          <a:xfrm>
            <a:off x="8232120" y="2306520"/>
            <a:ext cx="3958560" cy="1683000"/>
          </a:xfrm>
          <a:prstGeom prst="rect">
            <a:avLst/>
          </a:prstGeom>
          <a:ln w="0">
            <a:noFill/>
          </a:ln>
        </p:spPr>
      </p:pic>
      <p:pic>
        <p:nvPicPr>
          <p:cNvPr id="1778" name="Obraz 1777"/>
          <p:cNvPicPr/>
          <p:nvPr/>
        </p:nvPicPr>
        <p:blipFill>
          <a:blip r:embed="rId7"/>
          <a:stretch/>
        </p:blipFill>
        <p:spPr>
          <a:xfrm>
            <a:off x="8330400" y="4140000"/>
            <a:ext cx="3728160" cy="1571400"/>
          </a:xfrm>
          <a:prstGeom prst="rect">
            <a:avLst/>
          </a:prstGeom>
          <a:ln w="0">
            <a:noFill/>
          </a:ln>
        </p:spPr>
      </p:pic>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 name="Tytuł 1_213"/>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80" name="Prostokąt 1779"/>
          <p:cNvSpPr/>
          <p:nvPr/>
        </p:nvSpPr>
        <p:spPr>
          <a:xfrm>
            <a:off x="489960" y="161784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inwertera hybrydowego na przykładzie Fronius SYMO GEN24 Plus </a:t>
            </a:r>
            <a:endParaRPr lang="pl-PL" sz="1800" b="0" strike="noStrike" spc="-1">
              <a:latin typeface="Arial"/>
            </a:endParaRPr>
          </a:p>
        </p:txBody>
      </p:sp>
      <p:sp>
        <p:nvSpPr>
          <p:cNvPr id="1781" name="pole tekstowe 6_62"/>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82" name="Obraz 1781"/>
          <p:cNvPicPr/>
          <p:nvPr/>
        </p:nvPicPr>
        <p:blipFill>
          <a:blip r:embed="rId2"/>
          <a:stretch/>
        </p:blipFill>
        <p:spPr>
          <a:xfrm>
            <a:off x="410400" y="2222640"/>
            <a:ext cx="4808160" cy="4255920"/>
          </a:xfrm>
          <a:prstGeom prst="rect">
            <a:avLst/>
          </a:prstGeom>
          <a:ln w="0">
            <a:noFill/>
          </a:ln>
        </p:spPr>
      </p:pic>
      <p:pic>
        <p:nvPicPr>
          <p:cNvPr id="1783" name="Obraz 1782"/>
          <p:cNvPicPr/>
          <p:nvPr/>
        </p:nvPicPr>
        <p:blipFill>
          <a:blip r:embed="rId3"/>
          <a:stretch/>
        </p:blipFill>
        <p:spPr>
          <a:xfrm>
            <a:off x="5940000" y="2112120"/>
            <a:ext cx="3418560" cy="4520160"/>
          </a:xfrm>
          <a:prstGeom prst="rect">
            <a:avLst/>
          </a:prstGeom>
          <a:ln w="0">
            <a:noFill/>
          </a:ln>
        </p:spPr>
      </p:pic>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4" name="Tytuł 1_214"/>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85" name="Prostokąt 1784"/>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Wybór miejsca instalacji inwertera</a:t>
            </a:r>
            <a:endParaRPr lang="pl-PL" sz="1800" b="0" strike="noStrike" spc="-1">
              <a:latin typeface="Arial"/>
            </a:endParaRPr>
          </a:p>
        </p:txBody>
      </p:sp>
      <p:sp>
        <p:nvSpPr>
          <p:cNvPr id="1786" name="pole tekstowe 6_63"/>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87" name="Obraz 1786"/>
          <p:cNvPicPr/>
          <p:nvPr/>
        </p:nvPicPr>
        <p:blipFill>
          <a:blip r:embed="rId2"/>
          <a:stretch/>
        </p:blipFill>
        <p:spPr>
          <a:xfrm>
            <a:off x="180000" y="2204640"/>
            <a:ext cx="3903480" cy="4093920"/>
          </a:xfrm>
          <a:prstGeom prst="rect">
            <a:avLst/>
          </a:prstGeom>
          <a:ln w="0">
            <a:noFill/>
          </a:ln>
        </p:spPr>
      </p:pic>
      <p:pic>
        <p:nvPicPr>
          <p:cNvPr id="1788" name="Obraz 1787"/>
          <p:cNvPicPr/>
          <p:nvPr/>
        </p:nvPicPr>
        <p:blipFill>
          <a:blip r:embed="rId3"/>
          <a:stretch/>
        </p:blipFill>
        <p:spPr>
          <a:xfrm>
            <a:off x="4204800" y="1800000"/>
            <a:ext cx="3893760" cy="1360440"/>
          </a:xfrm>
          <a:prstGeom prst="rect">
            <a:avLst/>
          </a:prstGeom>
          <a:ln w="0">
            <a:noFill/>
          </a:ln>
        </p:spPr>
      </p:pic>
      <p:pic>
        <p:nvPicPr>
          <p:cNvPr id="1789" name="Obraz 1788"/>
          <p:cNvPicPr/>
          <p:nvPr/>
        </p:nvPicPr>
        <p:blipFill>
          <a:blip r:embed="rId4"/>
          <a:stretch/>
        </p:blipFill>
        <p:spPr>
          <a:xfrm>
            <a:off x="4204800" y="3062160"/>
            <a:ext cx="3865320" cy="3246120"/>
          </a:xfrm>
          <a:prstGeom prst="rect">
            <a:avLst/>
          </a:prstGeom>
          <a:ln w="0">
            <a:noFill/>
          </a:ln>
        </p:spPr>
      </p:pic>
      <p:pic>
        <p:nvPicPr>
          <p:cNvPr id="1790" name="Obraz 1789"/>
          <p:cNvPicPr/>
          <p:nvPr/>
        </p:nvPicPr>
        <p:blipFill>
          <a:blip r:embed="rId5"/>
          <a:stretch/>
        </p:blipFill>
        <p:spPr>
          <a:xfrm>
            <a:off x="8201520" y="2449440"/>
            <a:ext cx="3989160" cy="2589120"/>
          </a:xfrm>
          <a:prstGeom prst="rect">
            <a:avLst/>
          </a:prstGeom>
          <a:ln w="0">
            <a:noFill/>
          </a:ln>
        </p:spPr>
      </p:pic>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1" name="Tytuł 1_215"/>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92" name="Prostokąt 1791"/>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Wybór miejsca instalacji inwertera</a:t>
            </a:r>
            <a:endParaRPr lang="pl-PL" sz="1800" b="0" strike="noStrike" spc="-1">
              <a:latin typeface="Arial"/>
            </a:endParaRPr>
          </a:p>
        </p:txBody>
      </p:sp>
      <p:sp>
        <p:nvSpPr>
          <p:cNvPr id="1793" name="pole tekstowe 6_64"/>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794" name="Obraz 1793"/>
          <p:cNvPicPr/>
          <p:nvPr/>
        </p:nvPicPr>
        <p:blipFill>
          <a:blip r:embed="rId2"/>
          <a:stretch/>
        </p:blipFill>
        <p:spPr>
          <a:xfrm>
            <a:off x="102600" y="2700000"/>
            <a:ext cx="3855960" cy="2531880"/>
          </a:xfrm>
          <a:prstGeom prst="rect">
            <a:avLst/>
          </a:prstGeom>
          <a:ln w="0">
            <a:noFill/>
          </a:ln>
        </p:spPr>
      </p:pic>
      <p:pic>
        <p:nvPicPr>
          <p:cNvPr id="1795" name="Obraz 1794"/>
          <p:cNvPicPr/>
          <p:nvPr/>
        </p:nvPicPr>
        <p:blipFill>
          <a:blip r:embed="rId3"/>
          <a:stretch/>
        </p:blipFill>
        <p:spPr>
          <a:xfrm>
            <a:off x="4500000" y="2101680"/>
            <a:ext cx="3875040" cy="3836880"/>
          </a:xfrm>
          <a:prstGeom prst="rect">
            <a:avLst/>
          </a:prstGeom>
          <a:ln w="0">
            <a:noFill/>
          </a:ln>
        </p:spPr>
      </p:pic>
      <p:pic>
        <p:nvPicPr>
          <p:cNvPr id="1796" name="Obraz 1795"/>
          <p:cNvPicPr/>
          <p:nvPr/>
        </p:nvPicPr>
        <p:blipFill>
          <a:blip r:embed="rId4"/>
          <a:stretch/>
        </p:blipFill>
        <p:spPr>
          <a:xfrm>
            <a:off x="8413200" y="3060000"/>
            <a:ext cx="3465360" cy="1360440"/>
          </a:xfrm>
          <a:prstGeom prst="rect">
            <a:avLst/>
          </a:prstGeom>
          <a:ln w="0">
            <a:noFill/>
          </a:ln>
        </p:spPr>
      </p:pic>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7" name="Tytuł 1_216"/>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798" name="Prostokąt 1797"/>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Zawieszenie inwertera – montaż uchwytu</a:t>
            </a:r>
            <a:endParaRPr lang="pl-PL" sz="1800" b="0" strike="noStrike" spc="-1">
              <a:latin typeface="Arial"/>
            </a:endParaRPr>
          </a:p>
        </p:txBody>
      </p:sp>
      <p:sp>
        <p:nvSpPr>
          <p:cNvPr id="1799" name="pole tekstowe 6_65"/>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00" name="Obraz 1799"/>
          <p:cNvPicPr/>
          <p:nvPr/>
        </p:nvPicPr>
        <p:blipFill>
          <a:blip r:embed="rId2"/>
          <a:stretch/>
        </p:blipFill>
        <p:spPr>
          <a:xfrm>
            <a:off x="180000" y="1980000"/>
            <a:ext cx="2878560" cy="2346480"/>
          </a:xfrm>
          <a:prstGeom prst="rect">
            <a:avLst/>
          </a:prstGeom>
          <a:ln w="0">
            <a:noFill/>
          </a:ln>
        </p:spPr>
      </p:pic>
      <p:pic>
        <p:nvPicPr>
          <p:cNvPr id="1801" name="Obraz 1800"/>
          <p:cNvPicPr/>
          <p:nvPr/>
        </p:nvPicPr>
        <p:blipFill>
          <a:blip r:embed="rId3"/>
          <a:stretch/>
        </p:blipFill>
        <p:spPr>
          <a:xfrm>
            <a:off x="34200" y="4500000"/>
            <a:ext cx="4464360" cy="1828080"/>
          </a:xfrm>
          <a:prstGeom prst="rect">
            <a:avLst/>
          </a:prstGeom>
          <a:ln w="0">
            <a:noFill/>
          </a:ln>
        </p:spPr>
      </p:pic>
      <p:pic>
        <p:nvPicPr>
          <p:cNvPr id="1802" name="Obraz 1801"/>
          <p:cNvPicPr/>
          <p:nvPr/>
        </p:nvPicPr>
        <p:blipFill>
          <a:blip r:embed="rId4"/>
          <a:stretch/>
        </p:blipFill>
        <p:spPr>
          <a:xfrm>
            <a:off x="6084360" y="1843560"/>
            <a:ext cx="4894200" cy="4275000"/>
          </a:xfrm>
          <a:prstGeom prst="rect">
            <a:avLst/>
          </a:prstGeom>
          <a:ln w="0">
            <a:noFill/>
          </a:ln>
        </p:spPr>
      </p:pic>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Tytuł 1_217"/>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04" name="Prostokąt 1803"/>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Warunki podłączenia inwertera</a:t>
            </a:r>
            <a:endParaRPr lang="pl-PL" sz="1800" b="0" strike="noStrike" spc="-1">
              <a:latin typeface="Arial"/>
            </a:endParaRPr>
          </a:p>
        </p:txBody>
      </p:sp>
      <p:sp>
        <p:nvSpPr>
          <p:cNvPr id="1805" name="pole tekstowe 6_66"/>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06" name="Obraz 1805"/>
          <p:cNvPicPr/>
          <p:nvPr/>
        </p:nvPicPr>
        <p:blipFill>
          <a:blip r:embed="rId2"/>
          <a:stretch/>
        </p:blipFill>
        <p:spPr>
          <a:xfrm>
            <a:off x="4236480" y="1517040"/>
            <a:ext cx="4222080" cy="5321520"/>
          </a:xfrm>
          <a:prstGeom prst="rect">
            <a:avLst/>
          </a:prstGeom>
          <a:ln w="0">
            <a:noFill/>
          </a:ln>
        </p:spPr>
      </p:pic>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7" name="Tytuł 1_218"/>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08" name="Prostokąt 1807"/>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Warunki podłączenia inwertera</a:t>
            </a:r>
            <a:endParaRPr lang="pl-PL" sz="1800" b="0" strike="noStrike" spc="-1">
              <a:latin typeface="Arial"/>
            </a:endParaRPr>
          </a:p>
        </p:txBody>
      </p:sp>
      <p:sp>
        <p:nvSpPr>
          <p:cNvPr id="1809" name="pole tekstowe 6_67"/>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10" name="Obraz 1809"/>
          <p:cNvPicPr/>
          <p:nvPr/>
        </p:nvPicPr>
        <p:blipFill>
          <a:blip r:embed="rId2"/>
          <a:stretch/>
        </p:blipFill>
        <p:spPr>
          <a:xfrm>
            <a:off x="4140000" y="1620000"/>
            <a:ext cx="3900240" cy="5043240"/>
          </a:xfrm>
          <a:prstGeom prst="rect">
            <a:avLst/>
          </a:prstGeom>
          <a:ln w="0">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Tytuł 1_50"/>
          <p:cNvSpPr/>
          <p:nvPr/>
        </p:nvSpPr>
        <p:spPr>
          <a:xfrm>
            <a:off x="840600" y="581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24" name="Symbol zastępczy zawartości 2_41"/>
          <p:cNvSpPr/>
          <p:nvPr/>
        </p:nvSpPr>
        <p:spPr>
          <a:xfrm>
            <a:off x="840600" y="2041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25" name="Tytuł 1_51"/>
          <p:cNvSpPr/>
          <p:nvPr/>
        </p:nvSpPr>
        <p:spPr>
          <a:xfrm>
            <a:off x="840600" y="581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26" name="Symbol zastępczy zawartości 2_42"/>
          <p:cNvSpPr/>
          <p:nvPr/>
        </p:nvSpPr>
        <p:spPr>
          <a:xfrm>
            <a:off x="840600" y="2041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27" name="Obraz 326"/>
          <p:cNvPicPr/>
          <p:nvPr/>
        </p:nvPicPr>
        <p:blipFill>
          <a:blip r:embed="rId2"/>
          <a:stretch/>
        </p:blipFill>
        <p:spPr>
          <a:xfrm>
            <a:off x="48240" y="2224080"/>
            <a:ext cx="12189240" cy="3533400"/>
          </a:xfrm>
          <a:prstGeom prst="rect">
            <a:avLst/>
          </a:prstGeom>
          <a:ln w="0">
            <a:noFill/>
          </a:ln>
        </p:spPr>
      </p:pic>
      <p:sp>
        <p:nvSpPr>
          <p:cNvPr id="328" name="Prostokąt 327"/>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 name="Tytuł 1_219"/>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12" name="Prostokąt 1811"/>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Warunki podłączenia inwertera</a:t>
            </a:r>
            <a:endParaRPr lang="pl-PL" sz="1800" b="0" strike="noStrike" spc="-1">
              <a:latin typeface="Arial"/>
            </a:endParaRPr>
          </a:p>
        </p:txBody>
      </p:sp>
      <p:sp>
        <p:nvSpPr>
          <p:cNvPr id="1813" name="pole tekstowe 6_68"/>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14" name="Obraz 1813"/>
          <p:cNvPicPr/>
          <p:nvPr/>
        </p:nvPicPr>
        <p:blipFill>
          <a:blip r:embed="rId2"/>
          <a:stretch/>
        </p:blipFill>
        <p:spPr>
          <a:xfrm>
            <a:off x="3960000" y="1620000"/>
            <a:ext cx="4605840" cy="5168160"/>
          </a:xfrm>
          <a:prstGeom prst="rect">
            <a:avLst/>
          </a:prstGeom>
          <a:ln w="0">
            <a:noFill/>
          </a:ln>
        </p:spPr>
      </p:pic>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5" name="Tytuł 1_220"/>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16" name="Prostokąt 1815"/>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Warunki podłączenia inwertera</a:t>
            </a:r>
            <a:endParaRPr lang="pl-PL" sz="1800" b="0" strike="noStrike" spc="-1">
              <a:latin typeface="Arial"/>
            </a:endParaRPr>
          </a:p>
        </p:txBody>
      </p:sp>
      <p:sp>
        <p:nvSpPr>
          <p:cNvPr id="1817" name="pole tekstowe 6_69"/>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18" name="Obraz 1817"/>
          <p:cNvPicPr/>
          <p:nvPr/>
        </p:nvPicPr>
        <p:blipFill>
          <a:blip r:embed="rId2"/>
          <a:stretch/>
        </p:blipFill>
        <p:spPr>
          <a:xfrm>
            <a:off x="4320000" y="2389320"/>
            <a:ext cx="3941640" cy="3189240"/>
          </a:xfrm>
          <a:prstGeom prst="rect">
            <a:avLst/>
          </a:prstGeom>
          <a:ln w="0">
            <a:noFill/>
          </a:ln>
        </p:spPr>
      </p:pic>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9" name="Tytuł 1_221"/>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20" name="Prostokąt 1819"/>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Przyłączenie falownika do sieci publicznej prądu przemiennego</a:t>
            </a:r>
            <a:endParaRPr lang="pl-PL" sz="1800" b="0" strike="noStrike" spc="-1">
              <a:latin typeface="Arial"/>
            </a:endParaRPr>
          </a:p>
        </p:txBody>
      </p:sp>
      <p:sp>
        <p:nvSpPr>
          <p:cNvPr id="1821" name="pole tekstowe 6_70"/>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22" name="Obraz 1821"/>
          <p:cNvPicPr/>
          <p:nvPr/>
        </p:nvPicPr>
        <p:blipFill>
          <a:blip r:embed="rId2"/>
          <a:stretch/>
        </p:blipFill>
        <p:spPr>
          <a:xfrm>
            <a:off x="3780000" y="2233080"/>
            <a:ext cx="4827240" cy="4065480"/>
          </a:xfrm>
          <a:prstGeom prst="rect">
            <a:avLst/>
          </a:prstGeom>
          <a:ln w="0">
            <a:noFill/>
          </a:ln>
        </p:spPr>
      </p:pic>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3" name="Tytuł 1_222"/>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24" name="Prostokąt 1823"/>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Przyłączenie falownika do sieci publicznej prądu przemiennego</a:t>
            </a:r>
            <a:endParaRPr lang="pl-PL" sz="1800" b="0" strike="noStrike" spc="-1">
              <a:latin typeface="Arial"/>
            </a:endParaRPr>
          </a:p>
        </p:txBody>
      </p:sp>
      <p:sp>
        <p:nvSpPr>
          <p:cNvPr id="1825" name="pole tekstowe 6_71"/>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26" name="Obraz 1825"/>
          <p:cNvPicPr/>
          <p:nvPr/>
        </p:nvPicPr>
        <p:blipFill>
          <a:blip r:embed="rId2"/>
          <a:stretch/>
        </p:blipFill>
        <p:spPr>
          <a:xfrm>
            <a:off x="3240000" y="2823120"/>
            <a:ext cx="4808160" cy="1855440"/>
          </a:xfrm>
          <a:prstGeom prst="rect">
            <a:avLst/>
          </a:prstGeom>
          <a:ln w="0">
            <a:noFill/>
          </a:ln>
        </p:spPr>
      </p:pic>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7" name="Tytuł 1_223"/>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28" name="Prostokąt 1827"/>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Przyłączenie falownika do sieci publicznej prądu przemiennego</a:t>
            </a:r>
            <a:endParaRPr lang="pl-PL" sz="1800" b="0" strike="noStrike" spc="-1">
              <a:latin typeface="Arial"/>
            </a:endParaRPr>
          </a:p>
        </p:txBody>
      </p:sp>
      <p:sp>
        <p:nvSpPr>
          <p:cNvPr id="1829" name="pole tekstowe 6_72"/>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30" name="Obraz 1829"/>
          <p:cNvPicPr/>
          <p:nvPr/>
        </p:nvPicPr>
        <p:blipFill>
          <a:blip r:embed="rId2"/>
          <a:stretch/>
        </p:blipFill>
        <p:spPr>
          <a:xfrm>
            <a:off x="235080" y="2160000"/>
            <a:ext cx="3903480" cy="1083960"/>
          </a:xfrm>
          <a:prstGeom prst="rect">
            <a:avLst/>
          </a:prstGeom>
          <a:ln w="0">
            <a:noFill/>
          </a:ln>
        </p:spPr>
      </p:pic>
      <p:pic>
        <p:nvPicPr>
          <p:cNvPr id="1831" name="Obraz 1830"/>
          <p:cNvPicPr/>
          <p:nvPr/>
        </p:nvPicPr>
        <p:blipFill>
          <a:blip r:embed="rId3"/>
          <a:stretch/>
        </p:blipFill>
        <p:spPr>
          <a:xfrm>
            <a:off x="360000" y="3420000"/>
            <a:ext cx="4027320" cy="1931760"/>
          </a:xfrm>
          <a:prstGeom prst="rect">
            <a:avLst/>
          </a:prstGeom>
          <a:ln w="0">
            <a:noFill/>
          </a:ln>
        </p:spPr>
      </p:pic>
      <p:pic>
        <p:nvPicPr>
          <p:cNvPr id="1832" name="Obraz 1831"/>
          <p:cNvPicPr/>
          <p:nvPr/>
        </p:nvPicPr>
        <p:blipFill>
          <a:blip r:embed="rId4"/>
          <a:stretch/>
        </p:blipFill>
        <p:spPr>
          <a:xfrm>
            <a:off x="5040000" y="2129760"/>
            <a:ext cx="3903480" cy="2188800"/>
          </a:xfrm>
          <a:prstGeom prst="rect">
            <a:avLst/>
          </a:prstGeom>
          <a:ln w="0">
            <a:noFill/>
          </a:ln>
        </p:spPr>
      </p:pic>
      <p:pic>
        <p:nvPicPr>
          <p:cNvPr id="1833" name="Obraz 1832"/>
          <p:cNvPicPr/>
          <p:nvPr/>
        </p:nvPicPr>
        <p:blipFill>
          <a:blip r:embed="rId5"/>
          <a:stretch/>
        </p:blipFill>
        <p:spPr>
          <a:xfrm>
            <a:off x="4915080" y="4543560"/>
            <a:ext cx="3903480" cy="2198520"/>
          </a:xfrm>
          <a:prstGeom prst="rect">
            <a:avLst/>
          </a:prstGeom>
          <a:ln w="0">
            <a:noFill/>
          </a:ln>
        </p:spPr>
      </p:pic>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4" name="Tytuł 1_224"/>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35" name="Prostokąt 1834"/>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Przyłączenie falownika do sieci publicznej prądu przemiennego</a:t>
            </a:r>
            <a:endParaRPr lang="pl-PL" sz="1800" b="0" strike="noStrike" spc="-1">
              <a:latin typeface="Arial"/>
            </a:endParaRPr>
          </a:p>
        </p:txBody>
      </p:sp>
      <p:sp>
        <p:nvSpPr>
          <p:cNvPr id="1836" name="pole tekstowe 6_73"/>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37" name="Obraz 1836"/>
          <p:cNvPicPr/>
          <p:nvPr/>
        </p:nvPicPr>
        <p:blipFill>
          <a:blip r:embed="rId2"/>
          <a:stretch/>
        </p:blipFill>
        <p:spPr>
          <a:xfrm>
            <a:off x="863640" y="2880000"/>
            <a:ext cx="3274920" cy="1912680"/>
          </a:xfrm>
          <a:prstGeom prst="rect">
            <a:avLst/>
          </a:prstGeom>
          <a:ln w="0">
            <a:noFill/>
          </a:ln>
        </p:spPr>
      </p:pic>
      <p:pic>
        <p:nvPicPr>
          <p:cNvPr id="1838" name="Obraz 1837"/>
          <p:cNvPicPr/>
          <p:nvPr/>
        </p:nvPicPr>
        <p:blipFill>
          <a:blip r:embed="rId3"/>
          <a:stretch/>
        </p:blipFill>
        <p:spPr>
          <a:xfrm>
            <a:off x="5730480" y="2945880"/>
            <a:ext cx="3808080" cy="1912680"/>
          </a:xfrm>
          <a:prstGeom prst="rect">
            <a:avLst/>
          </a:prstGeom>
          <a:ln w="0">
            <a:noFill/>
          </a:ln>
        </p:spPr>
      </p:pic>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9" name="Tytuł 1_225"/>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40" name="Prostokąt 1839"/>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łańcuchów modułów solarnych do falownika</a:t>
            </a:r>
            <a:endParaRPr lang="pl-PL" sz="1800" b="0" strike="noStrike" spc="-1">
              <a:latin typeface="Arial"/>
            </a:endParaRPr>
          </a:p>
        </p:txBody>
      </p:sp>
      <p:sp>
        <p:nvSpPr>
          <p:cNvPr id="1841" name="pole tekstowe 6_74"/>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42" name="Obraz 1841"/>
          <p:cNvPicPr/>
          <p:nvPr/>
        </p:nvPicPr>
        <p:blipFill>
          <a:blip r:embed="rId2"/>
          <a:stretch/>
        </p:blipFill>
        <p:spPr>
          <a:xfrm>
            <a:off x="1437840" y="2160000"/>
            <a:ext cx="3960720" cy="1103040"/>
          </a:xfrm>
          <a:prstGeom prst="rect">
            <a:avLst/>
          </a:prstGeom>
          <a:ln w="0">
            <a:noFill/>
          </a:ln>
        </p:spPr>
      </p:pic>
      <p:pic>
        <p:nvPicPr>
          <p:cNvPr id="1843" name="Obraz 1842"/>
          <p:cNvPicPr/>
          <p:nvPr/>
        </p:nvPicPr>
        <p:blipFill>
          <a:blip r:embed="rId3"/>
          <a:stretch/>
        </p:blipFill>
        <p:spPr>
          <a:xfrm>
            <a:off x="1437840" y="3371400"/>
            <a:ext cx="3922560" cy="1331640"/>
          </a:xfrm>
          <a:prstGeom prst="rect">
            <a:avLst/>
          </a:prstGeom>
          <a:ln w="0">
            <a:noFill/>
          </a:ln>
        </p:spPr>
      </p:pic>
      <p:pic>
        <p:nvPicPr>
          <p:cNvPr id="1844" name="Obraz 1843"/>
          <p:cNvPicPr/>
          <p:nvPr/>
        </p:nvPicPr>
        <p:blipFill>
          <a:blip r:embed="rId4"/>
          <a:stretch/>
        </p:blipFill>
        <p:spPr>
          <a:xfrm>
            <a:off x="1435680" y="4884480"/>
            <a:ext cx="3960720" cy="1341360"/>
          </a:xfrm>
          <a:prstGeom prst="rect">
            <a:avLst/>
          </a:prstGeom>
          <a:ln w="0">
            <a:noFill/>
          </a:ln>
        </p:spPr>
      </p:pic>
      <p:pic>
        <p:nvPicPr>
          <p:cNvPr id="1845" name="Obraz 1844"/>
          <p:cNvPicPr/>
          <p:nvPr/>
        </p:nvPicPr>
        <p:blipFill>
          <a:blip r:embed="rId5"/>
          <a:stretch/>
        </p:blipFill>
        <p:spPr>
          <a:xfrm>
            <a:off x="8212320" y="251640"/>
            <a:ext cx="3846240" cy="2084040"/>
          </a:xfrm>
          <a:prstGeom prst="rect">
            <a:avLst/>
          </a:prstGeom>
          <a:ln w="0">
            <a:noFill/>
          </a:ln>
        </p:spPr>
      </p:pic>
      <p:pic>
        <p:nvPicPr>
          <p:cNvPr id="1846" name="Obraz 1845"/>
          <p:cNvPicPr/>
          <p:nvPr/>
        </p:nvPicPr>
        <p:blipFill>
          <a:blip r:embed="rId6"/>
          <a:stretch/>
        </p:blipFill>
        <p:spPr>
          <a:xfrm>
            <a:off x="8193240" y="2337120"/>
            <a:ext cx="3865320" cy="4141440"/>
          </a:xfrm>
          <a:prstGeom prst="rect">
            <a:avLst/>
          </a:prstGeom>
          <a:ln w="0">
            <a:noFill/>
          </a:ln>
        </p:spPr>
      </p:pic>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7" name="Tytuł 1_226"/>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48" name="Prostokąt 1847"/>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łańcuchów modułów solarnych do falownika</a:t>
            </a:r>
            <a:endParaRPr lang="pl-PL" sz="1800" b="0" strike="noStrike" spc="-1">
              <a:latin typeface="Arial"/>
            </a:endParaRPr>
          </a:p>
        </p:txBody>
      </p:sp>
      <p:sp>
        <p:nvSpPr>
          <p:cNvPr id="1849" name="pole tekstowe 6_75"/>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50" name="Obraz 1849"/>
          <p:cNvPicPr/>
          <p:nvPr/>
        </p:nvPicPr>
        <p:blipFill>
          <a:blip r:embed="rId2"/>
          <a:stretch/>
        </p:blipFill>
        <p:spPr>
          <a:xfrm>
            <a:off x="306720" y="3060000"/>
            <a:ext cx="2931840" cy="2131920"/>
          </a:xfrm>
          <a:prstGeom prst="rect">
            <a:avLst/>
          </a:prstGeom>
          <a:ln w="0">
            <a:noFill/>
          </a:ln>
        </p:spPr>
      </p:pic>
      <p:pic>
        <p:nvPicPr>
          <p:cNvPr id="1851" name="Obraz 1850"/>
          <p:cNvPicPr/>
          <p:nvPr/>
        </p:nvPicPr>
        <p:blipFill>
          <a:blip r:embed="rId3"/>
          <a:stretch/>
        </p:blipFill>
        <p:spPr>
          <a:xfrm>
            <a:off x="3960000" y="3060000"/>
            <a:ext cx="3903480" cy="1998360"/>
          </a:xfrm>
          <a:prstGeom prst="rect">
            <a:avLst/>
          </a:prstGeom>
          <a:ln w="0">
            <a:noFill/>
          </a:ln>
        </p:spPr>
      </p:pic>
      <p:pic>
        <p:nvPicPr>
          <p:cNvPr id="1852" name="Obraz 1851"/>
          <p:cNvPicPr/>
          <p:nvPr/>
        </p:nvPicPr>
        <p:blipFill>
          <a:blip r:embed="rId4"/>
          <a:stretch/>
        </p:blipFill>
        <p:spPr>
          <a:xfrm>
            <a:off x="8819280" y="3164040"/>
            <a:ext cx="1979280" cy="1874520"/>
          </a:xfrm>
          <a:prstGeom prst="rect">
            <a:avLst/>
          </a:prstGeom>
          <a:ln w="0">
            <a:noFill/>
          </a:ln>
        </p:spPr>
      </p:pic>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 name="Tytuł 1_227"/>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54" name="Prostokąt 1853"/>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łańcuchów modułów solarnych do falownika</a:t>
            </a:r>
            <a:endParaRPr lang="pl-PL" sz="1800" b="0" strike="noStrike" spc="-1">
              <a:latin typeface="Arial"/>
            </a:endParaRPr>
          </a:p>
        </p:txBody>
      </p:sp>
      <p:sp>
        <p:nvSpPr>
          <p:cNvPr id="1855" name="pole tekstowe 6_76"/>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56" name="Obraz 1855"/>
          <p:cNvPicPr/>
          <p:nvPr/>
        </p:nvPicPr>
        <p:blipFill>
          <a:blip r:embed="rId2"/>
          <a:stretch/>
        </p:blipFill>
        <p:spPr>
          <a:xfrm>
            <a:off x="1031400" y="2557080"/>
            <a:ext cx="2027160" cy="1941480"/>
          </a:xfrm>
          <a:prstGeom prst="rect">
            <a:avLst/>
          </a:prstGeom>
          <a:ln w="0">
            <a:noFill/>
          </a:ln>
        </p:spPr>
      </p:pic>
      <p:pic>
        <p:nvPicPr>
          <p:cNvPr id="1857" name="Obraz 1856"/>
          <p:cNvPicPr/>
          <p:nvPr/>
        </p:nvPicPr>
        <p:blipFill>
          <a:blip r:embed="rId3"/>
          <a:stretch/>
        </p:blipFill>
        <p:spPr>
          <a:xfrm>
            <a:off x="3874320" y="2566800"/>
            <a:ext cx="1884240" cy="1931760"/>
          </a:xfrm>
          <a:prstGeom prst="rect">
            <a:avLst/>
          </a:prstGeom>
          <a:ln w="0">
            <a:noFill/>
          </a:ln>
        </p:spPr>
      </p:pic>
      <p:pic>
        <p:nvPicPr>
          <p:cNvPr id="1858" name="Obraz 1857"/>
          <p:cNvPicPr/>
          <p:nvPr/>
        </p:nvPicPr>
        <p:blipFill>
          <a:blip r:embed="rId4"/>
          <a:stretch/>
        </p:blipFill>
        <p:spPr>
          <a:xfrm>
            <a:off x="6536160" y="2585880"/>
            <a:ext cx="1922400" cy="1912680"/>
          </a:xfrm>
          <a:prstGeom prst="rect">
            <a:avLst/>
          </a:prstGeom>
          <a:ln w="0">
            <a:noFill/>
          </a:ln>
        </p:spPr>
      </p:pic>
      <p:pic>
        <p:nvPicPr>
          <p:cNvPr id="1859" name="Obraz 1858"/>
          <p:cNvPicPr/>
          <p:nvPr/>
        </p:nvPicPr>
        <p:blipFill>
          <a:blip r:embed="rId5"/>
          <a:stretch/>
        </p:blipFill>
        <p:spPr>
          <a:xfrm>
            <a:off x="9254520" y="2566800"/>
            <a:ext cx="2084040" cy="1931760"/>
          </a:xfrm>
          <a:prstGeom prst="rect">
            <a:avLst/>
          </a:prstGeom>
          <a:ln w="0">
            <a:noFill/>
          </a:ln>
        </p:spPr>
      </p:pic>
      <p:pic>
        <p:nvPicPr>
          <p:cNvPr id="1860" name="Obraz 1859"/>
          <p:cNvPicPr/>
          <p:nvPr/>
        </p:nvPicPr>
        <p:blipFill>
          <a:blip r:embed="rId6"/>
          <a:stretch/>
        </p:blipFill>
        <p:spPr>
          <a:xfrm>
            <a:off x="4044600" y="4500000"/>
            <a:ext cx="1713960" cy="2268000"/>
          </a:xfrm>
          <a:prstGeom prst="rect">
            <a:avLst/>
          </a:prstGeom>
          <a:ln w="0">
            <a:noFill/>
          </a:ln>
        </p:spPr>
      </p:pic>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1" name="Tytuł 1_228"/>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62" name="Prostokąt 1861"/>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łańcuchów modułów solarnych do falownika</a:t>
            </a:r>
            <a:endParaRPr lang="pl-PL" sz="1800" b="0" strike="noStrike" spc="-1">
              <a:latin typeface="Arial"/>
            </a:endParaRPr>
          </a:p>
        </p:txBody>
      </p:sp>
      <p:sp>
        <p:nvSpPr>
          <p:cNvPr id="1863" name="pole tekstowe 6_77"/>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64" name="Obraz 1863"/>
          <p:cNvPicPr/>
          <p:nvPr/>
        </p:nvPicPr>
        <p:blipFill>
          <a:blip r:embed="rId2"/>
          <a:stretch/>
        </p:blipFill>
        <p:spPr>
          <a:xfrm>
            <a:off x="3938760" y="2160000"/>
            <a:ext cx="3979800" cy="3960720"/>
          </a:xfrm>
          <a:prstGeom prst="rect">
            <a:avLst/>
          </a:prstGeom>
          <a:ln w="0">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Tytuł 1_52"/>
          <p:cNvSpPr/>
          <p:nvPr/>
        </p:nvSpPr>
        <p:spPr>
          <a:xfrm>
            <a:off x="840600" y="5814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30" name="Symbol zastępczy zawartości 2_43"/>
          <p:cNvSpPr/>
          <p:nvPr/>
        </p:nvSpPr>
        <p:spPr>
          <a:xfrm>
            <a:off x="840600" y="20419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31" name="Tytuł 1_53"/>
          <p:cNvSpPr/>
          <p:nvPr/>
        </p:nvSpPr>
        <p:spPr>
          <a:xfrm>
            <a:off x="840600" y="58140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32" name="Symbol zastępczy zawartości 2_44"/>
          <p:cNvSpPr/>
          <p:nvPr/>
        </p:nvSpPr>
        <p:spPr>
          <a:xfrm>
            <a:off x="840600" y="20419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33" name="Obraz 332"/>
          <p:cNvPicPr/>
          <p:nvPr/>
        </p:nvPicPr>
        <p:blipFill>
          <a:blip r:embed="rId2"/>
          <a:stretch/>
        </p:blipFill>
        <p:spPr>
          <a:xfrm>
            <a:off x="34200" y="2090880"/>
            <a:ext cx="12189240" cy="2702880"/>
          </a:xfrm>
          <a:prstGeom prst="rect">
            <a:avLst/>
          </a:prstGeom>
          <a:ln w="0">
            <a:noFill/>
          </a:ln>
        </p:spPr>
      </p:pic>
      <p:sp>
        <p:nvSpPr>
          <p:cNvPr id="334" name="Prostokąt 333"/>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5" name="Tytuł 1_229"/>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66" name="Prostokąt 1865"/>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akumulatora do falownika</a:t>
            </a:r>
            <a:endParaRPr lang="pl-PL" sz="1800" b="0" strike="noStrike" spc="-1">
              <a:latin typeface="Arial"/>
            </a:endParaRPr>
          </a:p>
        </p:txBody>
      </p:sp>
      <p:sp>
        <p:nvSpPr>
          <p:cNvPr id="1867" name="pole tekstowe 6_78"/>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68" name="Obraz 1867"/>
          <p:cNvPicPr/>
          <p:nvPr/>
        </p:nvPicPr>
        <p:blipFill>
          <a:blip r:embed="rId2"/>
          <a:stretch/>
        </p:blipFill>
        <p:spPr>
          <a:xfrm>
            <a:off x="3607560" y="2223720"/>
            <a:ext cx="3951000" cy="4074840"/>
          </a:xfrm>
          <a:prstGeom prst="rect">
            <a:avLst/>
          </a:prstGeom>
          <a:ln w="0">
            <a:noFill/>
          </a:ln>
        </p:spPr>
      </p:pic>
      <p:pic>
        <p:nvPicPr>
          <p:cNvPr id="1869" name="Obraz 1868"/>
          <p:cNvPicPr/>
          <p:nvPr/>
        </p:nvPicPr>
        <p:blipFill>
          <a:blip r:embed="rId3"/>
          <a:stretch/>
        </p:blipFill>
        <p:spPr>
          <a:xfrm>
            <a:off x="8100000" y="4852440"/>
            <a:ext cx="3931920" cy="1446120"/>
          </a:xfrm>
          <a:prstGeom prst="rect">
            <a:avLst/>
          </a:prstGeom>
          <a:ln w="0">
            <a:noFill/>
          </a:ln>
        </p:spPr>
      </p:pic>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0" name="Tytuł 1_230"/>
          <p:cNvSpPr/>
          <p:nvPr/>
        </p:nvSpPr>
        <p:spPr>
          <a:xfrm>
            <a:off x="489960" y="476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71" name="Prostokąt 1870"/>
          <p:cNvSpPr/>
          <p:nvPr/>
        </p:nvSpPr>
        <p:spPr>
          <a:xfrm>
            <a:off x="360000" y="1617840"/>
            <a:ext cx="755820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akumulatora do falownika</a:t>
            </a:r>
            <a:endParaRPr lang="pl-PL" sz="1800" b="0" strike="noStrike" spc="-1">
              <a:latin typeface="Arial"/>
            </a:endParaRPr>
          </a:p>
        </p:txBody>
      </p:sp>
      <p:sp>
        <p:nvSpPr>
          <p:cNvPr id="1872" name="pole tekstowe 6_79"/>
          <p:cNvSpPr/>
          <p:nvPr/>
        </p:nvSpPr>
        <p:spPr>
          <a:xfrm>
            <a:off x="360" y="663372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73" name="Obraz 1872"/>
          <p:cNvPicPr/>
          <p:nvPr/>
        </p:nvPicPr>
        <p:blipFill>
          <a:blip r:embed="rId2"/>
          <a:stretch/>
        </p:blipFill>
        <p:spPr>
          <a:xfrm>
            <a:off x="633240" y="1983240"/>
            <a:ext cx="3145680" cy="4649400"/>
          </a:xfrm>
          <a:prstGeom prst="rect">
            <a:avLst/>
          </a:prstGeom>
          <a:ln w="0">
            <a:noFill/>
          </a:ln>
        </p:spPr>
      </p:pic>
      <p:pic>
        <p:nvPicPr>
          <p:cNvPr id="1874" name="Obraz 1873"/>
          <p:cNvPicPr/>
          <p:nvPr/>
        </p:nvPicPr>
        <p:blipFill>
          <a:blip r:embed="rId3"/>
          <a:stretch/>
        </p:blipFill>
        <p:spPr>
          <a:xfrm>
            <a:off x="4149000" y="1999800"/>
            <a:ext cx="2869920" cy="4657320"/>
          </a:xfrm>
          <a:prstGeom prst="rect">
            <a:avLst/>
          </a:prstGeom>
          <a:ln w="0">
            <a:noFill/>
          </a:ln>
        </p:spPr>
      </p:pic>
      <p:pic>
        <p:nvPicPr>
          <p:cNvPr id="1875" name="Obraz 1874"/>
          <p:cNvPicPr/>
          <p:nvPr/>
        </p:nvPicPr>
        <p:blipFill>
          <a:blip r:embed="rId4"/>
          <a:stretch/>
        </p:blipFill>
        <p:spPr>
          <a:xfrm>
            <a:off x="7020000" y="1999800"/>
            <a:ext cx="2830320" cy="4158720"/>
          </a:xfrm>
          <a:prstGeom prst="rect">
            <a:avLst/>
          </a:prstGeom>
          <a:ln w="0">
            <a:noFill/>
          </a:ln>
        </p:spPr>
      </p:pic>
      <p:pic>
        <p:nvPicPr>
          <p:cNvPr id="1876" name="Obraz 1875"/>
          <p:cNvPicPr/>
          <p:nvPr/>
        </p:nvPicPr>
        <p:blipFill>
          <a:blip r:embed="rId5"/>
          <a:stretch/>
        </p:blipFill>
        <p:spPr>
          <a:xfrm>
            <a:off x="9180000" y="5040000"/>
            <a:ext cx="2878920" cy="1788120"/>
          </a:xfrm>
          <a:prstGeom prst="rect">
            <a:avLst/>
          </a:prstGeom>
          <a:ln w="0">
            <a:noFill/>
          </a:ln>
        </p:spPr>
      </p:pic>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7" name="Tytuł 1_202"/>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inwertera</a:t>
            </a:r>
            <a:endParaRPr lang="pl-PL" sz="4400" b="0" strike="noStrike" spc="-1">
              <a:latin typeface="Arial"/>
            </a:endParaRPr>
          </a:p>
        </p:txBody>
      </p:sp>
      <p:sp>
        <p:nvSpPr>
          <p:cNvPr id="1878" name="Prostokąt 1877"/>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Podłączenie inwertera hybrydowego na przykładzie Fronius SYMO GEN24 Plus </a:t>
            </a:r>
            <a:endParaRPr lang="pl-PL" sz="1800" b="0" strike="noStrike" spc="-1">
              <a:latin typeface="Arial"/>
            </a:endParaRPr>
          </a:p>
        </p:txBody>
      </p:sp>
      <p:sp>
        <p:nvSpPr>
          <p:cNvPr id="1879" name="pole tekstowe 6_53"/>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https://fronius.com/pl-pl/poland</a:t>
            </a:r>
            <a:endParaRPr lang="pl-PL" sz="800" b="0" strike="noStrike" spc="-1">
              <a:latin typeface="Arial"/>
            </a:endParaRPr>
          </a:p>
          <a:p>
            <a:pPr>
              <a:lnSpc>
                <a:spcPct val="100000"/>
              </a:lnSpc>
            </a:pPr>
            <a:endParaRPr lang="pl-PL" sz="800" b="0" strike="noStrike" spc="-1">
              <a:latin typeface="Arial"/>
            </a:endParaRPr>
          </a:p>
        </p:txBody>
      </p:sp>
      <p:pic>
        <p:nvPicPr>
          <p:cNvPr id="1880" name="Obraz 1879"/>
          <p:cNvPicPr/>
          <p:nvPr/>
        </p:nvPicPr>
        <p:blipFill>
          <a:blip r:embed="rId2"/>
          <a:stretch/>
        </p:blipFill>
        <p:spPr>
          <a:xfrm>
            <a:off x="318240" y="2700000"/>
            <a:ext cx="3280320" cy="3546360"/>
          </a:xfrm>
          <a:prstGeom prst="rect">
            <a:avLst/>
          </a:prstGeom>
          <a:ln w="0">
            <a:noFill/>
          </a:ln>
        </p:spPr>
      </p:pic>
      <p:pic>
        <p:nvPicPr>
          <p:cNvPr id="1881" name="Obraz 1880"/>
          <p:cNvPicPr/>
          <p:nvPr/>
        </p:nvPicPr>
        <p:blipFill>
          <a:blip r:embed="rId3"/>
          <a:stretch/>
        </p:blipFill>
        <p:spPr>
          <a:xfrm>
            <a:off x="3420000" y="2513520"/>
            <a:ext cx="3058560" cy="3732840"/>
          </a:xfrm>
          <a:prstGeom prst="rect">
            <a:avLst/>
          </a:prstGeom>
          <a:ln w="0">
            <a:noFill/>
          </a:ln>
        </p:spPr>
      </p:pic>
      <p:pic>
        <p:nvPicPr>
          <p:cNvPr id="1882" name="Obraz 1881"/>
          <p:cNvPicPr/>
          <p:nvPr/>
        </p:nvPicPr>
        <p:blipFill>
          <a:blip r:embed="rId4"/>
          <a:stretch/>
        </p:blipFill>
        <p:spPr>
          <a:xfrm>
            <a:off x="6652440" y="2520000"/>
            <a:ext cx="5406120" cy="3418560"/>
          </a:xfrm>
          <a:prstGeom prst="rect">
            <a:avLst/>
          </a:prstGeom>
          <a:ln w="0">
            <a:noFill/>
          </a:ln>
        </p:spPr>
      </p:pic>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3" name="Tytuł 1_234"/>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884" name="Prostokąt 1883"/>
          <p:cNvSpPr/>
          <p:nvPr/>
        </p:nvSpPr>
        <p:spPr>
          <a:xfrm>
            <a:off x="95610" y="656496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000" b="0" strike="noStrike" spc="-1" dirty="0">
                <a:solidFill>
                  <a:srgbClr val="000000"/>
                </a:solidFill>
                <a:latin typeface="Aptos"/>
                <a:ea typeface="DejaVu Sans"/>
              </a:rPr>
              <a:t>Źródło: </a:t>
            </a:r>
            <a:r>
              <a:rPr lang="pl-PL" sz="1000" b="0" strike="noStrike" spc="-1" dirty="0">
                <a:solidFill>
                  <a:srgbClr val="000000"/>
                </a:solidFill>
                <a:latin typeface="Aptos"/>
                <a:ea typeface="DejaVu Sans"/>
                <a:hlinkClick r:id="rId2"/>
              </a:rPr>
              <a:t>https://www.napiecie.salama.pl/jak-dobrac-i-zamontowac-ogranicznik-przepiec-zasilanie/</a:t>
            </a:r>
            <a:r>
              <a:rPr lang="pl-PL" sz="1000" b="0" strike="noStrike" spc="-1" dirty="0">
                <a:solidFill>
                  <a:srgbClr val="000000"/>
                </a:solidFill>
                <a:latin typeface="Aptos"/>
                <a:ea typeface="DejaVu Sans"/>
              </a:rPr>
              <a:t> </a:t>
            </a:r>
            <a:endParaRPr lang="pl-PL" sz="1000" b="0" strike="noStrike" spc="-1" dirty="0">
              <a:latin typeface="Arial"/>
            </a:endParaRPr>
          </a:p>
        </p:txBody>
      </p:sp>
      <p:pic>
        <p:nvPicPr>
          <p:cNvPr id="1885" name="Obraz 1884"/>
          <p:cNvPicPr/>
          <p:nvPr/>
        </p:nvPicPr>
        <p:blipFill>
          <a:blip r:embed="rId3"/>
          <a:stretch/>
        </p:blipFill>
        <p:spPr>
          <a:xfrm>
            <a:off x="543600" y="2816280"/>
            <a:ext cx="4675320" cy="3122640"/>
          </a:xfrm>
          <a:prstGeom prst="rect">
            <a:avLst/>
          </a:prstGeom>
          <a:ln w="0">
            <a:noFill/>
          </a:ln>
        </p:spPr>
      </p:pic>
      <p:sp>
        <p:nvSpPr>
          <p:cNvPr id="1886" name="Prostokąt 1885"/>
          <p:cNvSpPr/>
          <p:nvPr/>
        </p:nvSpPr>
        <p:spPr>
          <a:xfrm>
            <a:off x="1080000" y="1688040"/>
            <a:ext cx="1035828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Co to jest przepięcie? Czyli przed czym właściwie aię chronimy? </a:t>
            </a:r>
            <a:endParaRPr lang="pl-PL" sz="1800" b="0" strike="noStrike" spc="-1">
              <a:latin typeface="Arial"/>
            </a:endParaRPr>
          </a:p>
        </p:txBody>
      </p:sp>
      <p:pic>
        <p:nvPicPr>
          <p:cNvPr id="1887" name="Obraz 1886"/>
          <p:cNvPicPr/>
          <p:nvPr/>
        </p:nvPicPr>
        <p:blipFill>
          <a:blip r:embed="rId4"/>
          <a:stretch/>
        </p:blipFill>
        <p:spPr>
          <a:xfrm>
            <a:off x="6120000" y="2880000"/>
            <a:ext cx="4618080" cy="3046680"/>
          </a:xfrm>
          <a:prstGeom prst="rect">
            <a:avLst/>
          </a:prstGeom>
          <a:ln w="0">
            <a:noFill/>
          </a:ln>
        </p:spPr>
      </p:pic>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8" name="Tytuł 1_235"/>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889" name="Prostokąt 1888"/>
          <p:cNvSpPr/>
          <p:nvPr/>
        </p:nvSpPr>
        <p:spPr>
          <a:xfrm>
            <a:off x="0" y="659052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900" b="0" strike="noStrike" spc="-1" dirty="0">
                <a:solidFill>
                  <a:srgbClr val="000000"/>
                </a:solidFill>
                <a:latin typeface="Aptos"/>
                <a:ea typeface="DejaVu Sans"/>
              </a:rPr>
              <a:t>Źródło: </a:t>
            </a:r>
            <a:r>
              <a:rPr lang="pl-PL" sz="900" b="0" strike="noStrike" spc="-1" dirty="0">
                <a:solidFill>
                  <a:srgbClr val="000000"/>
                </a:solidFill>
                <a:latin typeface="Aptos"/>
                <a:ea typeface="DejaVu Sans"/>
                <a:hlinkClick r:id="rId2"/>
              </a:rPr>
              <a:t>https://www.napiecie.salama.pl/jak-dobrac-i-zamontowac-ogranicznik-przepiec-zasilanie/</a:t>
            </a:r>
            <a:r>
              <a:rPr lang="pl-PL" sz="900" b="0" strike="noStrike" spc="-1" dirty="0">
                <a:solidFill>
                  <a:srgbClr val="000000"/>
                </a:solidFill>
                <a:latin typeface="Aptos"/>
                <a:ea typeface="DejaVu Sans"/>
              </a:rPr>
              <a:t> </a:t>
            </a:r>
            <a:endParaRPr lang="pl-PL" sz="900" b="0" strike="noStrike" spc="-1" dirty="0">
              <a:latin typeface="Arial"/>
            </a:endParaRPr>
          </a:p>
        </p:txBody>
      </p:sp>
      <p:pic>
        <p:nvPicPr>
          <p:cNvPr id="1890" name="Obraz 1889"/>
          <p:cNvPicPr/>
          <p:nvPr/>
        </p:nvPicPr>
        <p:blipFill>
          <a:blip r:embed="rId3"/>
          <a:stretch/>
        </p:blipFill>
        <p:spPr>
          <a:xfrm>
            <a:off x="3240000" y="2797200"/>
            <a:ext cx="4856400" cy="3141720"/>
          </a:xfrm>
          <a:prstGeom prst="rect">
            <a:avLst/>
          </a:prstGeom>
          <a:ln w="0">
            <a:noFill/>
          </a:ln>
        </p:spPr>
      </p:pic>
      <p:sp>
        <p:nvSpPr>
          <p:cNvPr id="1891" name="Prostokąt 1890"/>
          <p:cNvSpPr/>
          <p:nvPr/>
        </p:nvSpPr>
        <p:spPr>
          <a:xfrm>
            <a:off x="1440000" y="1800000"/>
            <a:ext cx="724500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Co to jest przepięcie? Czyli przed czym właściwie aię chronimy? </a:t>
            </a:r>
            <a:endParaRPr lang="pl-PL" sz="1800" b="0" strike="noStrike" spc="-1">
              <a:latin typeface="Arial"/>
            </a:endParaRPr>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2" name="Tytuł 1_236"/>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893" name="Prostokąt 1892"/>
          <p:cNvSpPr/>
          <p:nvPr/>
        </p:nvSpPr>
        <p:spPr>
          <a:xfrm>
            <a:off x="67035" y="65722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900" b="0" strike="noStrike" spc="-1" dirty="0">
                <a:solidFill>
                  <a:srgbClr val="000000"/>
                </a:solidFill>
                <a:latin typeface="Aptos"/>
                <a:ea typeface="DejaVu Sans"/>
              </a:rPr>
              <a:t>Źródło: </a:t>
            </a:r>
            <a:r>
              <a:rPr lang="pl-PL" sz="900" b="0" strike="noStrike" spc="-1" dirty="0">
                <a:solidFill>
                  <a:srgbClr val="000000"/>
                </a:solidFill>
                <a:latin typeface="Aptos"/>
                <a:ea typeface="DejaVu Sans"/>
                <a:hlinkClick r:id="rId2"/>
              </a:rPr>
              <a:t>https://www.napiecie.salama.pl/jak-dobrac-i-zamontowac-ogranicznik-przepiec-zasilanie/</a:t>
            </a:r>
            <a:r>
              <a:rPr lang="pl-PL" sz="900" b="0" strike="noStrike" spc="-1" dirty="0">
                <a:solidFill>
                  <a:srgbClr val="000000"/>
                </a:solidFill>
                <a:latin typeface="Aptos"/>
                <a:ea typeface="DejaVu Sans"/>
              </a:rPr>
              <a:t> </a:t>
            </a:r>
            <a:endParaRPr lang="pl-PL" sz="900" b="0" strike="noStrike" spc="-1" dirty="0">
              <a:latin typeface="Arial"/>
            </a:endParaRPr>
          </a:p>
        </p:txBody>
      </p:sp>
      <p:pic>
        <p:nvPicPr>
          <p:cNvPr id="1894" name="Obraz 1893"/>
          <p:cNvPicPr/>
          <p:nvPr/>
        </p:nvPicPr>
        <p:blipFill>
          <a:blip r:embed="rId3"/>
          <a:stretch/>
        </p:blipFill>
        <p:spPr>
          <a:xfrm>
            <a:off x="3309120" y="2700000"/>
            <a:ext cx="4789800" cy="3151440"/>
          </a:xfrm>
          <a:prstGeom prst="rect">
            <a:avLst/>
          </a:prstGeom>
          <a:ln w="0">
            <a:noFill/>
          </a:ln>
        </p:spPr>
      </p:pic>
      <p:sp>
        <p:nvSpPr>
          <p:cNvPr id="1895" name="Prostokąt 1894"/>
          <p:cNvSpPr/>
          <p:nvPr/>
        </p:nvSpPr>
        <p:spPr>
          <a:xfrm>
            <a:off x="3960000" y="1813320"/>
            <a:ext cx="32389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Wyładowanie bezpośrednie </a:t>
            </a:r>
            <a:endParaRPr lang="pl-PL" sz="1800" b="0" strike="noStrike" spc="-1">
              <a:latin typeface="Arial"/>
            </a:endParaRPr>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6" name="Tytuł 1_237"/>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897" name="Prostokąt 1896"/>
          <p:cNvSpPr/>
          <p:nvPr/>
        </p:nvSpPr>
        <p:spPr>
          <a:xfrm>
            <a:off x="67035" y="657612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898" name="Obraz 1897"/>
          <p:cNvPicPr/>
          <p:nvPr/>
        </p:nvPicPr>
        <p:blipFill>
          <a:blip r:embed="rId3"/>
          <a:stretch/>
        </p:blipFill>
        <p:spPr>
          <a:xfrm>
            <a:off x="3600000" y="2712240"/>
            <a:ext cx="4799160" cy="3046680"/>
          </a:xfrm>
          <a:prstGeom prst="rect">
            <a:avLst/>
          </a:prstGeom>
          <a:ln w="0">
            <a:noFill/>
          </a:ln>
        </p:spPr>
      </p:pic>
      <p:sp>
        <p:nvSpPr>
          <p:cNvPr id="1899" name="Prostokąt 1898"/>
          <p:cNvSpPr/>
          <p:nvPr/>
        </p:nvSpPr>
        <p:spPr>
          <a:xfrm>
            <a:off x="4140000" y="1800000"/>
            <a:ext cx="32389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Wyładowanie pośrednie </a:t>
            </a:r>
            <a:endParaRPr lang="pl-PL" sz="1800" b="0" strike="noStrike" spc="-1">
              <a:latin typeface="Arial"/>
            </a:endParaRPr>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0" name="Prostokąt 1899"/>
          <p:cNvSpPr/>
          <p:nvPr/>
        </p:nvSpPr>
        <p:spPr>
          <a:xfrm>
            <a:off x="229680" y="1737360"/>
            <a:ext cx="1164924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LPS – urządzenie piorunochronne kompletne urządzenie stosowane do redukcji szkód fizycznych powodowanych wyładowaniami piorunowymi w obiekt, składa się z zewnętrznego i wewnętrznego urządzenia piorunochronnego</a:t>
            </a:r>
            <a:endParaRPr lang="pl-PL" sz="1800" b="0" strike="noStrike" spc="-1">
              <a:latin typeface="Arial"/>
            </a:endParaRPr>
          </a:p>
        </p:txBody>
      </p:sp>
      <p:pic>
        <p:nvPicPr>
          <p:cNvPr id="1901" name="Obraz 1900"/>
          <p:cNvPicPr/>
          <p:nvPr/>
        </p:nvPicPr>
        <p:blipFill>
          <a:blip r:embed="rId2"/>
          <a:stretch/>
        </p:blipFill>
        <p:spPr>
          <a:xfrm>
            <a:off x="307321" y="2766600"/>
            <a:ext cx="5584680" cy="3726720"/>
          </a:xfrm>
          <a:prstGeom prst="rect">
            <a:avLst/>
          </a:prstGeom>
          <a:ln w="0">
            <a:noFill/>
          </a:ln>
        </p:spPr>
      </p:pic>
      <p:pic>
        <p:nvPicPr>
          <p:cNvPr id="1902" name="Obraz 1901"/>
          <p:cNvPicPr/>
          <p:nvPr/>
        </p:nvPicPr>
        <p:blipFill>
          <a:blip r:embed="rId3"/>
          <a:stretch/>
        </p:blipFill>
        <p:spPr>
          <a:xfrm>
            <a:off x="6300000" y="2664360"/>
            <a:ext cx="5745600" cy="3814560"/>
          </a:xfrm>
          <a:prstGeom prst="rect">
            <a:avLst/>
          </a:prstGeom>
          <a:ln w="0">
            <a:noFill/>
          </a:ln>
        </p:spPr>
      </p:pic>
      <p:sp>
        <p:nvSpPr>
          <p:cNvPr id="1903" name="Tytuł 1_239"/>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2" name="Prostokąt 1">
            <a:extLst>
              <a:ext uri="{FF2B5EF4-FFF2-40B4-BE49-F238E27FC236}">
                <a16:creationId xmlns:a16="http://schemas.microsoft.com/office/drawing/2014/main" id="{D57AB6D0-1246-B37A-8EBA-C6B5B3C93133}"/>
              </a:ext>
            </a:extLst>
          </p:cNvPr>
          <p:cNvSpPr/>
          <p:nvPr/>
        </p:nvSpPr>
        <p:spPr>
          <a:xfrm>
            <a:off x="105135" y="65722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900" b="0" strike="noStrike" spc="-1" dirty="0">
                <a:solidFill>
                  <a:srgbClr val="000000"/>
                </a:solidFill>
                <a:latin typeface="Aptos"/>
                <a:ea typeface="DejaVu Sans"/>
              </a:rPr>
              <a:t>Źródło: </a:t>
            </a:r>
            <a:r>
              <a:rPr lang="pl-PL" sz="900" b="0" strike="noStrike" spc="-1" dirty="0">
                <a:solidFill>
                  <a:srgbClr val="000000"/>
                </a:solidFill>
                <a:latin typeface="Aptos"/>
                <a:ea typeface="DejaVu Sans"/>
                <a:hlinkClick r:id="rId4"/>
              </a:rPr>
              <a:t>https://www.napiecie.salama.pl/jak-dobrac-i-zamontowac-ogranicznik-przepiec-zasilanie/</a:t>
            </a:r>
            <a:r>
              <a:rPr lang="pl-PL" sz="900" b="0" strike="noStrike" spc="-1" dirty="0">
                <a:solidFill>
                  <a:srgbClr val="000000"/>
                </a:solidFill>
                <a:latin typeface="Aptos"/>
                <a:ea typeface="DejaVu Sans"/>
              </a:rPr>
              <a:t> </a:t>
            </a:r>
            <a:endParaRPr lang="pl-PL" sz="900" b="0" strike="noStrike" spc="-1" dirty="0">
              <a:latin typeface="Arial"/>
            </a:endParaRPr>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 name="Tytuł 1_238"/>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05" name="Prostokąt 1904"/>
          <p:cNvSpPr/>
          <p:nvPr/>
        </p:nvSpPr>
        <p:spPr>
          <a:xfrm>
            <a:off x="105135" y="65722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900" b="0" strike="noStrike" spc="-1" dirty="0">
                <a:solidFill>
                  <a:srgbClr val="000000"/>
                </a:solidFill>
                <a:latin typeface="Aptos"/>
                <a:ea typeface="DejaVu Sans"/>
              </a:rPr>
              <a:t>Źródło: </a:t>
            </a:r>
            <a:r>
              <a:rPr lang="pl-PL" sz="900" b="0" strike="noStrike" spc="-1" dirty="0">
                <a:solidFill>
                  <a:srgbClr val="000000"/>
                </a:solidFill>
                <a:latin typeface="Aptos"/>
                <a:ea typeface="DejaVu Sans"/>
                <a:hlinkClick r:id="rId2"/>
              </a:rPr>
              <a:t>https://www.napiecie.salama.pl/jak-dobrac-i-zamontowac-ogranicznik-przepiec-zasilanie/</a:t>
            </a:r>
            <a:r>
              <a:rPr lang="pl-PL" sz="900" b="0" strike="noStrike" spc="-1" dirty="0">
                <a:solidFill>
                  <a:srgbClr val="000000"/>
                </a:solidFill>
                <a:latin typeface="Aptos"/>
                <a:ea typeface="DejaVu Sans"/>
              </a:rPr>
              <a:t> </a:t>
            </a:r>
            <a:endParaRPr lang="pl-PL" sz="900" b="0" strike="noStrike" spc="-1" dirty="0">
              <a:latin typeface="Arial"/>
            </a:endParaRPr>
          </a:p>
        </p:txBody>
      </p:sp>
      <p:pic>
        <p:nvPicPr>
          <p:cNvPr id="1906" name="Obraz 1905"/>
          <p:cNvPicPr/>
          <p:nvPr/>
        </p:nvPicPr>
        <p:blipFill>
          <a:blip r:embed="rId3"/>
          <a:stretch/>
        </p:blipFill>
        <p:spPr>
          <a:xfrm>
            <a:off x="3089880" y="2700000"/>
            <a:ext cx="5909040" cy="3766680"/>
          </a:xfrm>
          <a:prstGeom prst="rect">
            <a:avLst/>
          </a:prstGeom>
          <a:ln w="0">
            <a:noFill/>
          </a:ln>
        </p:spPr>
      </p:pic>
      <p:sp>
        <p:nvSpPr>
          <p:cNvPr id="1907" name="Prostokąt 1906"/>
          <p:cNvSpPr/>
          <p:nvPr/>
        </p:nvSpPr>
        <p:spPr>
          <a:xfrm>
            <a:off x="4140000" y="1800360"/>
            <a:ext cx="32389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Operacje łączeniowe </a:t>
            </a:r>
            <a:endParaRPr lang="pl-PL" sz="1800" b="0" strike="noStrike" spc="-1">
              <a:latin typeface="Arial"/>
            </a:endParaRPr>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8" name="Tytuł 1_231"/>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09" name="Prostokąt 1908"/>
          <p:cNvSpPr/>
          <p:nvPr/>
        </p:nvSpPr>
        <p:spPr>
          <a:xfrm>
            <a:off x="36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sp>
        <p:nvSpPr>
          <p:cNvPr id="1910" name="Prostokąt 1909"/>
          <p:cNvSpPr/>
          <p:nvPr/>
        </p:nvSpPr>
        <p:spPr>
          <a:xfrm>
            <a:off x="720000" y="1453320"/>
            <a:ext cx="1035828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Obowiązek stosowania ograniczników przepięć, wynika z obowiązujących w Polsce aktów prawnych.</a:t>
            </a:r>
            <a:endParaRPr lang="pl-PL" sz="1800" b="0" strike="noStrike" spc="-1">
              <a:latin typeface="Arial"/>
            </a:endParaRPr>
          </a:p>
        </p:txBody>
      </p:sp>
      <p:pic>
        <p:nvPicPr>
          <p:cNvPr id="1911" name="Obraz 1910"/>
          <p:cNvPicPr/>
          <p:nvPr/>
        </p:nvPicPr>
        <p:blipFill>
          <a:blip r:embed="rId3"/>
          <a:stretch/>
        </p:blipFill>
        <p:spPr>
          <a:xfrm>
            <a:off x="3240000" y="1980000"/>
            <a:ext cx="5398920" cy="4543920"/>
          </a:xfrm>
          <a:prstGeom prst="rect">
            <a:avLst/>
          </a:prstGeom>
          <a:ln w="0">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Tytuł 1_54"/>
          <p:cNvSpPr/>
          <p:nvPr/>
        </p:nvSpPr>
        <p:spPr>
          <a:xfrm>
            <a:off x="840600" y="5817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36" name="Symbol zastępczy zawartości 2_45"/>
          <p:cNvSpPr/>
          <p:nvPr/>
        </p:nvSpPr>
        <p:spPr>
          <a:xfrm>
            <a:off x="840600" y="20422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37" name="Tytuł 1_55"/>
          <p:cNvSpPr/>
          <p:nvPr/>
        </p:nvSpPr>
        <p:spPr>
          <a:xfrm>
            <a:off x="840600" y="58176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38" name="Symbol zastępczy zawartości 2_46"/>
          <p:cNvSpPr/>
          <p:nvPr/>
        </p:nvSpPr>
        <p:spPr>
          <a:xfrm>
            <a:off x="840600" y="20422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39" name="Obraz 338"/>
          <p:cNvPicPr/>
          <p:nvPr/>
        </p:nvPicPr>
        <p:blipFill>
          <a:blip r:embed="rId2"/>
          <a:stretch/>
        </p:blipFill>
        <p:spPr>
          <a:xfrm>
            <a:off x="300960" y="2138760"/>
            <a:ext cx="11655720" cy="3978720"/>
          </a:xfrm>
          <a:prstGeom prst="rect">
            <a:avLst/>
          </a:prstGeom>
          <a:ln w="0">
            <a:noFill/>
          </a:ln>
        </p:spPr>
      </p:pic>
      <p:sp>
        <p:nvSpPr>
          <p:cNvPr id="340" name="Prostokąt 339"/>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2" name="Tytuł 1_232"/>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13" name="Prostokąt 1912"/>
          <p:cNvSpPr/>
          <p:nvPr/>
        </p:nvSpPr>
        <p:spPr>
          <a:xfrm>
            <a:off x="36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914" name="Obraz 1913"/>
          <p:cNvPicPr/>
          <p:nvPr/>
        </p:nvPicPr>
        <p:blipFill>
          <a:blip r:embed="rId3"/>
          <a:stretch/>
        </p:blipFill>
        <p:spPr>
          <a:xfrm>
            <a:off x="2757240" y="1413360"/>
            <a:ext cx="5881680" cy="5124600"/>
          </a:xfrm>
          <a:prstGeom prst="rect">
            <a:avLst/>
          </a:prstGeom>
          <a:ln w="0">
            <a:noFill/>
          </a:ln>
        </p:spPr>
      </p:pic>
    </p:spTree>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5" name="Tytuł 1_233"/>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16" name="Prostokąt 1915"/>
          <p:cNvSpPr/>
          <p:nvPr/>
        </p:nvSpPr>
        <p:spPr>
          <a:xfrm>
            <a:off x="36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917" name="Obraz 1916"/>
          <p:cNvPicPr/>
          <p:nvPr/>
        </p:nvPicPr>
        <p:blipFill>
          <a:blip r:embed="rId3"/>
          <a:stretch/>
        </p:blipFill>
        <p:spPr>
          <a:xfrm>
            <a:off x="2842920" y="1440000"/>
            <a:ext cx="5796000" cy="5039280"/>
          </a:xfrm>
          <a:prstGeom prst="rect">
            <a:avLst/>
          </a:prstGeom>
          <a:ln w="0">
            <a:noFill/>
          </a:ln>
        </p:spPr>
      </p:pic>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8" name="Tytuł 1_243"/>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19" name="Symbol zastępczy zawartości 2_78"/>
          <p:cNvSpPr/>
          <p:nvPr/>
        </p:nvSpPr>
        <p:spPr>
          <a:xfrm>
            <a:off x="658080" y="1440000"/>
            <a:ext cx="1086084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Uproszczona zasada działania ogranicznika przepięć</a:t>
            </a:r>
            <a:endParaRPr lang="pl-PL" sz="2800" b="0" strike="noStrike" spc="-1">
              <a:latin typeface="Arial"/>
            </a:endParaRPr>
          </a:p>
        </p:txBody>
      </p:sp>
      <p:pic>
        <p:nvPicPr>
          <p:cNvPr id="1920" name="Symbol zastępczy zawartości 4_1"/>
          <p:cNvPicPr/>
          <p:nvPr/>
        </p:nvPicPr>
        <p:blipFill>
          <a:blip r:embed="rId2"/>
          <a:stretch/>
        </p:blipFill>
        <p:spPr>
          <a:xfrm>
            <a:off x="637920" y="2260800"/>
            <a:ext cx="5055120" cy="4348080"/>
          </a:xfrm>
          <a:prstGeom prst="rect">
            <a:avLst/>
          </a:prstGeom>
          <a:ln w="0">
            <a:noFill/>
          </a:ln>
        </p:spPr>
      </p:pic>
      <p:pic>
        <p:nvPicPr>
          <p:cNvPr id="1921" name="Obraz 4_33"/>
          <p:cNvPicPr/>
          <p:nvPr/>
        </p:nvPicPr>
        <p:blipFill>
          <a:blip r:embed="rId3"/>
          <a:stretch/>
        </p:blipFill>
        <p:spPr>
          <a:xfrm>
            <a:off x="5623200" y="2871360"/>
            <a:ext cx="6400440" cy="3235680"/>
          </a:xfrm>
          <a:prstGeom prst="rect">
            <a:avLst/>
          </a:prstGeom>
          <a:ln w="0">
            <a:noFill/>
          </a:ln>
        </p:spPr>
      </p:pic>
      <p:sp>
        <p:nvSpPr>
          <p:cNvPr id="1922" name="pole tekstowe 5_18"/>
          <p:cNvSpPr/>
          <p:nvPr/>
        </p:nvSpPr>
        <p:spPr>
          <a:xfrm>
            <a:off x="0" y="6609960"/>
            <a:ext cx="4550583" cy="21399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4"/>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sp>
        <p:nvSpPr>
          <p:cNvPr id="1923" name="Tytuł 1_248"/>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4" name="Tytuł 1_240"/>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25" name="Prostokąt 1924"/>
          <p:cNvSpPr/>
          <p:nvPr/>
        </p:nvSpPr>
        <p:spPr>
          <a:xfrm>
            <a:off x="0" y="66016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926" name="Obraz 1925"/>
          <p:cNvPicPr/>
          <p:nvPr/>
        </p:nvPicPr>
        <p:blipFill>
          <a:blip r:embed="rId3"/>
          <a:stretch/>
        </p:blipFill>
        <p:spPr>
          <a:xfrm>
            <a:off x="540000" y="2369520"/>
            <a:ext cx="4923000" cy="3389400"/>
          </a:xfrm>
          <a:prstGeom prst="rect">
            <a:avLst/>
          </a:prstGeom>
          <a:ln w="0">
            <a:noFill/>
          </a:ln>
        </p:spPr>
      </p:pic>
      <p:pic>
        <p:nvPicPr>
          <p:cNvPr id="1927" name="Obraz 1926"/>
          <p:cNvPicPr/>
          <p:nvPr/>
        </p:nvPicPr>
        <p:blipFill>
          <a:blip r:embed="rId4"/>
          <a:stretch/>
        </p:blipFill>
        <p:spPr>
          <a:xfrm>
            <a:off x="5533200" y="1800000"/>
            <a:ext cx="6525720" cy="4801680"/>
          </a:xfrm>
          <a:prstGeom prst="rect">
            <a:avLst/>
          </a:prstGeom>
          <a:ln w="0">
            <a:noFill/>
          </a:ln>
        </p:spPr>
      </p:pic>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8" name="Tytuł 1_241"/>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29" name="Prostokąt 1928"/>
          <p:cNvSpPr/>
          <p:nvPr/>
        </p:nvSpPr>
        <p:spPr>
          <a:xfrm>
            <a:off x="36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930" name="Obraz 1929"/>
          <p:cNvPicPr/>
          <p:nvPr/>
        </p:nvPicPr>
        <p:blipFill>
          <a:blip r:embed="rId3"/>
          <a:stretch/>
        </p:blipFill>
        <p:spPr>
          <a:xfrm>
            <a:off x="2282040" y="2251080"/>
            <a:ext cx="7694640" cy="4227840"/>
          </a:xfrm>
          <a:prstGeom prst="rect">
            <a:avLst/>
          </a:prstGeom>
          <a:ln w="0">
            <a:noFill/>
          </a:ln>
        </p:spPr>
      </p:pic>
      <p:sp>
        <p:nvSpPr>
          <p:cNvPr id="1931" name="Prostokąt 1930"/>
          <p:cNvSpPr/>
          <p:nvPr/>
        </p:nvSpPr>
        <p:spPr>
          <a:xfrm>
            <a:off x="900000" y="1620000"/>
            <a:ext cx="10618920" cy="1089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Wady i zalety iskiernikowych ograniczników przepięć</a:t>
            </a:r>
            <a:endParaRPr lang="pl-PL" sz="2800" b="0" strike="noStrike" spc="-1">
              <a:latin typeface="Arial"/>
            </a:endParaRPr>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2" name="Tytuł 1_242"/>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33" name="Prostokąt 1932"/>
          <p:cNvSpPr/>
          <p:nvPr/>
        </p:nvSpPr>
        <p:spPr>
          <a:xfrm>
            <a:off x="36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934" name="Obraz 1933"/>
          <p:cNvPicPr/>
          <p:nvPr/>
        </p:nvPicPr>
        <p:blipFill>
          <a:blip r:embed="rId3"/>
          <a:stretch/>
        </p:blipFill>
        <p:spPr>
          <a:xfrm>
            <a:off x="5408640" y="1800000"/>
            <a:ext cx="6650280" cy="4690080"/>
          </a:xfrm>
          <a:prstGeom prst="rect">
            <a:avLst/>
          </a:prstGeom>
          <a:ln w="0">
            <a:noFill/>
          </a:ln>
        </p:spPr>
      </p:pic>
      <p:pic>
        <p:nvPicPr>
          <p:cNvPr id="1935" name="Obraz 1934"/>
          <p:cNvPicPr/>
          <p:nvPr/>
        </p:nvPicPr>
        <p:blipFill>
          <a:blip r:embed="rId4"/>
          <a:stretch/>
        </p:blipFill>
        <p:spPr>
          <a:xfrm>
            <a:off x="1080000" y="2678040"/>
            <a:ext cx="3551400" cy="2360880"/>
          </a:xfrm>
          <a:prstGeom prst="rect">
            <a:avLst/>
          </a:prstGeom>
          <a:ln w="0">
            <a:noFill/>
          </a:ln>
        </p:spPr>
      </p:pic>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6" name="Tytuł 1_251"/>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37" name="Prostokąt 1936"/>
          <p:cNvSpPr/>
          <p:nvPr/>
        </p:nvSpPr>
        <p:spPr>
          <a:xfrm>
            <a:off x="36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938" name="Obraz 1937"/>
          <p:cNvPicPr/>
          <p:nvPr/>
        </p:nvPicPr>
        <p:blipFill>
          <a:blip r:embed="rId3"/>
          <a:stretch/>
        </p:blipFill>
        <p:spPr>
          <a:xfrm>
            <a:off x="2340000" y="2340000"/>
            <a:ext cx="7504200" cy="3294360"/>
          </a:xfrm>
          <a:prstGeom prst="rect">
            <a:avLst/>
          </a:prstGeom>
          <a:ln w="0">
            <a:noFill/>
          </a:ln>
        </p:spPr>
      </p:pic>
      <p:sp>
        <p:nvSpPr>
          <p:cNvPr id="1939" name="Prostokąt 1938"/>
          <p:cNvSpPr/>
          <p:nvPr/>
        </p:nvSpPr>
        <p:spPr>
          <a:xfrm>
            <a:off x="900000" y="1620360"/>
            <a:ext cx="10618920" cy="1089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Wady i zalety warystorowych ograniczników przepięć</a:t>
            </a:r>
            <a:endParaRPr lang="pl-PL" sz="2800" b="0" strike="noStrike" spc="-1">
              <a:latin typeface="Arial"/>
            </a:endParaRPr>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0" name="Tytuł 1_204"/>
          <p:cNvSpPr/>
          <p:nvPr/>
        </p:nvSpPr>
        <p:spPr>
          <a:xfrm>
            <a:off x="83844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41" name="Prostokąt 1940"/>
          <p:cNvSpPr/>
          <p:nvPr/>
        </p:nvSpPr>
        <p:spPr>
          <a:xfrm>
            <a:off x="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942" name="Obraz 1941"/>
          <p:cNvPicPr/>
          <p:nvPr/>
        </p:nvPicPr>
        <p:blipFill>
          <a:blip r:embed="rId3"/>
          <a:stretch/>
        </p:blipFill>
        <p:spPr>
          <a:xfrm>
            <a:off x="2467080" y="1440000"/>
            <a:ext cx="6351840" cy="5207400"/>
          </a:xfrm>
          <a:prstGeom prst="rect">
            <a:avLst/>
          </a:prstGeom>
          <a:ln w="0">
            <a:noFill/>
          </a:ln>
        </p:spPr>
      </p:pic>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3" name="Tytuł 1_205"/>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44" name="Prostokąt 1943"/>
          <p:cNvSpPr/>
          <p:nvPr/>
        </p:nvSpPr>
        <p:spPr>
          <a:xfrm>
            <a:off x="36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945" name="Obraz 1944"/>
          <p:cNvPicPr/>
          <p:nvPr/>
        </p:nvPicPr>
        <p:blipFill>
          <a:blip r:embed="rId3"/>
          <a:stretch/>
        </p:blipFill>
        <p:spPr>
          <a:xfrm>
            <a:off x="3025080" y="2229480"/>
            <a:ext cx="6208920" cy="2427480"/>
          </a:xfrm>
          <a:prstGeom prst="rect">
            <a:avLst/>
          </a:prstGeom>
          <a:ln w="0">
            <a:noFill/>
          </a:ln>
        </p:spPr>
      </p:pic>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 name="Obraz 1945"/>
          <p:cNvPicPr/>
          <p:nvPr/>
        </p:nvPicPr>
        <p:blipFill>
          <a:blip r:embed="rId2"/>
          <a:stretch/>
        </p:blipFill>
        <p:spPr>
          <a:xfrm>
            <a:off x="3600000" y="1688040"/>
            <a:ext cx="4523400" cy="4878360"/>
          </a:xfrm>
          <a:prstGeom prst="rect">
            <a:avLst/>
          </a:prstGeom>
          <a:ln w="0">
            <a:noFill/>
          </a:ln>
        </p:spPr>
      </p:pic>
      <p:sp>
        <p:nvSpPr>
          <p:cNvPr id="1947" name="Tytuł 1_252"/>
          <p:cNvSpPr/>
          <p:nvPr/>
        </p:nvSpPr>
        <p:spPr>
          <a:xfrm>
            <a:off x="83916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48" name="Prostokąt 1947"/>
          <p:cNvSpPr/>
          <p:nvPr/>
        </p:nvSpPr>
        <p:spPr>
          <a:xfrm>
            <a:off x="72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3"/>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a:solidFill>
                  <a:srgbClr val="000000"/>
                </a:solidFill>
                <a:latin typeface="Aptos Display"/>
                <a:ea typeface="DejaVu Sans"/>
              </a:rPr>
              <a:t>Wprowadzenie do kursu, cel i zakres szkolenia</a:t>
            </a:r>
            <a:endParaRPr lang="pl-PL" sz="4400" b="0" strike="noStrike" spc="-1">
              <a:latin typeface="Arial"/>
            </a:endParaRPr>
          </a:p>
        </p:txBody>
      </p:sp>
      <p:sp>
        <p:nvSpPr>
          <p:cNvPr id="127"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r>
              <a:rPr lang="pl-PL" sz="2800" b="0" strike="noStrike" spc="-1">
                <a:solidFill>
                  <a:srgbClr val="000000"/>
                </a:solidFill>
                <a:latin typeface="Aptos"/>
                <a:ea typeface="DejaVu Sans"/>
              </a:rPr>
              <a:t>Celem kursu jest pozyskanie teoretycznych i praktycznych podstaw wiedzy umożliwiającej samodzielne prace instalacyjne, eksploatacyjne i remontowe w zakresie systemów elektroenergetycznych lokalnie bilansowanych.</a:t>
            </a:r>
            <a:endParaRPr lang="pl-PL" sz="2800" b="0" strike="noStrike" spc="-1">
              <a:latin typeface="Arial"/>
            </a:endParaRPr>
          </a:p>
          <a:p>
            <a:pPr>
              <a:lnSpc>
                <a:spcPct val="90000"/>
              </a:lnSpc>
              <a:spcBef>
                <a:spcPts val="1001"/>
              </a:spcBef>
            </a:pPr>
            <a:r>
              <a:rPr lang="pl-PL" sz="2800" b="0" strike="noStrike" spc="-1">
                <a:solidFill>
                  <a:srgbClr val="000000"/>
                </a:solidFill>
                <a:latin typeface="Aptos"/>
                <a:ea typeface="DejaVu Sans"/>
              </a:rPr>
              <a:t>W tym celu należy poznać i zrozumieć podstawowe zjawiska fizyczne dotyczące przepływu prądu, poznać podstawowe metody analiz obwodów elektrycznych, poznać podstawowe elementy systemów elektroenergetycznych lokalnie bilansowanych, zrozumieć ich zasadę działania, a także ich wpływ na całokształt systemu elektroenergetycznego kraju.</a:t>
            </a: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Tytuł 1_56"/>
          <p:cNvSpPr/>
          <p:nvPr/>
        </p:nvSpPr>
        <p:spPr>
          <a:xfrm>
            <a:off x="840600" y="5821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42" name="Symbol zastępczy zawartości 2_47"/>
          <p:cNvSpPr/>
          <p:nvPr/>
        </p:nvSpPr>
        <p:spPr>
          <a:xfrm>
            <a:off x="840600" y="20426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43" name="Tytuł 1_57"/>
          <p:cNvSpPr/>
          <p:nvPr/>
        </p:nvSpPr>
        <p:spPr>
          <a:xfrm>
            <a:off x="840600" y="58212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44" name="Symbol zastępczy zawartości 2_48"/>
          <p:cNvSpPr/>
          <p:nvPr/>
        </p:nvSpPr>
        <p:spPr>
          <a:xfrm>
            <a:off x="840600" y="20426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45" name="Obraz 344"/>
          <p:cNvPicPr/>
          <p:nvPr/>
        </p:nvPicPr>
        <p:blipFill>
          <a:blip r:embed="rId2"/>
          <a:stretch/>
        </p:blipFill>
        <p:spPr>
          <a:xfrm>
            <a:off x="40320" y="1785600"/>
            <a:ext cx="12189240" cy="4683600"/>
          </a:xfrm>
          <a:prstGeom prst="rect">
            <a:avLst/>
          </a:prstGeom>
          <a:ln w="0">
            <a:noFill/>
          </a:ln>
        </p:spPr>
      </p:pic>
      <p:sp>
        <p:nvSpPr>
          <p:cNvPr id="346" name="Prostokąt 345"/>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9" name="Tytuł 1_253"/>
          <p:cNvSpPr/>
          <p:nvPr/>
        </p:nvSpPr>
        <p:spPr>
          <a:xfrm>
            <a:off x="83952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50" name="Prostokąt 1949"/>
          <p:cNvSpPr/>
          <p:nvPr/>
        </p:nvSpPr>
        <p:spPr>
          <a:xfrm>
            <a:off x="108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2"/>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pic>
        <p:nvPicPr>
          <p:cNvPr id="1951" name="Obraz 1950"/>
          <p:cNvPicPr/>
          <p:nvPr/>
        </p:nvPicPr>
        <p:blipFill>
          <a:blip r:embed="rId3"/>
          <a:stretch/>
        </p:blipFill>
        <p:spPr>
          <a:xfrm>
            <a:off x="149760" y="2160000"/>
            <a:ext cx="5484600" cy="3058920"/>
          </a:xfrm>
          <a:prstGeom prst="rect">
            <a:avLst/>
          </a:prstGeom>
          <a:ln w="0">
            <a:noFill/>
          </a:ln>
        </p:spPr>
      </p:pic>
      <p:pic>
        <p:nvPicPr>
          <p:cNvPr id="1952" name="Obraz 1951"/>
          <p:cNvPicPr/>
          <p:nvPr/>
        </p:nvPicPr>
        <p:blipFill>
          <a:blip r:embed="rId4"/>
          <a:stretch/>
        </p:blipFill>
        <p:spPr>
          <a:xfrm>
            <a:off x="5940000" y="2295360"/>
            <a:ext cx="6096240" cy="3463560"/>
          </a:xfrm>
          <a:prstGeom prst="rect">
            <a:avLst/>
          </a:prstGeom>
          <a:ln w="0">
            <a:noFill/>
          </a:ln>
        </p:spPr>
      </p:pic>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3" name="Obraz 1952"/>
          <p:cNvPicPr/>
          <p:nvPr/>
        </p:nvPicPr>
        <p:blipFill>
          <a:blip r:embed="rId2"/>
          <a:stretch/>
        </p:blipFill>
        <p:spPr>
          <a:xfrm>
            <a:off x="1988550" y="1829520"/>
            <a:ext cx="7203600" cy="4818960"/>
          </a:xfrm>
          <a:prstGeom prst="rect">
            <a:avLst/>
          </a:prstGeom>
          <a:ln w="0">
            <a:noFill/>
          </a:ln>
        </p:spPr>
      </p:pic>
      <p:sp>
        <p:nvSpPr>
          <p:cNvPr id="1954" name="Tytuł 1_254"/>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
        <p:nvSpPr>
          <p:cNvPr id="1955" name="Prostokąt 1954"/>
          <p:cNvSpPr/>
          <p:nvPr/>
        </p:nvSpPr>
        <p:spPr>
          <a:xfrm>
            <a:off x="360" y="6648480"/>
            <a:ext cx="6838920" cy="20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800" b="0" strike="noStrike" spc="-1" dirty="0">
                <a:solidFill>
                  <a:srgbClr val="000000"/>
                </a:solidFill>
                <a:latin typeface="Aptos"/>
                <a:ea typeface="DejaVu Sans"/>
              </a:rPr>
              <a:t>Źródło: </a:t>
            </a:r>
            <a:r>
              <a:rPr lang="pl-PL" sz="800" b="0" strike="noStrike" spc="-1" dirty="0">
                <a:solidFill>
                  <a:srgbClr val="000000"/>
                </a:solidFill>
                <a:latin typeface="Aptos"/>
                <a:ea typeface="DejaVu Sans"/>
                <a:hlinkClick r:id="rId3"/>
              </a:rPr>
              <a:t>https://www.napiecie.salama.pl/jak-dobrac-i-zamontowac-ogranicznik-przepiec-zasilanie/</a:t>
            </a:r>
            <a:r>
              <a:rPr lang="pl-PL" sz="800" b="0" strike="noStrike" spc="-1" dirty="0">
                <a:solidFill>
                  <a:srgbClr val="000000"/>
                </a:solidFill>
                <a:latin typeface="Aptos"/>
                <a:ea typeface="DejaVu Sans"/>
              </a:rPr>
              <a:t> </a:t>
            </a:r>
            <a:endParaRPr lang="pl-PL" sz="800" b="0" strike="noStrike" spc="-1" dirty="0">
              <a:latin typeface="Arial"/>
            </a:endParaRPr>
          </a:p>
        </p:txBody>
      </p:sp>
      <p:sp>
        <p:nvSpPr>
          <p:cNvPr id="1956" name="Prostokąt 1955"/>
          <p:cNvSpPr/>
          <p:nvPr/>
        </p:nvSpPr>
        <p:spPr>
          <a:xfrm>
            <a:off x="1667625" y="1284840"/>
            <a:ext cx="10618920" cy="1089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dirty="0">
                <a:solidFill>
                  <a:srgbClr val="000000"/>
                </a:solidFill>
                <a:latin typeface="Aptos"/>
                <a:ea typeface="DejaVu Sans"/>
              </a:rPr>
              <a:t>Kompletna ochrona przeciwprzepięciowa</a:t>
            </a:r>
            <a:endParaRPr lang="pl-PL" sz="2800" b="0" strike="noStrike" spc="-1" dirty="0">
              <a:latin typeface="Arial"/>
            </a:endParaRPr>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7" name="Symbol zastępczy zawartości 2_79"/>
          <p:cNvSpPr/>
          <p:nvPr/>
        </p:nvSpPr>
        <p:spPr>
          <a:xfrm>
            <a:off x="838800" y="1620000"/>
            <a:ext cx="10512360" cy="92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Jaki ogranicznik przepięć zastosować w instalacji z systemem fotowoltaicznym?</a:t>
            </a:r>
            <a:endParaRPr lang="pl-PL" sz="2800" b="0" strike="noStrike" spc="-1">
              <a:latin typeface="Arial"/>
            </a:endParaRPr>
          </a:p>
        </p:txBody>
      </p:sp>
      <p:pic>
        <p:nvPicPr>
          <p:cNvPr id="1958" name="Obraz 4_34"/>
          <p:cNvPicPr/>
          <p:nvPr/>
        </p:nvPicPr>
        <p:blipFill>
          <a:blip r:embed="rId2"/>
          <a:stretch/>
        </p:blipFill>
        <p:spPr>
          <a:xfrm>
            <a:off x="3591720" y="2756880"/>
            <a:ext cx="5005800" cy="3911760"/>
          </a:xfrm>
          <a:prstGeom prst="rect">
            <a:avLst/>
          </a:prstGeom>
          <a:ln w="0">
            <a:noFill/>
          </a:ln>
        </p:spPr>
      </p:pic>
      <p:sp>
        <p:nvSpPr>
          <p:cNvPr id="1959" name="pole tekstowe 6_80"/>
          <p:cNvSpPr/>
          <p:nvPr/>
        </p:nvSpPr>
        <p:spPr>
          <a:xfrm>
            <a:off x="102240" y="6647400"/>
            <a:ext cx="94154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
        <p:nvSpPr>
          <p:cNvPr id="1960" name="Tytuł 1_249"/>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1" name="Symbol zastępczy zawartości 2_80"/>
          <p:cNvSpPr/>
          <p:nvPr/>
        </p:nvSpPr>
        <p:spPr>
          <a:xfrm>
            <a:off x="838800" y="1620000"/>
            <a:ext cx="10512360" cy="86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Jaki ogranicznik przepięć zastosować w instalacji z systemem fotowoltaicznym?</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962" name="Obraz 4_35"/>
          <p:cNvPicPr/>
          <p:nvPr/>
        </p:nvPicPr>
        <p:blipFill>
          <a:blip r:embed="rId2"/>
          <a:stretch/>
        </p:blipFill>
        <p:spPr>
          <a:xfrm>
            <a:off x="2284560" y="2691720"/>
            <a:ext cx="7473600" cy="3915360"/>
          </a:xfrm>
          <a:prstGeom prst="rect">
            <a:avLst/>
          </a:prstGeom>
          <a:ln w="0">
            <a:noFill/>
          </a:ln>
        </p:spPr>
      </p:pic>
      <p:sp>
        <p:nvSpPr>
          <p:cNvPr id="1963" name="pole tekstowe 7_2"/>
          <p:cNvSpPr/>
          <p:nvPr/>
        </p:nvSpPr>
        <p:spPr>
          <a:xfrm>
            <a:off x="102240" y="6647400"/>
            <a:ext cx="94154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
        <p:nvSpPr>
          <p:cNvPr id="1964" name="Tytuł 1_245"/>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Tree>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5" name="Symbol zastępczy zawartości 2_81"/>
          <p:cNvSpPr/>
          <p:nvPr/>
        </p:nvSpPr>
        <p:spPr>
          <a:xfrm>
            <a:off x="838800" y="1641240"/>
            <a:ext cx="10512360" cy="877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Jaki ogranicznik przepięć zastosować w instalacji z systemem fotowoltaicznym?</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1966" name="Obraz 4_36"/>
          <p:cNvPicPr/>
          <p:nvPr/>
        </p:nvPicPr>
        <p:blipFill>
          <a:blip r:embed="rId2"/>
          <a:stretch/>
        </p:blipFill>
        <p:spPr>
          <a:xfrm>
            <a:off x="5343120" y="2804760"/>
            <a:ext cx="4374360" cy="4013280"/>
          </a:xfrm>
          <a:prstGeom prst="rect">
            <a:avLst/>
          </a:prstGeom>
          <a:ln w="0">
            <a:noFill/>
          </a:ln>
        </p:spPr>
      </p:pic>
      <p:sp>
        <p:nvSpPr>
          <p:cNvPr id="1967" name="pole tekstowe 5_19"/>
          <p:cNvSpPr/>
          <p:nvPr/>
        </p:nvSpPr>
        <p:spPr>
          <a:xfrm>
            <a:off x="102240" y="6647400"/>
            <a:ext cx="94154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
        <p:nvSpPr>
          <p:cNvPr id="1968" name="Tytuł 1_246"/>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9" name="Tytuł 1_247"/>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1970" name="Symbol zastępczy zawartości 2_8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Ogranicznik przepięć w naziemnej instalacji elektrowni fotowoltaicznej</a:t>
            </a:r>
            <a:endParaRPr lang="pl-PL" sz="2800" b="0" strike="noStrike" spc="-1">
              <a:latin typeface="Arial"/>
            </a:endParaRPr>
          </a:p>
        </p:txBody>
      </p:sp>
      <p:pic>
        <p:nvPicPr>
          <p:cNvPr id="1971" name="Obraz 4_37"/>
          <p:cNvPicPr/>
          <p:nvPr/>
        </p:nvPicPr>
        <p:blipFill>
          <a:blip r:embed="rId2"/>
          <a:stretch/>
        </p:blipFill>
        <p:spPr>
          <a:xfrm>
            <a:off x="937440" y="2986920"/>
            <a:ext cx="10512360" cy="3792600"/>
          </a:xfrm>
          <a:prstGeom prst="rect">
            <a:avLst/>
          </a:prstGeom>
          <a:ln w="0">
            <a:noFill/>
          </a:ln>
        </p:spPr>
      </p:pic>
      <p:sp>
        <p:nvSpPr>
          <p:cNvPr id="1972" name="pole tekstowe 5_20"/>
          <p:cNvSpPr/>
          <p:nvPr/>
        </p:nvSpPr>
        <p:spPr>
          <a:xfrm>
            <a:off x="102240" y="6647400"/>
            <a:ext cx="94154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
        <p:nvSpPr>
          <p:cNvPr id="1973" name="Tytuł 1_250"/>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Ochrona przeciwprzepięciowa</a:t>
            </a:r>
            <a:endParaRPr lang="pl-PL" sz="4400" b="0" strike="noStrike" spc="-1">
              <a:latin typeface="Arial"/>
            </a:endParaRPr>
          </a:p>
        </p:txBody>
      </p:sp>
    </p:spTree>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4" name="Tytuł 1_196"/>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spcBef>
                <a:spcPts val="1001"/>
              </a:spcBef>
            </a:pPr>
            <a:endParaRPr lang="pl-PL" sz="1800" b="0" strike="noStrike" spc="-1">
              <a:latin typeface="Arial"/>
            </a:endParaRPr>
          </a:p>
          <a:p>
            <a:pPr>
              <a:lnSpc>
                <a:spcPct val="90000"/>
              </a:lnSpc>
            </a:pPr>
            <a:endParaRPr lang="pl-PL" sz="1800" b="0" strike="noStrike" spc="-1">
              <a:latin typeface="Arial"/>
            </a:endParaRPr>
          </a:p>
        </p:txBody>
      </p:sp>
      <p:sp>
        <p:nvSpPr>
          <p:cNvPr id="1975" name="Prostokąt 1974"/>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Schemat ogólny instalacji PV</a:t>
            </a:r>
            <a:endParaRPr lang="pl-PL" sz="1800" b="0" strike="noStrike" spc="-1">
              <a:latin typeface="Arial"/>
            </a:endParaRPr>
          </a:p>
        </p:txBody>
      </p:sp>
      <p:sp>
        <p:nvSpPr>
          <p:cNvPr id="1976" name="pole tekstowe 6_47"/>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1977" name="Tytuł 1_255"/>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1978" name="Obraz 1977"/>
          <p:cNvPicPr/>
          <p:nvPr/>
        </p:nvPicPr>
        <p:blipFill>
          <a:blip r:embed="rId2"/>
          <a:stretch/>
        </p:blipFill>
        <p:spPr>
          <a:xfrm>
            <a:off x="2340000" y="2160000"/>
            <a:ext cx="7524720" cy="3693600"/>
          </a:xfrm>
          <a:prstGeom prst="rect">
            <a:avLst/>
          </a:prstGeom>
          <a:ln w="0">
            <a:noFill/>
          </a:ln>
        </p:spPr>
      </p:pic>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Tytuł 1_256"/>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80" name="Tytuł 1_257"/>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sp>
        <p:nvSpPr>
          <p:cNvPr id="1981" name="Tytuł 1_258"/>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82" name="Prostokąt 198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83" name="pole tekstowe 6_81"/>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1984" name="Tytuł 1_259"/>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1985" name="Obraz 1984"/>
          <p:cNvPicPr/>
          <p:nvPr/>
        </p:nvPicPr>
        <p:blipFill>
          <a:blip r:embed="rId2"/>
          <a:stretch/>
        </p:blipFill>
        <p:spPr>
          <a:xfrm>
            <a:off x="1622160" y="1892160"/>
            <a:ext cx="8456760" cy="4046760"/>
          </a:xfrm>
          <a:prstGeom prst="rect">
            <a:avLst/>
          </a:prstGeom>
          <a:ln w="0">
            <a:noFill/>
          </a:ln>
        </p:spPr>
      </p:pic>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 name="Tytuł 1_260"/>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87" name="Prostokąt 198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88" name="pole tekstowe 6_82"/>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1989" name="Tytuł 1_261"/>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1990" name="Obraz 1989"/>
          <p:cNvPicPr/>
          <p:nvPr/>
        </p:nvPicPr>
        <p:blipFill>
          <a:blip r:embed="rId2"/>
          <a:stretch/>
        </p:blipFill>
        <p:spPr>
          <a:xfrm>
            <a:off x="1620000" y="1800000"/>
            <a:ext cx="8190000" cy="4113360"/>
          </a:xfrm>
          <a:prstGeom prst="rect">
            <a:avLst/>
          </a:prstGeom>
          <a:ln w="0">
            <a:noFill/>
          </a:ln>
        </p:spPr>
      </p:pic>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1" name="Tytuł 1_262"/>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92" name="Prostokąt 199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93" name="pole tekstowe 6_83"/>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1994" name="Tytuł 1_263"/>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1995" name="Obraz 1994"/>
          <p:cNvPicPr/>
          <p:nvPr/>
        </p:nvPicPr>
        <p:blipFill>
          <a:blip r:embed="rId2"/>
          <a:stretch/>
        </p:blipFill>
        <p:spPr>
          <a:xfrm>
            <a:off x="2261520" y="1965600"/>
            <a:ext cx="7097400" cy="3778920"/>
          </a:xfrm>
          <a:prstGeom prst="rect">
            <a:avLst/>
          </a:prstGeom>
          <a:ln w="0">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Tytuł 1_58"/>
          <p:cNvSpPr/>
          <p:nvPr/>
        </p:nvSpPr>
        <p:spPr>
          <a:xfrm>
            <a:off x="840600" y="5824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48" name="Symbol zastępczy zawartości 2_49"/>
          <p:cNvSpPr/>
          <p:nvPr/>
        </p:nvSpPr>
        <p:spPr>
          <a:xfrm>
            <a:off x="840600" y="20430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49" name="Tytuł 1_59"/>
          <p:cNvSpPr/>
          <p:nvPr/>
        </p:nvSpPr>
        <p:spPr>
          <a:xfrm>
            <a:off x="840600" y="58248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50" name="Symbol zastępczy zawartości 2_50"/>
          <p:cNvSpPr/>
          <p:nvPr/>
        </p:nvSpPr>
        <p:spPr>
          <a:xfrm>
            <a:off x="840600" y="20430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51" name="Obraz 350"/>
          <p:cNvPicPr/>
          <p:nvPr/>
        </p:nvPicPr>
        <p:blipFill>
          <a:blip r:embed="rId2"/>
          <a:stretch/>
        </p:blipFill>
        <p:spPr>
          <a:xfrm>
            <a:off x="34200" y="1832400"/>
            <a:ext cx="12189240" cy="4285080"/>
          </a:xfrm>
          <a:prstGeom prst="rect">
            <a:avLst/>
          </a:prstGeom>
          <a:ln w="0">
            <a:noFill/>
          </a:ln>
        </p:spPr>
      </p:pic>
      <p:sp>
        <p:nvSpPr>
          <p:cNvPr id="352" name="Prostokąt 351"/>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 name="Tytuł 1_264"/>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97" name="Prostokąt 199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98" name="pole tekstowe 6_84"/>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1999" name="Tytuł 1_265"/>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00" name="Obraz 1999"/>
          <p:cNvPicPr/>
          <p:nvPr/>
        </p:nvPicPr>
        <p:blipFill>
          <a:blip r:embed="rId2"/>
          <a:stretch/>
        </p:blipFill>
        <p:spPr>
          <a:xfrm>
            <a:off x="1440000" y="1620000"/>
            <a:ext cx="8964720" cy="4753440"/>
          </a:xfrm>
          <a:prstGeom prst="rect">
            <a:avLst/>
          </a:prstGeom>
          <a:ln w="0">
            <a:noFill/>
          </a:ln>
        </p:spPr>
      </p:pic>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1" name="Tytuł 1_276"/>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02" name="Prostokąt 200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03" name="pole tekstowe 6_90"/>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04" name="Tytuł 1_277"/>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05" name="Obraz 2004"/>
          <p:cNvPicPr/>
          <p:nvPr/>
        </p:nvPicPr>
        <p:blipFill>
          <a:blip r:embed="rId2"/>
          <a:stretch/>
        </p:blipFill>
        <p:spPr>
          <a:xfrm>
            <a:off x="1474200" y="1534320"/>
            <a:ext cx="9144720" cy="4944600"/>
          </a:xfrm>
          <a:prstGeom prst="rect">
            <a:avLst/>
          </a:prstGeom>
          <a:ln w="0">
            <a:noFill/>
          </a:ln>
        </p:spPr>
      </p:pic>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6" name="Obraz 2005"/>
          <p:cNvPicPr/>
          <p:nvPr/>
        </p:nvPicPr>
        <p:blipFill>
          <a:blip r:embed="rId2"/>
          <a:stretch/>
        </p:blipFill>
        <p:spPr>
          <a:xfrm>
            <a:off x="1800000" y="2084400"/>
            <a:ext cx="8278920" cy="3854520"/>
          </a:xfrm>
          <a:prstGeom prst="rect">
            <a:avLst/>
          </a:prstGeom>
          <a:ln w="0">
            <a:noFill/>
          </a:ln>
        </p:spPr>
      </p:pic>
      <p:sp>
        <p:nvSpPr>
          <p:cNvPr id="2007" name="Tytuł 1_278"/>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08" name="Prostokąt 2007"/>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09" name="pole tekstowe 6_91"/>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10" name="Tytuł 1_279"/>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1" name="Tytuł 1_266"/>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12" name="Prostokąt 201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13" name="pole tekstowe 6_85"/>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14" name="Tytuł 1_267"/>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15" name="Obraz 2014"/>
          <p:cNvPicPr/>
          <p:nvPr/>
        </p:nvPicPr>
        <p:blipFill>
          <a:blip r:embed="rId2"/>
          <a:stretch/>
        </p:blipFill>
        <p:spPr>
          <a:xfrm>
            <a:off x="2160000" y="1800000"/>
            <a:ext cx="7306920" cy="4396680"/>
          </a:xfrm>
          <a:prstGeom prst="rect">
            <a:avLst/>
          </a:prstGeom>
          <a:ln w="0">
            <a:noFill/>
          </a:ln>
        </p:spPr>
      </p:pic>
    </p:spTree>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6" name="Tytuł 1_268"/>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17" name="Prostokąt 201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18" name="pole tekstowe 6_86"/>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19" name="Tytuł 1_269"/>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20" name="Obraz 2019"/>
          <p:cNvPicPr/>
          <p:nvPr/>
        </p:nvPicPr>
        <p:blipFill>
          <a:blip r:embed="rId2"/>
          <a:stretch/>
        </p:blipFill>
        <p:spPr>
          <a:xfrm>
            <a:off x="1280520" y="1517760"/>
            <a:ext cx="8978400" cy="5095800"/>
          </a:xfrm>
          <a:prstGeom prst="rect">
            <a:avLst/>
          </a:prstGeom>
          <a:ln w="0">
            <a:noFill/>
          </a:ln>
        </p:spPr>
      </p:pic>
    </p:spTree>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1" name="Tytuł 1_270"/>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22" name="Prostokąt 202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23" name="pole tekstowe 6_87"/>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24" name="Tytuł 1_271"/>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25" name="Obraz 2024"/>
          <p:cNvPicPr/>
          <p:nvPr/>
        </p:nvPicPr>
        <p:blipFill>
          <a:blip r:embed="rId2"/>
          <a:stretch/>
        </p:blipFill>
        <p:spPr>
          <a:xfrm>
            <a:off x="900000" y="1707840"/>
            <a:ext cx="9538920" cy="4771080"/>
          </a:xfrm>
          <a:prstGeom prst="rect">
            <a:avLst/>
          </a:prstGeom>
          <a:ln w="0">
            <a:noFill/>
          </a:ln>
        </p:spPr>
      </p:pic>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6" name="Tytuł 1_272"/>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27" name="Prostokąt 202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28" name="pole tekstowe 6_88"/>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29" name="Tytuł 1_273"/>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30" name="Obraz 2029"/>
          <p:cNvPicPr/>
          <p:nvPr/>
        </p:nvPicPr>
        <p:blipFill>
          <a:blip r:embed="rId2"/>
          <a:stretch/>
        </p:blipFill>
        <p:spPr>
          <a:xfrm>
            <a:off x="1162800" y="1800000"/>
            <a:ext cx="9276120" cy="4713120"/>
          </a:xfrm>
          <a:prstGeom prst="rect">
            <a:avLst/>
          </a:prstGeom>
          <a:ln w="0">
            <a:noFill/>
          </a:ln>
        </p:spPr>
      </p:pic>
    </p:spTree>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1" name="Tytuł 1_274"/>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32" name="Prostokąt 203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33" name="pole tekstowe 6_89"/>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34" name="Tytuł 1_275"/>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35" name="Obraz 2034"/>
          <p:cNvPicPr/>
          <p:nvPr/>
        </p:nvPicPr>
        <p:blipFill>
          <a:blip r:embed="rId2"/>
          <a:stretch/>
        </p:blipFill>
        <p:spPr>
          <a:xfrm>
            <a:off x="1294200" y="1505880"/>
            <a:ext cx="9684720" cy="4973040"/>
          </a:xfrm>
          <a:prstGeom prst="rect">
            <a:avLst/>
          </a:prstGeom>
          <a:ln w="0">
            <a:noFill/>
          </a:ln>
        </p:spPr>
      </p:pic>
    </p:spTree>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6" name="Tytuł 1_280"/>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37" name="Prostokąt 203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38" name="pole tekstowe 6_92"/>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39" name="Tytuł 1_281"/>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40" name="Obraz 2039"/>
          <p:cNvPicPr/>
          <p:nvPr/>
        </p:nvPicPr>
        <p:blipFill>
          <a:blip r:embed="rId2"/>
          <a:stretch/>
        </p:blipFill>
        <p:spPr>
          <a:xfrm>
            <a:off x="1260000" y="1471680"/>
            <a:ext cx="9504720" cy="5007240"/>
          </a:xfrm>
          <a:prstGeom prst="rect">
            <a:avLst/>
          </a:prstGeom>
          <a:ln w="0">
            <a:noFill/>
          </a:ln>
        </p:spPr>
      </p:pic>
    </p:spTree>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1" name="Tytuł 1_282"/>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42" name="Prostokąt 204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43" name="pole tekstowe 6_93"/>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44" name="Tytuł 1_283"/>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45" name="Obraz 2044"/>
          <p:cNvPicPr/>
          <p:nvPr/>
        </p:nvPicPr>
        <p:blipFill>
          <a:blip r:embed="rId2"/>
          <a:stretch/>
        </p:blipFill>
        <p:spPr>
          <a:xfrm>
            <a:off x="1071000" y="1440000"/>
            <a:ext cx="9907920" cy="5194800"/>
          </a:xfrm>
          <a:prstGeom prst="rect">
            <a:avLst/>
          </a:prstGeom>
          <a:ln w="0">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Tytuł 1_60"/>
          <p:cNvSpPr/>
          <p:nvPr/>
        </p:nvSpPr>
        <p:spPr>
          <a:xfrm>
            <a:off x="840600" y="5828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54" name="Symbol zastępczy zawartości 2_51"/>
          <p:cNvSpPr/>
          <p:nvPr/>
        </p:nvSpPr>
        <p:spPr>
          <a:xfrm>
            <a:off x="840600" y="20433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55" name="Tytuł 1_61"/>
          <p:cNvSpPr/>
          <p:nvPr/>
        </p:nvSpPr>
        <p:spPr>
          <a:xfrm>
            <a:off x="840600" y="5828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56" name="Symbol zastępczy zawartości 2_52"/>
          <p:cNvSpPr/>
          <p:nvPr/>
        </p:nvSpPr>
        <p:spPr>
          <a:xfrm>
            <a:off x="840600" y="20433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57" name="Obraz 356"/>
          <p:cNvPicPr/>
          <p:nvPr/>
        </p:nvPicPr>
        <p:blipFill>
          <a:blip r:embed="rId2"/>
          <a:stretch/>
        </p:blipFill>
        <p:spPr>
          <a:xfrm>
            <a:off x="360" y="1980000"/>
            <a:ext cx="12189240" cy="4085640"/>
          </a:xfrm>
          <a:prstGeom prst="rect">
            <a:avLst/>
          </a:prstGeom>
          <a:ln w="0">
            <a:noFill/>
          </a:ln>
        </p:spPr>
      </p:pic>
      <p:sp>
        <p:nvSpPr>
          <p:cNvPr id="358" name="Prostokąt 357"/>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6" name="Tytuł 1_284"/>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47" name="Prostokąt 204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48" name="pole tekstowe 6_94"/>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49" name="Tytuł 1_285"/>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50" name="Obraz 2049"/>
          <p:cNvPicPr/>
          <p:nvPr/>
        </p:nvPicPr>
        <p:blipFill>
          <a:blip r:embed="rId2"/>
          <a:stretch/>
        </p:blipFill>
        <p:spPr>
          <a:xfrm>
            <a:off x="2997000" y="1440000"/>
            <a:ext cx="5478840" cy="5378040"/>
          </a:xfrm>
          <a:prstGeom prst="rect">
            <a:avLst/>
          </a:prstGeom>
          <a:ln w="0">
            <a:noFill/>
          </a:ln>
        </p:spPr>
      </p:pic>
    </p:spTree>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ytuł 1_286"/>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52" name="Prostokąt 205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53" name="pole tekstowe 6_95"/>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54" name="Tytuł 1_287"/>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55" name="Obraz 2054"/>
          <p:cNvPicPr/>
          <p:nvPr/>
        </p:nvPicPr>
        <p:blipFill>
          <a:blip r:embed="rId2"/>
          <a:stretch/>
        </p:blipFill>
        <p:spPr>
          <a:xfrm>
            <a:off x="1440000" y="1800000"/>
            <a:ext cx="8784720" cy="4542480"/>
          </a:xfrm>
          <a:prstGeom prst="rect">
            <a:avLst/>
          </a:prstGeom>
          <a:ln w="0">
            <a:noFill/>
          </a:ln>
        </p:spPr>
      </p:pic>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Tytuł 1_288"/>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57" name="Prostokąt 205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58" name="pole tekstowe 6_96"/>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59" name="Tytuł 1_289"/>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60" name="Obraz 2059"/>
          <p:cNvPicPr/>
          <p:nvPr/>
        </p:nvPicPr>
        <p:blipFill>
          <a:blip r:embed="rId2"/>
          <a:stretch/>
        </p:blipFill>
        <p:spPr>
          <a:xfrm>
            <a:off x="3240000" y="1440000"/>
            <a:ext cx="4875840" cy="5292720"/>
          </a:xfrm>
          <a:prstGeom prst="rect">
            <a:avLst/>
          </a:prstGeom>
          <a:ln w="0">
            <a:noFill/>
          </a:ln>
        </p:spPr>
      </p:pic>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 name="Tytuł 1_290"/>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62" name="Prostokąt 206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63" name="pole tekstowe 6_97"/>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64" name="Tytuł 1_291"/>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65" name="Obraz 2064"/>
          <p:cNvPicPr/>
          <p:nvPr/>
        </p:nvPicPr>
        <p:blipFill>
          <a:blip r:embed="rId2"/>
          <a:stretch/>
        </p:blipFill>
        <p:spPr>
          <a:xfrm>
            <a:off x="1080000" y="1620000"/>
            <a:ext cx="9504720" cy="4846320"/>
          </a:xfrm>
          <a:prstGeom prst="rect">
            <a:avLst/>
          </a:prstGeom>
          <a:ln w="0">
            <a:noFill/>
          </a:ln>
        </p:spPr>
      </p:pic>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6" name="Tytuł 1_292"/>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67" name="Prostokąt 206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68" name="pole tekstowe 6_98"/>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69" name="Tytuł 1_293"/>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70" name="Obraz 2069"/>
          <p:cNvPicPr/>
          <p:nvPr/>
        </p:nvPicPr>
        <p:blipFill>
          <a:blip r:embed="rId2"/>
          <a:stretch/>
        </p:blipFill>
        <p:spPr>
          <a:xfrm>
            <a:off x="1781640" y="1980000"/>
            <a:ext cx="8477280" cy="4470480"/>
          </a:xfrm>
          <a:prstGeom prst="rect">
            <a:avLst/>
          </a:prstGeom>
          <a:ln w="0">
            <a:noFill/>
          </a:ln>
        </p:spPr>
      </p:pic>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1" name="Tytuł 1_294"/>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72" name="Prostokąt 2071"/>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73" name="pole tekstowe 6_99"/>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74" name="Tytuł 1_295"/>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75" name="Obraz 2074"/>
          <p:cNvPicPr/>
          <p:nvPr/>
        </p:nvPicPr>
        <p:blipFill>
          <a:blip r:embed="rId2"/>
          <a:stretch/>
        </p:blipFill>
        <p:spPr>
          <a:xfrm>
            <a:off x="1895040" y="1620000"/>
            <a:ext cx="7823880" cy="4881600"/>
          </a:xfrm>
          <a:prstGeom prst="rect">
            <a:avLst/>
          </a:prstGeom>
          <a:ln w="0">
            <a:noFill/>
          </a:ln>
        </p:spPr>
      </p:pic>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Tytuł 1_296"/>
          <p:cNvSpPr/>
          <p:nvPr/>
        </p:nvSpPr>
        <p:spPr>
          <a:xfrm>
            <a:off x="83844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77" name="Prostokąt 2076"/>
          <p:cNvSpPr/>
          <p:nvPr/>
        </p:nvSpPr>
        <p:spPr>
          <a:xfrm>
            <a:off x="489960" y="1620000"/>
            <a:ext cx="7428240" cy="344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78" name="pole tekstowe 6_100"/>
          <p:cNvSpPr/>
          <p:nvPr/>
        </p:nvSpPr>
        <p:spPr>
          <a:xfrm>
            <a:off x="360" y="6635880"/>
            <a:ext cx="122378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https://www.sigenergy.com/ </a:t>
            </a:r>
            <a:endParaRPr lang="pl-PL" sz="800" b="0" strike="noStrike" spc="-1">
              <a:latin typeface="Arial"/>
            </a:endParaRPr>
          </a:p>
          <a:p>
            <a:pPr>
              <a:lnSpc>
                <a:spcPct val="100000"/>
              </a:lnSpc>
            </a:pPr>
            <a:endParaRPr lang="pl-PL" sz="800" b="0" strike="noStrike" spc="-1">
              <a:latin typeface="Arial"/>
            </a:endParaRPr>
          </a:p>
        </p:txBody>
      </p:sp>
      <p:sp>
        <p:nvSpPr>
          <p:cNvPr id="2079" name="Tytuł 1_297"/>
          <p:cNvSpPr/>
          <p:nvPr/>
        </p:nvSpPr>
        <p:spPr>
          <a:xfrm>
            <a:off x="838800" y="3646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Podłączenie magazynu energii</a:t>
            </a:r>
            <a:endParaRPr lang="pl-PL" sz="4400" b="0" strike="noStrike" spc="-1">
              <a:latin typeface="Arial"/>
            </a:endParaRPr>
          </a:p>
        </p:txBody>
      </p:sp>
      <p:pic>
        <p:nvPicPr>
          <p:cNvPr id="2080" name="Obraz 2079"/>
          <p:cNvPicPr/>
          <p:nvPr/>
        </p:nvPicPr>
        <p:blipFill>
          <a:blip r:embed="rId2"/>
          <a:stretch/>
        </p:blipFill>
        <p:spPr>
          <a:xfrm>
            <a:off x="1114200" y="1620000"/>
            <a:ext cx="9324720" cy="4720320"/>
          </a:xfrm>
          <a:prstGeom prst="rect">
            <a:avLst/>
          </a:prstGeom>
          <a:ln w="0">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Tytuł 1_62"/>
          <p:cNvSpPr/>
          <p:nvPr/>
        </p:nvSpPr>
        <p:spPr>
          <a:xfrm>
            <a:off x="840600" y="5832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60" name="Symbol zastępczy zawartości 2_53"/>
          <p:cNvSpPr/>
          <p:nvPr/>
        </p:nvSpPr>
        <p:spPr>
          <a:xfrm>
            <a:off x="840600" y="20437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61" name="Tytuł 1_63"/>
          <p:cNvSpPr/>
          <p:nvPr/>
        </p:nvSpPr>
        <p:spPr>
          <a:xfrm>
            <a:off x="840600" y="58320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62" name="Symbol zastępczy zawartości 2_54"/>
          <p:cNvSpPr/>
          <p:nvPr/>
        </p:nvSpPr>
        <p:spPr>
          <a:xfrm>
            <a:off x="840600" y="204372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63" name="Obraz 362"/>
          <p:cNvPicPr/>
          <p:nvPr/>
        </p:nvPicPr>
        <p:blipFill>
          <a:blip r:embed="rId2"/>
          <a:stretch/>
        </p:blipFill>
        <p:spPr>
          <a:xfrm>
            <a:off x="48240" y="2365560"/>
            <a:ext cx="12189240" cy="2851920"/>
          </a:xfrm>
          <a:prstGeom prst="rect">
            <a:avLst/>
          </a:prstGeom>
          <a:ln w="0">
            <a:noFill/>
          </a:ln>
        </p:spPr>
      </p:pic>
      <p:sp>
        <p:nvSpPr>
          <p:cNvPr id="364" name="Prostokąt 363"/>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Tytuł 1_64"/>
          <p:cNvSpPr/>
          <p:nvPr/>
        </p:nvSpPr>
        <p:spPr>
          <a:xfrm>
            <a:off x="840600" y="58356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66" name="Symbol zastępczy zawartości 2_55"/>
          <p:cNvSpPr/>
          <p:nvPr/>
        </p:nvSpPr>
        <p:spPr>
          <a:xfrm>
            <a:off x="840600" y="20440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67" name="Tytuł 1_65"/>
          <p:cNvSpPr/>
          <p:nvPr/>
        </p:nvSpPr>
        <p:spPr>
          <a:xfrm>
            <a:off x="840600" y="58356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68" name="Symbol zastępczy zawartości 2_56"/>
          <p:cNvSpPr/>
          <p:nvPr/>
        </p:nvSpPr>
        <p:spPr>
          <a:xfrm>
            <a:off x="840600" y="20440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69" name="Obraz 368"/>
          <p:cNvPicPr/>
          <p:nvPr/>
        </p:nvPicPr>
        <p:blipFill>
          <a:blip r:embed="rId2"/>
          <a:stretch/>
        </p:blipFill>
        <p:spPr>
          <a:xfrm>
            <a:off x="48240" y="1800000"/>
            <a:ext cx="12189240" cy="4262040"/>
          </a:xfrm>
          <a:prstGeom prst="rect">
            <a:avLst/>
          </a:prstGeom>
          <a:ln w="0">
            <a:noFill/>
          </a:ln>
        </p:spPr>
      </p:pic>
      <p:sp>
        <p:nvSpPr>
          <p:cNvPr id="370" name="Prostokąt 369"/>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Tytuł 1_66"/>
          <p:cNvSpPr/>
          <p:nvPr/>
        </p:nvSpPr>
        <p:spPr>
          <a:xfrm>
            <a:off x="840600" y="5839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72" name="Symbol zastępczy zawartości 2_57"/>
          <p:cNvSpPr/>
          <p:nvPr/>
        </p:nvSpPr>
        <p:spPr>
          <a:xfrm>
            <a:off x="840600" y="20444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73" name="Tytuł 1_67"/>
          <p:cNvSpPr/>
          <p:nvPr/>
        </p:nvSpPr>
        <p:spPr>
          <a:xfrm>
            <a:off x="840600" y="58392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74" name="Symbol zastępczy zawartości 2_58"/>
          <p:cNvSpPr/>
          <p:nvPr/>
        </p:nvSpPr>
        <p:spPr>
          <a:xfrm>
            <a:off x="840600" y="204444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75" name="Obraz 374"/>
          <p:cNvPicPr/>
          <p:nvPr/>
        </p:nvPicPr>
        <p:blipFill>
          <a:blip r:embed="rId2"/>
          <a:stretch/>
        </p:blipFill>
        <p:spPr>
          <a:xfrm>
            <a:off x="0" y="2707200"/>
            <a:ext cx="12189240" cy="2150280"/>
          </a:xfrm>
          <a:prstGeom prst="rect">
            <a:avLst/>
          </a:prstGeom>
          <a:ln w="0">
            <a:noFill/>
          </a:ln>
        </p:spPr>
      </p:pic>
      <p:sp>
        <p:nvSpPr>
          <p:cNvPr id="376" name="Prostokąt 375"/>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Tytuł 1_68"/>
          <p:cNvSpPr/>
          <p:nvPr/>
        </p:nvSpPr>
        <p:spPr>
          <a:xfrm>
            <a:off x="840600" y="5842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78" name="Symbol zastępczy zawartości 2_59"/>
          <p:cNvSpPr/>
          <p:nvPr/>
        </p:nvSpPr>
        <p:spPr>
          <a:xfrm>
            <a:off x="840600" y="20448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79" name="Tytuł 1_69"/>
          <p:cNvSpPr/>
          <p:nvPr/>
        </p:nvSpPr>
        <p:spPr>
          <a:xfrm>
            <a:off x="840600" y="584280"/>
            <a:ext cx="10512360" cy="1322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80" name="Symbol zastępczy zawartości 2_60"/>
          <p:cNvSpPr/>
          <p:nvPr/>
        </p:nvSpPr>
        <p:spPr>
          <a:xfrm>
            <a:off x="840600" y="20448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81" name="Obraz 380"/>
          <p:cNvPicPr/>
          <p:nvPr/>
        </p:nvPicPr>
        <p:blipFill>
          <a:blip r:embed="rId2"/>
          <a:stretch/>
        </p:blipFill>
        <p:spPr>
          <a:xfrm>
            <a:off x="48240" y="1811160"/>
            <a:ext cx="12189240" cy="4126320"/>
          </a:xfrm>
          <a:prstGeom prst="rect">
            <a:avLst/>
          </a:prstGeom>
          <a:ln w="0">
            <a:noFill/>
          </a:ln>
        </p:spPr>
      </p:pic>
      <p:sp>
        <p:nvSpPr>
          <p:cNvPr id="382" name="Prostokąt 381"/>
          <p:cNvSpPr/>
          <p:nvPr/>
        </p:nvSpPr>
        <p:spPr>
          <a:xfrm>
            <a:off x="160920" y="6480000"/>
            <a:ext cx="1009836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https://sip.lex.pl/</a:t>
            </a:r>
            <a:endParaRPr lang="pl-PL" sz="1800" b="0" strike="noStrike" spc="-1">
              <a:latin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 name="Tytuł 1_70"/>
          <p:cNvSpPr/>
          <p:nvPr/>
        </p:nvSpPr>
        <p:spPr>
          <a:xfrm>
            <a:off x="720000" y="80172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2: Analiza obwodów elektrycznych w systemach elektroenergetycznych</a:t>
            </a:r>
            <a:endParaRPr lang="pl-PL" sz="4400" b="0" strike="noStrike" spc="-1">
              <a:latin typeface="Arial"/>
            </a:endParaRPr>
          </a:p>
        </p:txBody>
      </p:sp>
      <p:sp>
        <p:nvSpPr>
          <p:cNvPr id="384" name="Symbol zastępczy zawartości 2_61"/>
          <p:cNvSpPr/>
          <p:nvPr/>
        </p:nvSpPr>
        <p:spPr>
          <a:xfrm>
            <a:off x="838080" y="143208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1001"/>
              </a:spcBef>
            </a:pPr>
            <a:endParaRPr lang="pl-PL" sz="1800" b="0" strike="noStrike" spc="-1">
              <a:latin typeface="Arial"/>
            </a:endParaRPr>
          </a:p>
          <a:p>
            <a:pPr>
              <a:lnSpc>
                <a:spcPct val="90000"/>
              </a:lnSpc>
              <a:spcBef>
                <a:spcPts val="1001"/>
              </a:spcBef>
              <a:tabLst>
                <a:tab pos="0" algn="l"/>
              </a:tabLst>
            </a:pPr>
            <a:endParaRPr lang="pl-PL" sz="1800" b="0" strike="noStrike" spc="-1">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Tytuł 1"/>
          <p:cNvSpPr/>
          <p:nvPr/>
        </p:nvSpPr>
        <p:spPr>
          <a:xfrm>
            <a:off x="838080" y="9000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2: Analiza obwodów elektrycznych w systemach elektroenergetycznych</a:t>
            </a:r>
            <a:endParaRPr lang="pl-PL" sz="4400" b="0" strike="noStrike" spc="-1">
              <a:latin typeface="Arial"/>
            </a:endParaRPr>
          </a:p>
          <a:p>
            <a:pPr>
              <a:lnSpc>
                <a:spcPct val="90000"/>
              </a:lnSpc>
            </a:pPr>
            <a:r>
              <a:rPr lang="pl-PL" sz="4400" b="0" strike="noStrike" spc="-1">
                <a:solidFill>
                  <a:srgbClr val="000000"/>
                </a:solidFill>
                <a:latin typeface="Aptos Display"/>
                <a:ea typeface="DejaVu Sans"/>
              </a:rPr>
              <a:t>  </a:t>
            </a:r>
            <a:endParaRPr lang="pl-PL" sz="4400" b="0" strike="noStrike" spc="-1">
              <a:latin typeface="Arial"/>
            </a:endParaRPr>
          </a:p>
        </p:txBody>
      </p:sp>
      <p:sp>
        <p:nvSpPr>
          <p:cNvPr id="386" name="Symbol zastępczy zawartości 2"/>
          <p:cNvSpPr/>
          <p:nvPr/>
        </p:nvSpPr>
        <p:spPr>
          <a:xfrm>
            <a:off x="180000" y="252000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000"/>
          </a:bodyPr>
          <a:lstStyle/>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Podstawowe pojęcia fizyczne: prąd, napięcie, moc, energia, rezystancja, reaktancja, impedancja, analiza harmonicznych w przebiegach odkształconych napięć i prądów (podstawowe pojęcia do wykorzystania w praktyce) </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Elementy obwodów: źródła napięcia/prądu, obwód nierozgałęziony i obwód rozgałęziony, rezystory, kondensatory, cewki </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Prawo Kirchhoffa i Prawo Ohma </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Symbole i schematy elektryczne – odczytywanie i rysowanie </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Metody analizy obwodów: metoda oczkowa, metoda węzłowa </a:t>
            </a:r>
            <a:endParaRPr lang="pl-PL" sz="2800" b="0" strike="noStrike" spc="-1">
              <a:latin typeface="Arial"/>
            </a:endParaRPr>
          </a:p>
          <a:p>
            <a:pPr marL="228600" indent="-22536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Obwody RLC </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prąd</a:t>
            </a:r>
            <a:endParaRPr lang="pl-PL" sz="4400" b="0" strike="noStrike" spc="-1">
              <a:latin typeface="Arial"/>
            </a:endParaRPr>
          </a:p>
        </p:txBody>
      </p:sp>
      <p:sp>
        <p:nvSpPr>
          <p:cNvPr id="388" name="Symbol zastępczy zawartości 2"/>
          <p:cNvSpPr/>
          <p:nvPr/>
        </p:nvSpPr>
        <p:spPr>
          <a:xfrm>
            <a:off x="838080" y="1825560"/>
            <a:ext cx="10512360" cy="2464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Co to jest prąd?</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a:lnSpc>
                <a:spcPct val="90000"/>
              </a:lnSpc>
              <a:spcBef>
                <a:spcPts val="1001"/>
              </a:spcBef>
              <a:tabLst>
                <a:tab pos="0" algn="l"/>
              </a:tabLst>
            </a:pPr>
            <a:r>
              <a:rPr lang="pl-PL" sz="2800" b="0" strike="noStrike" spc="-1">
                <a:solidFill>
                  <a:srgbClr val="000000"/>
                </a:solidFill>
                <a:latin typeface="Aptos"/>
                <a:ea typeface="DejaVu Sans"/>
              </a:rPr>
              <a:t>Uporządkowany ruch ładunków elektrycznych poprzez badany przekrój poprzeczny ciała przewodzącego pod wpływem pola elektrycznego nazywamy </a:t>
            </a:r>
            <a:r>
              <a:rPr lang="pl-PL" sz="2800" b="1" strike="noStrike" spc="-1">
                <a:solidFill>
                  <a:srgbClr val="000000"/>
                </a:solidFill>
                <a:latin typeface="Aptos"/>
                <a:ea typeface="DejaVu Sans"/>
              </a:rPr>
              <a:t>prądem.</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
        <p:nvSpPr>
          <p:cNvPr id="389" name="Symbol zastępczy zawartości 2"/>
          <p:cNvSpPr/>
          <p:nvPr/>
        </p:nvSpPr>
        <p:spPr>
          <a:xfrm>
            <a:off x="102600" y="6442200"/>
            <a:ext cx="10512360" cy="448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5000" lnSpcReduction="10000"/>
          </a:bodyPr>
          <a:lstStyle/>
          <a:p>
            <a:pPr>
              <a:lnSpc>
                <a:spcPct val="90000"/>
              </a:lnSpc>
              <a:spcBef>
                <a:spcPts val="1001"/>
              </a:spcBef>
              <a:tabLst>
                <a:tab pos="0" algn="l"/>
              </a:tabLst>
            </a:pPr>
            <a:r>
              <a:rPr lang="pl-PL" sz="2800" b="1" strike="noStrike" spc="-1">
                <a:solidFill>
                  <a:srgbClr val="000000"/>
                </a:solidFill>
                <a:latin typeface="Aptos"/>
                <a:ea typeface="DejaVu Sans"/>
              </a:rPr>
              <a:t>Warto poczytać: prof. dr inż. Stanisław Bolkowski „ELEKTROTECHNIKA”</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pic>
        <p:nvPicPr>
          <p:cNvPr id="390" name="Obraz 5" descr="Obraz zawierający tekst, książka, Grafika, Czcionka&#10;&#10;Zawartość wygenerowana przez sztuczną inteligencję może być niepoprawna."/>
          <p:cNvPicPr/>
          <p:nvPr/>
        </p:nvPicPr>
        <p:blipFill>
          <a:blip r:embed="rId2"/>
          <a:stretch/>
        </p:blipFill>
        <p:spPr>
          <a:xfrm rot="5400000">
            <a:off x="9791280" y="4296600"/>
            <a:ext cx="2084040" cy="1562040"/>
          </a:xfrm>
          <a:prstGeom prst="rect">
            <a:avLst/>
          </a:prstGeom>
          <a:ln w="0">
            <a:noFill/>
          </a:ln>
        </p:spPr>
      </p:pic>
      <p:pic>
        <p:nvPicPr>
          <p:cNvPr id="391" name="Obraz 10"/>
          <p:cNvPicPr/>
          <p:nvPr/>
        </p:nvPicPr>
        <p:blipFill>
          <a:blip r:embed="rId3"/>
          <a:stretch/>
        </p:blipFill>
        <p:spPr>
          <a:xfrm>
            <a:off x="4667400" y="4158720"/>
            <a:ext cx="1749240" cy="1311120"/>
          </a:xfrm>
          <a:prstGeom prst="rect">
            <a:avLst/>
          </a:prstGeom>
          <a:ln w="0">
            <a:noFill/>
          </a:ln>
        </p:spPr>
      </p:pic>
      <p:pic>
        <p:nvPicPr>
          <p:cNvPr id="392" name="Obraz 12"/>
          <p:cNvPicPr/>
          <p:nvPr/>
        </p:nvPicPr>
        <p:blipFill>
          <a:blip r:embed="rId4"/>
          <a:stretch/>
        </p:blipFill>
        <p:spPr>
          <a:xfrm>
            <a:off x="915480" y="5170320"/>
            <a:ext cx="2532600" cy="1112400"/>
          </a:xfrm>
          <a:prstGeom prst="rect">
            <a:avLst/>
          </a:prstGeom>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ytuł 1_10"/>
          <p:cNvSpPr/>
          <p:nvPr/>
        </p:nvSpPr>
        <p:spPr>
          <a:xfrm>
            <a:off x="83844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29" name="Prostokąt 128"/>
          <p:cNvSpPr/>
          <p:nvPr/>
        </p:nvSpPr>
        <p:spPr>
          <a:xfrm>
            <a:off x="0" y="6120360"/>
            <a:ext cx="1205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https://www.gov.pl/web/kppsp-tczew/zasady-postepowania-na-wypadek-pozaru</a:t>
            </a:r>
            <a:endParaRPr lang="pl-PL" sz="1800" b="0" strike="noStrike" spc="-1">
              <a:latin typeface="Arial"/>
            </a:endParaRPr>
          </a:p>
        </p:txBody>
      </p:sp>
      <p:sp>
        <p:nvSpPr>
          <p:cNvPr id="130" name="Prostokąt 129"/>
          <p:cNvSpPr/>
          <p:nvPr/>
        </p:nvSpPr>
        <p:spPr>
          <a:xfrm>
            <a:off x="0" y="6511680"/>
            <a:ext cx="1205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https://www.youtube.com/watch?v=ji_yLxw6-lk&amp;t=2s</a:t>
            </a:r>
            <a:endParaRPr lang="pl-PL" sz="1800" b="0" strike="noStrike" spc="-1">
              <a:latin typeface="Arial"/>
            </a:endParaRPr>
          </a:p>
        </p:txBody>
      </p:sp>
      <p:sp>
        <p:nvSpPr>
          <p:cNvPr id="131" name="Prostokąt 130"/>
          <p:cNvSpPr/>
          <p:nvPr/>
        </p:nvSpPr>
        <p:spPr>
          <a:xfrm>
            <a:off x="720000" y="1807200"/>
            <a:ext cx="11222640" cy="111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 przypadku powstania pożaru wszyscy zobowiązani są podjąć działania w celu jego likwidacji</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zaalarmować niezwłocznie, przy użyciu wszystkich dostępnych środków osoby będące w strefie zagrożenia,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wezwać straż pożarną.</a:t>
            </a:r>
            <a:endParaRPr lang="pl-PL" sz="1800" b="0" strike="noStrike" spc="-1">
              <a:latin typeface="Arial"/>
            </a:endParaRPr>
          </a:p>
        </p:txBody>
      </p:sp>
      <p:pic>
        <p:nvPicPr>
          <p:cNvPr id="132" name="Obraz 131"/>
          <p:cNvPicPr/>
          <p:nvPr/>
        </p:nvPicPr>
        <p:blipFill>
          <a:blip r:embed="rId2"/>
          <a:stretch/>
        </p:blipFill>
        <p:spPr>
          <a:xfrm>
            <a:off x="3420000" y="2880000"/>
            <a:ext cx="4598640" cy="3200400"/>
          </a:xfrm>
          <a:prstGeom prst="rect">
            <a:avLst/>
          </a:prstGeom>
          <a:ln w="0">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prąd</a:t>
            </a:r>
            <a:endParaRPr lang="pl-PL" sz="4400" b="0" strike="noStrike" spc="-1">
              <a:latin typeface="Arial"/>
            </a:endParaRPr>
          </a:p>
        </p:txBody>
      </p:sp>
      <p:sp>
        <p:nvSpPr>
          <p:cNvPr id="394" name="Symbol zastępczy zawartości 2"/>
          <p:cNvSpPr/>
          <p:nvPr/>
        </p:nvSpPr>
        <p:spPr>
          <a:xfrm>
            <a:off x="838080" y="15429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8000" lnSpcReduction="10000"/>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Co to jest pole elektryczne?</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Pole elektryczne</a:t>
            </a:r>
            <a:r>
              <a:rPr lang="pl-PL" sz="2800" b="0" strike="noStrike" spc="-1">
                <a:solidFill>
                  <a:srgbClr val="000000"/>
                </a:solidFill>
                <a:latin typeface="Aptos"/>
                <a:ea typeface="DejaVu Sans"/>
              </a:rPr>
              <a:t> to przestrzeń wokół ładunku elektrycznego, w której działa </a:t>
            </a:r>
            <a:r>
              <a:rPr lang="pl-PL" sz="2800" b="1" strike="noStrike" spc="-1">
                <a:solidFill>
                  <a:srgbClr val="000000"/>
                </a:solidFill>
                <a:latin typeface="Aptos"/>
                <a:ea typeface="DejaVu Sans"/>
              </a:rPr>
              <a:t>siła elektrostatyczna</a:t>
            </a:r>
            <a:r>
              <a:rPr lang="pl-PL" sz="2800" b="0" strike="noStrike" spc="-1">
                <a:solidFill>
                  <a:srgbClr val="000000"/>
                </a:solidFill>
                <a:latin typeface="Aptos"/>
                <a:ea typeface="DejaVu Sans"/>
              </a:rPr>
              <a:t> na inne ładunki.</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Jako </a:t>
            </a:r>
            <a:r>
              <a:rPr lang="pl-PL" sz="2800" b="1" strike="noStrike" spc="-1">
                <a:solidFill>
                  <a:srgbClr val="000000"/>
                </a:solidFill>
                <a:latin typeface="Aptos"/>
                <a:ea typeface="DejaVu Sans"/>
              </a:rPr>
              <a:t>przestrzeń </a:t>
            </a:r>
            <a:r>
              <a:rPr lang="pl-PL" sz="2800" b="0" strike="noStrike" spc="-1">
                <a:solidFill>
                  <a:srgbClr val="000000"/>
                </a:solidFill>
                <a:latin typeface="Aptos"/>
                <a:ea typeface="DejaVu Sans"/>
              </a:rPr>
              <a:t>stanowi zbiór punktów przestrzeni. Można więc wyróżnić dwa poszczególne punkty przestrzeni i określić ich </a:t>
            </a:r>
            <a:r>
              <a:rPr lang="pl-PL" sz="2800" b="1" strike="noStrike" spc="-1">
                <a:solidFill>
                  <a:srgbClr val="000000"/>
                </a:solidFill>
                <a:latin typeface="Aptos"/>
                <a:ea typeface="DejaVu Sans"/>
              </a:rPr>
              <a:t>potencjał. Różnica potencjałów nazywana jest napięciem.</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Co to jest przewodnik elektryczny?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Przewodnik elektryczny</a:t>
            </a:r>
            <a:r>
              <a:rPr lang="pl-PL" sz="2800" b="0" strike="noStrike" spc="-1">
                <a:solidFill>
                  <a:srgbClr val="000000"/>
                </a:solidFill>
                <a:latin typeface="Aptos"/>
                <a:ea typeface="DejaVu Sans"/>
              </a:rPr>
              <a:t> to materiał, który </a:t>
            </a:r>
            <a:r>
              <a:rPr lang="pl-PL" sz="2800" b="1" strike="noStrike" spc="-1">
                <a:solidFill>
                  <a:srgbClr val="000000"/>
                </a:solidFill>
                <a:latin typeface="Aptos"/>
                <a:ea typeface="DejaVu Sans"/>
              </a:rPr>
              <a:t>łatwo przewodzi prąd elektryczny</a:t>
            </a:r>
            <a:r>
              <a:rPr lang="pl-PL" sz="2800" b="0" strike="noStrike" spc="-1">
                <a:solidFill>
                  <a:srgbClr val="000000"/>
                </a:solidFill>
                <a:latin typeface="Aptos"/>
                <a:ea typeface="DejaVu Sans"/>
              </a:rPr>
              <a:t>, czyli umożliwia swobodny ruch ładunków elektrycznych (najczęściej elektronów). W przewodnikach znajdują się </a:t>
            </a:r>
            <a:r>
              <a:rPr lang="pl-PL" sz="2800" b="1" strike="noStrike" spc="-1">
                <a:solidFill>
                  <a:srgbClr val="000000"/>
                </a:solidFill>
                <a:latin typeface="Aptos"/>
                <a:ea typeface="DejaVu Sans"/>
              </a:rPr>
              <a:t>swobodne elektrony</a:t>
            </a:r>
            <a:r>
              <a:rPr lang="pl-PL" sz="2800" b="0" strike="noStrike" spc="-1">
                <a:solidFill>
                  <a:srgbClr val="000000"/>
                </a:solidFill>
                <a:latin typeface="Aptos"/>
                <a:ea typeface="DejaVu Sans"/>
              </a:rPr>
              <a:t>, które mogą się łatwo przemieszczać pod wpływem pola elektrycznego. To właśnie ich ruch tworzy prąd elektryczny.</a:t>
            </a:r>
            <a:endParaRPr lang="pl-PL" sz="2800" b="0" strike="noStrike" spc="-1">
              <a:latin typeface="Arial"/>
            </a:endParaRPr>
          </a:p>
          <a:p>
            <a:pPr>
              <a:lnSpc>
                <a:spcPct val="90000"/>
              </a:lnSpc>
              <a:spcBef>
                <a:spcPts val="1001"/>
              </a:spcBef>
            </a:pPr>
            <a:endParaRPr lang="pl-PL" sz="2800" b="0" strike="noStrike" spc="-1">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prąd</a:t>
            </a:r>
            <a:endParaRPr lang="pl-PL" sz="4400" b="0" strike="noStrike" spc="-1">
              <a:latin typeface="Arial"/>
            </a:endParaRPr>
          </a:p>
        </p:txBody>
      </p:sp>
      <p:sp>
        <p:nvSpPr>
          <p:cNvPr id="39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77000" lnSpcReduction="20000"/>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Warunki istnienia prądu:</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Źródło napięcia (np. bateria, zasilacz)</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Zamknięty obwód elektryczny</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Przewodnik umożliwiający ruch ładunków</a:t>
            </a:r>
            <a:endParaRPr lang="pl-PL" sz="2400" b="0" strike="noStrike" spc="-1">
              <a:latin typeface="Arial"/>
            </a:endParaRPr>
          </a:p>
          <a:p>
            <a:pPr marL="457200">
              <a:lnSpc>
                <a:spcPct val="90000"/>
              </a:lnSpc>
              <a:spcBef>
                <a:spcPts val="499"/>
              </a:spcBef>
              <a:tabLst>
                <a:tab pos="0" algn="l"/>
              </a:tabLst>
            </a:pPr>
            <a:endParaRPr lang="pl-PL" sz="24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Izolator elektryczny</a:t>
            </a:r>
            <a:r>
              <a:rPr lang="pl-PL" sz="2800" b="0" strike="noStrike" spc="-1">
                <a:solidFill>
                  <a:srgbClr val="000000"/>
                </a:solidFill>
                <a:latin typeface="Aptos"/>
                <a:ea typeface="DejaVu Sans"/>
              </a:rPr>
              <a:t> to materiał, który </a:t>
            </a:r>
            <a:r>
              <a:rPr lang="pl-PL" sz="2800" b="1" strike="noStrike" spc="-1">
                <a:solidFill>
                  <a:srgbClr val="000000"/>
                </a:solidFill>
                <a:latin typeface="Aptos"/>
                <a:ea typeface="DejaVu Sans"/>
              </a:rPr>
              <a:t>nie przewodzi prądu elektrycznego</a:t>
            </a:r>
            <a:r>
              <a:rPr lang="pl-PL" sz="2800" b="0" strike="noStrike" spc="-1">
                <a:solidFill>
                  <a:srgbClr val="000000"/>
                </a:solidFill>
                <a:latin typeface="Aptos"/>
                <a:ea typeface="DejaVu Sans"/>
              </a:rPr>
              <a:t>, ponieważ </a:t>
            </a:r>
            <a:r>
              <a:rPr lang="pl-PL" sz="2800" b="1" strike="noStrike" spc="-1">
                <a:solidFill>
                  <a:srgbClr val="000000"/>
                </a:solidFill>
                <a:latin typeface="Aptos"/>
                <a:ea typeface="DejaVu Sans"/>
              </a:rPr>
              <a:t>nie zawiera swobodnych elektronów</a:t>
            </a:r>
            <a:r>
              <a:rPr lang="pl-PL" sz="2800" b="0" strike="noStrike" spc="-1">
                <a:solidFill>
                  <a:srgbClr val="000000"/>
                </a:solidFill>
                <a:latin typeface="Aptos"/>
                <a:ea typeface="DejaVu Sans"/>
              </a:rPr>
              <a:t>, które mogłyby się poruszać pod wpływem pola elektrycznego.</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Źródło napięcia </a:t>
            </a:r>
            <a:r>
              <a:rPr lang="pl-PL" sz="2800" b="0" strike="noStrike" spc="-1">
                <a:solidFill>
                  <a:srgbClr val="000000"/>
                </a:solidFill>
                <a:latin typeface="Aptos"/>
                <a:ea typeface="DejaVu Sans"/>
              </a:rPr>
              <a:t>w ujęciu fizycznym to </a:t>
            </a:r>
            <a:r>
              <a:rPr lang="pl-PL" sz="2800" b="1" strike="noStrike" spc="-1">
                <a:solidFill>
                  <a:srgbClr val="000000"/>
                </a:solidFill>
                <a:latin typeface="Aptos"/>
                <a:ea typeface="DejaVu Sans"/>
              </a:rPr>
              <a:t>urządzenie, które wykonuje pracę nad ładunkami elektrycznymi</a:t>
            </a:r>
            <a:r>
              <a:rPr lang="pl-PL" sz="2800" b="0" strike="noStrike" spc="-1">
                <a:solidFill>
                  <a:srgbClr val="000000"/>
                </a:solidFill>
                <a:latin typeface="Aptos"/>
                <a:ea typeface="DejaVu Sans"/>
              </a:rPr>
              <a:t>, przemieszczając je z punktu o niższym potencjale do punktu o wyższym potencjale, </a:t>
            </a:r>
            <a:r>
              <a:rPr lang="pl-PL" sz="2800" b="1" strike="noStrike" spc="-1">
                <a:solidFill>
                  <a:srgbClr val="000000"/>
                </a:solidFill>
                <a:latin typeface="Aptos"/>
                <a:ea typeface="DejaVu Sans"/>
              </a:rPr>
              <a:t>wbrew naturalnemu kierunkowi ruchu ładunków</a:t>
            </a:r>
            <a:r>
              <a:rPr lang="pl-PL" sz="2800" b="0" strike="noStrike" spc="-1">
                <a:solidFill>
                  <a:srgbClr val="000000"/>
                </a:solidFill>
                <a:latin typeface="Aptos"/>
                <a:ea typeface="DejaVu Sans"/>
              </a:rPr>
              <a:t>.</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Obwód elektryczny</a:t>
            </a:r>
            <a:r>
              <a:rPr lang="pl-PL" sz="2800" b="0" strike="noStrike" spc="-1">
                <a:solidFill>
                  <a:srgbClr val="000000"/>
                </a:solidFill>
                <a:latin typeface="Aptos"/>
                <a:ea typeface="DejaVu Sans"/>
              </a:rPr>
              <a:t> to zamknięta droga (układ), po której może płynąć </a:t>
            </a:r>
            <a:r>
              <a:rPr lang="pl-PL" sz="2800" b="1" strike="noStrike" spc="-1">
                <a:solidFill>
                  <a:srgbClr val="000000"/>
                </a:solidFill>
                <a:latin typeface="Aptos"/>
                <a:ea typeface="DejaVu Sans"/>
              </a:rPr>
              <a:t>prąd elektryczny</a:t>
            </a:r>
            <a:r>
              <a:rPr lang="pl-PL" sz="2800" b="0" strike="noStrike" spc="-1">
                <a:solidFill>
                  <a:srgbClr val="000000"/>
                </a:solidFill>
                <a:latin typeface="Aptos"/>
                <a:ea typeface="DejaVu Sans"/>
              </a:rPr>
              <a:t>. Składa się z elementów przewodzących (np. przewodów), źródła napięcia oraz odbiorników energii elektrycznej (np. żarówki, rezystora, silnika).</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prąd</a:t>
            </a:r>
            <a:endParaRPr lang="pl-PL" sz="4400" b="0" strike="noStrike" spc="-1">
              <a:latin typeface="Arial"/>
            </a:endParaRPr>
          </a:p>
        </p:txBody>
      </p:sp>
      <p:sp>
        <p:nvSpPr>
          <p:cNvPr id="398" name="Symbol zastępczy zawartości 2"/>
          <p:cNvSpPr/>
          <p:nvPr/>
        </p:nvSpPr>
        <p:spPr>
          <a:xfrm>
            <a:off x="838080" y="1825560"/>
            <a:ext cx="10512360" cy="142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3000" lnSpcReduction="10000"/>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Prąd stały (DC, z ang. </a:t>
            </a:r>
            <a:r>
              <a:rPr lang="pl-PL" sz="2800" b="1" i="1" strike="noStrike" spc="-1">
                <a:solidFill>
                  <a:srgbClr val="000000"/>
                </a:solidFill>
                <a:latin typeface="Aptos"/>
                <a:ea typeface="DejaVu Sans"/>
              </a:rPr>
              <a:t>Direct Current</a:t>
            </a:r>
            <a:r>
              <a:rPr lang="pl-PL" sz="2800" b="1" strike="noStrike" spc="-1">
                <a:solidFill>
                  <a:srgbClr val="000000"/>
                </a:solidFill>
                <a:latin typeface="Aptos"/>
                <a:ea typeface="DejaVu Sans"/>
              </a:rPr>
              <a:t>)</a:t>
            </a:r>
            <a:r>
              <a:rPr lang="pl-PL" sz="2800" b="0" strike="noStrike" spc="-1">
                <a:solidFill>
                  <a:srgbClr val="000000"/>
                </a:solidFill>
                <a:latin typeface="Aptos"/>
                <a:ea typeface="DejaVu Sans"/>
              </a:rPr>
              <a:t> to taki prąd elektryczny, w którym </a:t>
            </a:r>
            <a:r>
              <a:rPr lang="pl-PL" sz="2800" b="1" strike="noStrike" spc="-1">
                <a:solidFill>
                  <a:srgbClr val="000000"/>
                </a:solidFill>
                <a:latin typeface="Aptos"/>
                <a:ea typeface="DejaVu Sans"/>
              </a:rPr>
              <a:t>ładunki elektryczne (elektrony) płyną zawsze w tym samym kierunku</a:t>
            </a:r>
            <a:r>
              <a:rPr lang="pl-PL" sz="2800" b="0" strike="noStrike" spc="-1">
                <a:solidFill>
                  <a:srgbClr val="000000"/>
                </a:solidFill>
                <a:latin typeface="Aptos"/>
                <a:ea typeface="DejaVu Sans"/>
              </a:rPr>
              <a:t> i z jednakową (lub prawie jednakową) wartością.</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1900" b="0" strike="noStrike" spc="-1">
                <a:solidFill>
                  <a:srgbClr val="000000"/>
                </a:solidFill>
                <a:latin typeface="Aptos"/>
                <a:ea typeface="DejaVu Sans"/>
              </a:rPr>
              <a:t>Do określenia „wartości” prądu używa się pojęcia </a:t>
            </a:r>
            <a:r>
              <a:rPr lang="pl-PL" sz="1900" b="1" strike="noStrike" spc="-1">
                <a:solidFill>
                  <a:srgbClr val="000000"/>
                </a:solidFill>
                <a:latin typeface="Aptos"/>
                <a:ea typeface="DejaVu Sans"/>
              </a:rPr>
              <a:t>natężenia prądu</a:t>
            </a:r>
            <a:r>
              <a:rPr lang="pl-PL" sz="1900" b="0" strike="noStrike" spc="-1">
                <a:solidFill>
                  <a:srgbClr val="000000"/>
                </a:solidFill>
                <a:latin typeface="Aptos"/>
                <a:ea typeface="DejaVu Sans"/>
              </a:rPr>
              <a:t>:</a:t>
            </a:r>
            <a:endParaRPr lang="pl-PL" sz="1900" b="0" strike="noStrike" spc="-1">
              <a:latin typeface="Arial"/>
            </a:endParaRPr>
          </a:p>
          <a:p>
            <a:pPr>
              <a:lnSpc>
                <a:spcPct val="90000"/>
              </a:lnSpc>
              <a:spcBef>
                <a:spcPts val="1001"/>
              </a:spcBef>
            </a:pPr>
            <a:endParaRPr lang="pl-PL" sz="1900" b="0" strike="noStrike" spc="-1">
              <a:latin typeface="Arial"/>
            </a:endParaRPr>
          </a:p>
        </p:txBody>
      </p:sp>
      <p:grpSp>
        <p:nvGrpSpPr>
          <p:cNvPr id="399" name="Grupa 12"/>
          <p:cNvGrpSpPr/>
          <p:nvPr/>
        </p:nvGrpSpPr>
        <p:grpSpPr>
          <a:xfrm>
            <a:off x="2783160" y="4742640"/>
            <a:ext cx="5887800" cy="2118960"/>
            <a:chOff x="2783160" y="4742640"/>
            <a:chExt cx="5887800" cy="2118960"/>
          </a:xfrm>
        </p:grpSpPr>
        <p:grpSp>
          <p:nvGrpSpPr>
            <p:cNvPr id="400" name="Grupa 9"/>
            <p:cNvGrpSpPr/>
            <p:nvPr/>
          </p:nvGrpSpPr>
          <p:grpSpPr>
            <a:xfrm>
              <a:off x="3543840" y="5115240"/>
              <a:ext cx="4424040" cy="1431360"/>
              <a:chOff x="3543840" y="5115240"/>
              <a:chExt cx="4424040" cy="1431360"/>
            </a:xfrm>
          </p:grpSpPr>
          <p:sp>
            <p:nvSpPr>
              <p:cNvPr id="401" name="Łącznik prosty ze strzałką 4"/>
              <p:cNvSpPr/>
              <p:nvPr/>
            </p:nvSpPr>
            <p:spPr>
              <a:xfrm flipV="1">
                <a:off x="3544920" y="5114880"/>
                <a:ext cx="360" cy="142452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402" name="Łącznik prosty ze strzałką 6"/>
              <p:cNvSpPr/>
              <p:nvPr/>
            </p:nvSpPr>
            <p:spPr>
              <a:xfrm>
                <a:off x="3544920" y="6546240"/>
                <a:ext cx="4422960" cy="36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403" name="Łącznik prosty 8"/>
              <p:cNvSpPr/>
              <p:nvPr/>
            </p:nvSpPr>
            <p:spPr>
              <a:xfrm>
                <a:off x="3543840" y="5913000"/>
                <a:ext cx="4285800" cy="0"/>
              </a:xfrm>
              <a:prstGeom prst="line">
                <a:avLst/>
              </a:prstGeom>
              <a:ln>
                <a:solidFill>
                  <a:srgbClr val="A02B93"/>
                </a:solidFill>
              </a:ln>
            </p:spPr>
            <p:style>
              <a:lnRef idx="2">
                <a:schemeClr val="accent5"/>
              </a:lnRef>
              <a:fillRef idx="0">
                <a:schemeClr val="accent5"/>
              </a:fillRef>
              <a:effectRef idx="1">
                <a:schemeClr val="accent5"/>
              </a:effectRef>
              <a:fontRef idx="minor"/>
            </p:style>
            <p:txBody>
              <a:bodyPr/>
              <a:lstStyle/>
              <a:p>
                <a:endParaRPr lang="pl-PL"/>
              </a:p>
            </p:txBody>
          </p:sp>
        </p:grpSp>
        <p:sp>
          <p:nvSpPr>
            <p:cNvPr id="404" name="pole tekstowe 10"/>
            <p:cNvSpPr/>
            <p:nvPr/>
          </p:nvSpPr>
          <p:spPr>
            <a:xfrm>
              <a:off x="2783160" y="4742640"/>
              <a:ext cx="2072520" cy="638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Natężenie prądu</a:t>
              </a:r>
              <a:endParaRPr lang="pl-PL" sz="1800" b="0" strike="noStrike" spc="-1">
                <a:latin typeface="Arial"/>
              </a:endParaRPr>
            </a:p>
            <a:p>
              <a:pPr>
                <a:lnSpc>
                  <a:spcPct val="100000"/>
                </a:lnSpc>
              </a:pPr>
              <a:r>
                <a:rPr lang="pl-PL" sz="1800" b="0" strike="noStrike" spc="-1">
                  <a:solidFill>
                    <a:srgbClr val="000000"/>
                  </a:solidFill>
                  <a:latin typeface="Aptos"/>
                  <a:ea typeface="DejaVu Sans"/>
                </a:rPr>
                <a:t>I [A]</a:t>
              </a:r>
              <a:endParaRPr lang="pl-PL" sz="1800" b="0" strike="noStrike" spc="-1">
                <a:latin typeface="Arial"/>
              </a:endParaRPr>
            </a:p>
          </p:txBody>
        </p:sp>
        <p:sp>
          <p:nvSpPr>
            <p:cNvPr id="405" name="pole tekstowe 11"/>
            <p:cNvSpPr/>
            <p:nvPr/>
          </p:nvSpPr>
          <p:spPr>
            <a:xfrm>
              <a:off x="7951680" y="6223320"/>
              <a:ext cx="719280" cy="638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Czas</a:t>
              </a:r>
              <a:endParaRPr lang="pl-PL" sz="1800" b="0" strike="noStrike" spc="-1">
                <a:latin typeface="Arial"/>
              </a:endParaRPr>
            </a:p>
            <a:p>
              <a:pPr>
                <a:lnSpc>
                  <a:spcPct val="100000"/>
                </a:lnSpc>
              </a:pPr>
              <a:r>
                <a:rPr lang="pl-PL" sz="1800" b="0" strike="noStrike" spc="-1">
                  <a:solidFill>
                    <a:srgbClr val="000000"/>
                  </a:solidFill>
                  <a:latin typeface="Aptos"/>
                  <a:ea typeface="DejaVu Sans"/>
                </a:rPr>
                <a:t>t [s]</a:t>
              </a:r>
              <a:endParaRPr lang="pl-PL" sz="1800" b="0" strike="noStrike" spc="-1">
                <a:latin typeface="Arial"/>
              </a:endParaRPr>
            </a:p>
          </p:txBody>
        </p:sp>
      </p:grpSp>
      <p:sp>
        <p:nvSpPr>
          <p:cNvPr id="406" name="pole tekstowe 14"/>
          <p:cNvSpPr/>
          <p:nvPr/>
        </p:nvSpPr>
        <p:spPr>
          <a:xfrm>
            <a:off x="999720" y="3179880"/>
            <a:ext cx="1068552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1" strike="noStrike" spc="-1">
                <a:solidFill>
                  <a:srgbClr val="000000"/>
                </a:solidFill>
                <a:latin typeface="Aptos"/>
                <a:ea typeface="DejaVu Sans"/>
              </a:rPr>
              <a:t>Natężenie prądu elektrycznego</a:t>
            </a:r>
            <a:r>
              <a:rPr lang="pl-PL" sz="1800" b="0" strike="noStrike" spc="-1">
                <a:solidFill>
                  <a:srgbClr val="000000"/>
                </a:solidFill>
                <a:latin typeface="Aptos"/>
                <a:ea typeface="DejaVu Sans"/>
              </a:rPr>
              <a:t> to wielkość fizyczna określająca, </a:t>
            </a:r>
            <a:r>
              <a:rPr lang="pl-PL" sz="1800" b="1" strike="noStrike" spc="-1">
                <a:solidFill>
                  <a:srgbClr val="000000"/>
                </a:solidFill>
                <a:latin typeface="Aptos"/>
                <a:ea typeface="DejaVu Sans"/>
              </a:rPr>
              <a:t>ile ładunku elektrycznego przepływa przez przekrój przewodnika w jednostce czasu</a:t>
            </a:r>
            <a:r>
              <a:rPr lang="pl-PL" sz="1800" b="0" strike="noStrike" spc="-1">
                <a:solidFill>
                  <a:srgbClr val="000000"/>
                </a:solidFill>
                <a:latin typeface="Aptos"/>
                <a:ea typeface="DejaVu Sans"/>
              </a:rPr>
              <a:t>.</a:t>
            </a:r>
            <a:endParaRPr lang="pl-PL" sz="1800" b="0" strike="noStrike" spc="-1">
              <a:latin typeface="Arial"/>
            </a:endParaRPr>
          </a:p>
        </p:txBody>
      </p:sp>
      <p:sp>
        <p:nvSpPr>
          <p:cNvPr id="407" name="pole tekstowe 16"/>
          <p:cNvSpPr/>
          <p:nvPr/>
        </p:nvSpPr>
        <p:spPr>
          <a:xfrm>
            <a:off x="999720" y="4115520"/>
            <a:ext cx="1051236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600" b="0" strike="noStrike" spc="-1">
                <a:solidFill>
                  <a:srgbClr val="000000"/>
                </a:solidFill>
                <a:latin typeface="Aptos"/>
                <a:ea typeface="DejaVu Sans"/>
              </a:rPr>
              <a:t>Przebieg czasowy prądu stałego wygląda następująco:</a:t>
            </a:r>
            <a:endParaRPr lang="pl-PL" sz="2600" b="0" strike="noStrike" spc="-1">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prąd</a:t>
            </a:r>
            <a:endParaRPr lang="pl-PL" sz="4400" b="0" strike="noStrike" spc="-1">
              <a:latin typeface="Arial"/>
            </a:endParaRPr>
          </a:p>
        </p:txBody>
      </p:sp>
      <p:sp>
        <p:nvSpPr>
          <p:cNvPr id="409" name="Symbol zastępczy zawartości 2"/>
          <p:cNvSpPr/>
          <p:nvPr/>
        </p:nvSpPr>
        <p:spPr>
          <a:xfrm>
            <a:off x="838080" y="1825560"/>
            <a:ext cx="10512360" cy="29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Prąd zmienny (AC, z ang. </a:t>
            </a:r>
            <a:r>
              <a:rPr lang="pl-PL" sz="2800" b="1" i="1" strike="noStrike" spc="-1">
                <a:solidFill>
                  <a:srgbClr val="000000"/>
                </a:solidFill>
                <a:latin typeface="Aptos"/>
                <a:ea typeface="DejaVu Sans"/>
              </a:rPr>
              <a:t>Alternating Current</a:t>
            </a:r>
            <a:r>
              <a:rPr lang="pl-PL" sz="2800" b="1" strike="noStrike" spc="-1">
                <a:solidFill>
                  <a:srgbClr val="000000"/>
                </a:solidFill>
                <a:latin typeface="Aptos"/>
                <a:ea typeface="DejaVu Sans"/>
              </a:rPr>
              <a:t>)</a:t>
            </a:r>
            <a:r>
              <a:rPr lang="pl-PL" sz="2800" b="0" strike="noStrike" spc="-1">
                <a:solidFill>
                  <a:srgbClr val="000000"/>
                </a:solidFill>
                <a:latin typeface="Aptos"/>
                <a:ea typeface="DejaVu Sans"/>
              </a:rPr>
              <a:t> to prąd elektryczny, którego </a:t>
            </a:r>
            <a:r>
              <a:rPr lang="pl-PL" sz="2800" b="1" strike="noStrike" spc="-1">
                <a:solidFill>
                  <a:srgbClr val="000000"/>
                </a:solidFill>
                <a:latin typeface="Aptos"/>
                <a:ea typeface="DejaVu Sans"/>
              </a:rPr>
              <a:t>wartość i kierunek zmieniają się okresowo w czasie</a:t>
            </a:r>
            <a:r>
              <a:rPr lang="pl-PL" sz="2800" b="0" strike="noStrike" spc="-1">
                <a:solidFill>
                  <a:srgbClr val="000000"/>
                </a:solidFill>
                <a:latin typeface="Aptos"/>
                <a:ea typeface="DejaVu Sans"/>
              </a:rPr>
              <a:t>.</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Typowym przebiegiem prądu przemiennego jest prąd sinusoidalnie zmienny, </a:t>
            </a:r>
            <a:r>
              <a:rPr lang="pl-PL" sz="2800" b="1" strike="noStrike" spc="-1">
                <a:solidFill>
                  <a:srgbClr val="000000"/>
                </a:solidFill>
                <a:latin typeface="Aptos"/>
                <a:ea typeface="DejaVu Sans"/>
              </a:rPr>
              <a:t>ale należy pamiętać że nie zawsze tak jest.</a:t>
            </a:r>
            <a:r>
              <a:rPr lang="pl-PL" sz="2800" b="0" strike="noStrike" spc="-1">
                <a:solidFill>
                  <a:srgbClr val="000000"/>
                </a:solidFill>
                <a:latin typeface="Aptos"/>
                <a:ea typeface="DejaVu Sans"/>
              </a:rPr>
              <a:t> </a:t>
            </a:r>
            <a:r>
              <a:rPr lang="pl-PL" sz="1800" b="0" strike="noStrike" spc="-1">
                <a:solidFill>
                  <a:srgbClr val="000000"/>
                </a:solidFill>
                <a:latin typeface="Aptos"/>
                <a:ea typeface="DejaVu Sans"/>
              </a:rPr>
              <a:t>W przypadku prądu generowanego przez przekształtniki energoelektroniczne możemy mieć do czynienia z przebiegami odkształconymi.</a:t>
            </a:r>
            <a:endParaRPr lang="pl-PL" sz="1800" b="0" strike="noStrike" spc="-1">
              <a:latin typeface="Arial"/>
            </a:endParaRPr>
          </a:p>
        </p:txBody>
      </p:sp>
      <p:pic>
        <p:nvPicPr>
          <p:cNvPr id="410" name="Obraz 4"/>
          <p:cNvPicPr/>
          <p:nvPr/>
        </p:nvPicPr>
        <p:blipFill>
          <a:blip r:embed="rId2"/>
          <a:stretch/>
        </p:blipFill>
        <p:spPr>
          <a:xfrm>
            <a:off x="1106640" y="5331600"/>
            <a:ext cx="3654360" cy="777960"/>
          </a:xfrm>
          <a:prstGeom prst="rect">
            <a:avLst/>
          </a:prstGeom>
          <a:ln w="0">
            <a:noFill/>
          </a:ln>
        </p:spPr>
      </p:pic>
      <p:sp>
        <p:nvSpPr>
          <p:cNvPr id="411" name="Łącznik prosty ze strzałką 9"/>
          <p:cNvSpPr/>
          <p:nvPr/>
        </p:nvSpPr>
        <p:spPr>
          <a:xfrm flipV="1">
            <a:off x="6086520" y="5103360"/>
            <a:ext cx="360" cy="142452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412" name="Łącznik prosty ze strzałką 10"/>
          <p:cNvSpPr/>
          <p:nvPr/>
        </p:nvSpPr>
        <p:spPr>
          <a:xfrm>
            <a:off x="6095880" y="5857560"/>
            <a:ext cx="4422960" cy="36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413" name="pole tekstowe 7"/>
          <p:cNvSpPr/>
          <p:nvPr/>
        </p:nvSpPr>
        <p:spPr>
          <a:xfrm>
            <a:off x="5324760" y="4731120"/>
            <a:ext cx="2072520" cy="638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Natężenie prądu</a:t>
            </a:r>
            <a:endParaRPr lang="pl-PL" sz="1800" b="0" strike="noStrike" spc="-1">
              <a:latin typeface="Arial"/>
            </a:endParaRPr>
          </a:p>
          <a:p>
            <a:pPr>
              <a:lnSpc>
                <a:spcPct val="100000"/>
              </a:lnSpc>
            </a:pPr>
            <a:r>
              <a:rPr lang="pl-PL" sz="1800" b="0" strike="noStrike" spc="-1">
                <a:solidFill>
                  <a:srgbClr val="000000"/>
                </a:solidFill>
                <a:latin typeface="Aptos"/>
                <a:ea typeface="DejaVu Sans"/>
              </a:rPr>
              <a:t>I [A]</a:t>
            </a:r>
            <a:endParaRPr lang="pl-PL" sz="1800" b="0" strike="noStrike" spc="-1">
              <a:latin typeface="Arial"/>
            </a:endParaRPr>
          </a:p>
        </p:txBody>
      </p:sp>
      <p:sp>
        <p:nvSpPr>
          <p:cNvPr id="414" name="pole tekstowe 8"/>
          <p:cNvSpPr/>
          <p:nvPr/>
        </p:nvSpPr>
        <p:spPr>
          <a:xfrm>
            <a:off x="10559520" y="5924520"/>
            <a:ext cx="719280" cy="638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Czas</a:t>
            </a:r>
            <a:endParaRPr lang="pl-PL" sz="1800" b="0" strike="noStrike" spc="-1">
              <a:latin typeface="Arial"/>
            </a:endParaRPr>
          </a:p>
          <a:p>
            <a:pPr>
              <a:lnSpc>
                <a:spcPct val="100000"/>
              </a:lnSpc>
            </a:pPr>
            <a:r>
              <a:rPr lang="pl-PL" sz="1800" b="0" strike="noStrike" spc="-1">
                <a:solidFill>
                  <a:srgbClr val="000000"/>
                </a:solidFill>
                <a:latin typeface="Aptos"/>
                <a:ea typeface="DejaVu Sans"/>
              </a:rPr>
              <a:t>t [s]</a:t>
            </a:r>
            <a:endParaRPr lang="pl-PL" sz="1800" b="0" strike="noStrike" spc="-1">
              <a:latin typeface="Arial"/>
            </a:endParaRPr>
          </a:p>
        </p:txBody>
      </p:sp>
      <p:sp>
        <p:nvSpPr>
          <p:cNvPr id="415" name="Dowolny kształt: kształt 14"/>
          <p:cNvSpPr/>
          <p:nvPr/>
        </p:nvSpPr>
        <p:spPr>
          <a:xfrm>
            <a:off x="6069600" y="5424480"/>
            <a:ext cx="2227680" cy="752040"/>
          </a:xfrm>
          <a:custGeom>
            <a:avLst/>
            <a:gdLst/>
            <a:ahLst/>
            <a:cxnLst/>
            <a:rect l="l" t="t" r="r" b="b"/>
            <a:pathLst>
              <a:path w="2230782" h="755413">
                <a:moveTo>
                  <a:pt x="0" y="419664"/>
                </a:moveTo>
                <a:cubicBezTo>
                  <a:pt x="173750" y="210942"/>
                  <a:pt x="347501" y="2221"/>
                  <a:pt x="521252" y="12"/>
                </a:cubicBezTo>
                <a:cubicBezTo>
                  <a:pt x="695003" y="-2197"/>
                  <a:pt x="863600" y="280517"/>
                  <a:pt x="1042504" y="406412"/>
                </a:cubicBezTo>
                <a:cubicBezTo>
                  <a:pt x="1221408" y="532307"/>
                  <a:pt x="1396632" y="758330"/>
                  <a:pt x="1594678" y="755385"/>
                </a:cubicBezTo>
                <a:cubicBezTo>
                  <a:pt x="1792724" y="752440"/>
                  <a:pt x="2063657" y="507275"/>
                  <a:pt x="2230782" y="388742"/>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416" name="pole tekstowe 15"/>
          <p:cNvSpPr/>
          <p:nvPr/>
        </p:nvSpPr>
        <p:spPr>
          <a:xfrm>
            <a:off x="7981200" y="5181480"/>
            <a:ext cx="430524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Przebieg sinusoidalny, odkształcony</a:t>
            </a:r>
            <a:endParaRPr lang="pl-PL" sz="1800" b="0" strike="noStrike" spc="-1">
              <a:latin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prąd</a:t>
            </a:r>
            <a:endParaRPr lang="pl-PL" sz="4400" b="0" strike="noStrike" spc="-1">
              <a:latin typeface="Arial"/>
            </a:endParaRPr>
          </a:p>
        </p:txBody>
      </p:sp>
      <p:sp>
        <p:nvSpPr>
          <p:cNvPr id="418"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8500" lnSpcReduction="1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Warto podkreślić różnicę pomiędzy wartością skuteczną prądu a wartością chwilową. W notacji przyjęto zasadę oznaczania wartości chwilowej prądów i napięć małymi literami. Stanowią one zatem matematycznie pochodną funkcji po czasie, stąd czasem zapisujemy za wartością w nawiasie (t) lub piszemy wprost idt. Przykładowo:</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Wartości skuteczne prądu oznaczamy dużymi literami I. </a:t>
            </a: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Wartość skuteczna prądu matematycznie określana jest jako wartość skuteczna wektora prezentującego prąd na płaszczyźnie zespolonej.</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pic>
        <p:nvPicPr>
          <p:cNvPr id="419" name="Obraz 3"/>
          <p:cNvPicPr/>
          <p:nvPr/>
        </p:nvPicPr>
        <p:blipFill>
          <a:blip r:embed="rId2"/>
          <a:stretch/>
        </p:blipFill>
        <p:spPr>
          <a:xfrm>
            <a:off x="4320000" y="3982320"/>
            <a:ext cx="2422800" cy="515160"/>
          </a:xfrm>
          <a:prstGeom prst="rect">
            <a:avLst/>
          </a:prstGeom>
          <a:ln w="0">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prąd</a:t>
            </a:r>
            <a:endParaRPr lang="pl-PL" sz="4400" b="0" strike="noStrike" spc="-1">
              <a:latin typeface="Arial"/>
            </a:endParaRPr>
          </a:p>
        </p:txBody>
      </p:sp>
      <p:sp>
        <p:nvSpPr>
          <p:cNvPr id="421" name="Symbol zastępczy zawartości 2"/>
          <p:cNvSpPr/>
          <p:nvPr/>
        </p:nvSpPr>
        <p:spPr>
          <a:xfrm>
            <a:off x="838080" y="1825560"/>
            <a:ext cx="10512360" cy="799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000" lnSpcReduction="1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Do pomiaru prądu stosujemy amperomierz. Podłączony jest on szeregowo z mierzoną wartością prądu w danej gałęzi obwodu.</a:t>
            </a:r>
            <a:endParaRPr lang="pl-PL" sz="2800" b="0" strike="noStrike" spc="-1">
              <a:latin typeface="Arial"/>
            </a:endParaRPr>
          </a:p>
          <a:p>
            <a:pPr marL="3657600">
              <a:lnSpc>
                <a:spcPct val="90000"/>
              </a:lnSpc>
              <a:spcBef>
                <a:spcPts val="499"/>
              </a:spcBef>
              <a:tabLst>
                <a:tab pos="0" algn="l"/>
              </a:tabLst>
            </a:pPr>
            <a:endParaRPr lang="pl-PL" sz="2800" b="0" strike="noStrike" spc="-1">
              <a:latin typeface="Arial"/>
            </a:endParaRPr>
          </a:p>
        </p:txBody>
      </p:sp>
      <p:pic>
        <p:nvPicPr>
          <p:cNvPr id="422" name="Obraz 4"/>
          <p:cNvPicPr/>
          <p:nvPr/>
        </p:nvPicPr>
        <p:blipFill>
          <a:blip r:embed="rId2"/>
          <a:stretch/>
        </p:blipFill>
        <p:spPr>
          <a:xfrm>
            <a:off x="838080" y="2930760"/>
            <a:ext cx="3091680" cy="3102480"/>
          </a:xfrm>
          <a:prstGeom prst="rect">
            <a:avLst/>
          </a:prstGeom>
          <a:ln w="0">
            <a:noFill/>
          </a:ln>
        </p:spPr>
      </p:pic>
      <p:sp>
        <p:nvSpPr>
          <p:cNvPr id="423" name="pole tekstowe 5"/>
          <p:cNvSpPr/>
          <p:nvPr/>
        </p:nvSpPr>
        <p:spPr>
          <a:xfrm>
            <a:off x="4532040" y="2683800"/>
            <a:ext cx="4074120" cy="173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pl-PL" sz="1800" b="0" strike="noStrike" spc="-1">
                <a:solidFill>
                  <a:srgbClr val="000000"/>
                </a:solidFill>
                <a:latin typeface="Aptos"/>
                <a:ea typeface="DejaVu Sans"/>
              </a:rPr>
              <a:t>Poniższy schemat zawiera: źródło napięcia E1 wraz z rezystancją wewnętrzną Rw, odbiornik reprezentowany przez rezystancję R oraz amperomierz oznaczony jako A.</a:t>
            </a:r>
            <a:endParaRPr lang="pl-PL" sz="1800" b="0" strike="noStrike" spc="-1">
              <a:latin typeface="Arial"/>
            </a:endParaRPr>
          </a:p>
        </p:txBody>
      </p:sp>
      <p:sp>
        <p:nvSpPr>
          <p:cNvPr id="424" name="pole tekstowe 6"/>
          <p:cNvSpPr/>
          <p:nvPr/>
        </p:nvSpPr>
        <p:spPr>
          <a:xfrm>
            <a:off x="0" y="6222600"/>
            <a:ext cx="12059640" cy="638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 Źródło: </a:t>
            </a:r>
            <a:r>
              <a:rPr lang="pl-PL" sz="1800" b="0" u="sng" strike="noStrike" spc="-1">
                <a:solidFill>
                  <a:srgbClr val="467886"/>
                </a:solidFill>
                <a:uFillTx/>
                <a:latin typeface="Aptos"/>
                <a:ea typeface="DejaVu Sans"/>
                <a:hlinkClick r:id="rId3"/>
              </a:rPr>
              <a:t>https://www.medianauka.pl/amperomierz</a:t>
            </a:r>
            <a:endParaRPr lang="pl-PL" sz="1800" b="0" strike="noStrike" spc="-1">
              <a:latin typeface="Arial"/>
            </a:endParaRPr>
          </a:p>
          <a:p>
            <a:pPr>
              <a:lnSpc>
                <a:spcPct val="100000"/>
              </a:lnSpc>
            </a:pPr>
            <a:r>
              <a:rPr lang="pl-PL" sz="1800" b="0" strike="noStrike" spc="-1">
                <a:solidFill>
                  <a:srgbClr val="000000"/>
                </a:solidFill>
                <a:latin typeface="Aptos"/>
                <a:ea typeface="DejaVu Sans"/>
              </a:rPr>
              <a:t>oraz: https://e-mierniki.pl/</a:t>
            </a:r>
            <a:endParaRPr lang="pl-PL" sz="1800" b="0" strike="noStrike" spc="-1">
              <a:latin typeface="Arial"/>
            </a:endParaRPr>
          </a:p>
        </p:txBody>
      </p:sp>
      <p:pic>
        <p:nvPicPr>
          <p:cNvPr id="425" name="Picture 2" descr="amperomierz"/>
          <p:cNvPicPr/>
          <p:nvPr/>
        </p:nvPicPr>
        <p:blipFill>
          <a:blip r:embed="rId4"/>
          <a:stretch/>
        </p:blipFill>
        <p:spPr>
          <a:xfrm>
            <a:off x="6120000" y="4425480"/>
            <a:ext cx="1872000" cy="1872000"/>
          </a:xfrm>
          <a:prstGeom prst="rect">
            <a:avLst/>
          </a:prstGeom>
          <a:ln w="0">
            <a:noFill/>
          </a:ln>
        </p:spPr>
      </p:pic>
      <p:pic>
        <p:nvPicPr>
          <p:cNvPr id="426" name="Obraz 8"/>
          <p:cNvPicPr/>
          <p:nvPr/>
        </p:nvPicPr>
        <p:blipFill>
          <a:blip r:embed="rId5"/>
          <a:stretch/>
        </p:blipFill>
        <p:spPr>
          <a:xfrm>
            <a:off x="8402760" y="4419360"/>
            <a:ext cx="954720" cy="1620000"/>
          </a:xfrm>
          <a:prstGeom prst="rect">
            <a:avLst/>
          </a:prstGeom>
          <a:ln w="0">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napięcie elektryczne</a:t>
            </a:r>
            <a:endParaRPr lang="pl-PL" sz="4400" b="0" strike="noStrike" spc="-1">
              <a:latin typeface="Arial"/>
            </a:endParaRPr>
          </a:p>
        </p:txBody>
      </p:sp>
      <p:sp>
        <p:nvSpPr>
          <p:cNvPr id="428"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Napięcie elektryczne</a:t>
            </a:r>
            <a:r>
              <a:rPr lang="pl-PL" sz="2800" b="0" strike="noStrike" spc="-1">
                <a:solidFill>
                  <a:srgbClr val="000000"/>
                </a:solidFill>
                <a:latin typeface="Aptos"/>
                <a:ea typeface="DejaVu Sans"/>
              </a:rPr>
              <a:t> (oznaczane jako U (u(dt))) to różnica potencjałów elektrycznych między dwoma punktami obwodu.</a:t>
            </a:r>
            <a:br/>
            <a:r>
              <a:rPr lang="pl-PL" sz="2800" b="0" strike="noStrike" spc="-1">
                <a:solidFill>
                  <a:srgbClr val="000000"/>
                </a:solidFill>
                <a:latin typeface="Aptos"/>
                <a:ea typeface="DejaVu Sans"/>
              </a:rPr>
              <a:t>Mówiąc prościej, niefizycznie: to </a:t>
            </a:r>
            <a:r>
              <a:rPr lang="pl-PL" sz="2800" b="1" strike="noStrike" spc="-1">
                <a:solidFill>
                  <a:srgbClr val="000000"/>
                </a:solidFill>
                <a:latin typeface="Aptos"/>
                <a:ea typeface="DejaVu Sans"/>
              </a:rPr>
              <a:t>„siła”, która „popycha” ładunki elektryczne</a:t>
            </a:r>
            <a:r>
              <a:rPr lang="pl-PL" sz="2800" b="0" strike="noStrike" spc="-1">
                <a:solidFill>
                  <a:srgbClr val="000000"/>
                </a:solidFill>
                <a:latin typeface="Aptos"/>
                <a:ea typeface="DejaVu Sans"/>
              </a:rPr>
              <a:t>, powodując ich przepływ (czyli prąd).</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 fizycznym ujęciu napięcie to praca potrzebna do przemieszczenia jednostkowego ładunku między dwoma punktami.</a:t>
            </a:r>
            <a:endParaRPr lang="pl-PL" sz="2800" b="0" strike="noStrike" spc="-1">
              <a:latin typeface="Arial"/>
            </a:endParaRPr>
          </a:p>
        </p:txBody>
      </p:sp>
      <p:pic>
        <p:nvPicPr>
          <p:cNvPr id="429" name="Obraz 4"/>
          <p:cNvPicPr/>
          <p:nvPr/>
        </p:nvPicPr>
        <p:blipFill>
          <a:blip r:embed="rId2"/>
          <a:stretch/>
        </p:blipFill>
        <p:spPr>
          <a:xfrm>
            <a:off x="5988960" y="5220000"/>
            <a:ext cx="1568520" cy="1187280"/>
          </a:xfrm>
          <a:prstGeom prst="rect">
            <a:avLst/>
          </a:prstGeom>
          <a:ln w="0">
            <a:noFill/>
          </a:ln>
        </p:spPr>
      </p:pic>
      <p:pic>
        <p:nvPicPr>
          <p:cNvPr id="430" name="Obraz 6"/>
          <p:cNvPicPr/>
          <p:nvPr/>
        </p:nvPicPr>
        <p:blipFill>
          <a:blip r:embed="rId3"/>
          <a:stretch/>
        </p:blipFill>
        <p:spPr>
          <a:xfrm>
            <a:off x="3312720" y="5459040"/>
            <a:ext cx="2084760" cy="1018440"/>
          </a:xfrm>
          <a:prstGeom prst="rect">
            <a:avLst/>
          </a:prstGeom>
          <a:ln w="0">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napięcie elektryczne</a:t>
            </a:r>
            <a:endParaRPr lang="pl-PL" sz="4400" b="0" strike="noStrike" spc="-1">
              <a:latin typeface="Arial"/>
            </a:endParaRPr>
          </a:p>
        </p:txBody>
      </p:sp>
      <p:sp>
        <p:nvSpPr>
          <p:cNvPr id="432"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74000" lnSpcReduction="2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 praktyce zawodowej bardzo ważne jest właściwe zrozumienie napięcia jako wartości powstałej jako różnica potencjałów.</a:t>
            </a:r>
            <a:endParaRPr lang="pl-PL" sz="2800" b="0" strike="noStrike" spc="-1">
              <a:latin typeface="Arial"/>
            </a:endParaRPr>
          </a:p>
          <a:p>
            <a:pPr algn="ctr">
              <a:lnSpc>
                <a:spcPct val="90000"/>
              </a:lnSpc>
              <a:spcBef>
                <a:spcPts val="1001"/>
              </a:spcBef>
              <a:tabLst>
                <a:tab pos="0" algn="l"/>
              </a:tabLst>
            </a:pPr>
            <a:endParaRPr lang="pl-PL" sz="2800" b="0" strike="noStrike" spc="-1">
              <a:latin typeface="Arial"/>
            </a:endParaRPr>
          </a:p>
          <a:p>
            <a:pPr algn="ctr">
              <a:lnSpc>
                <a:spcPct val="90000"/>
              </a:lnSpc>
              <a:spcBef>
                <a:spcPts val="1001"/>
              </a:spcBef>
              <a:tabLst>
                <a:tab pos="0" algn="l"/>
              </a:tabLst>
            </a:pPr>
            <a:r>
              <a:rPr lang="pl-PL" sz="2800" b="0" strike="noStrike" spc="-1">
                <a:solidFill>
                  <a:srgbClr val="000000"/>
                </a:solidFill>
                <a:latin typeface="Aptos"/>
                <a:ea typeface="DejaVu Sans"/>
              </a:rPr>
              <a:t>U=V1-V2</a:t>
            </a:r>
            <a:endParaRPr lang="pl-PL" sz="2800" b="0" strike="noStrike" spc="-1">
              <a:latin typeface="Arial"/>
            </a:endParaRPr>
          </a:p>
          <a:p>
            <a:pPr>
              <a:lnSpc>
                <a:spcPct val="90000"/>
              </a:lnSpc>
              <a:spcBef>
                <a:spcPts val="1001"/>
              </a:spcBef>
              <a:tabLst>
                <a:tab pos="0" algn="l"/>
              </a:tabLst>
            </a:pPr>
            <a:r>
              <a:rPr lang="pl-PL" sz="2800" b="0" strike="noStrike" spc="-1">
                <a:solidFill>
                  <a:srgbClr val="000000"/>
                </a:solidFill>
                <a:latin typeface="Aptos"/>
                <a:ea typeface="DejaVu Sans"/>
              </a:rPr>
              <a:t>gdzie: </a:t>
            </a:r>
            <a:endParaRPr lang="pl-PL" sz="2800" b="0" strike="noStrike" spc="-1">
              <a:latin typeface="Arial"/>
            </a:endParaRPr>
          </a:p>
          <a:p>
            <a:pPr>
              <a:lnSpc>
                <a:spcPct val="90000"/>
              </a:lnSpc>
              <a:spcBef>
                <a:spcPts val="1001"/>
              </a:spcBef>
              <a:tabLst>
                <a:tab pos="0" algn="l"/>
              </a:tabLst>
            </a:pPr>
            <a:r>
              <a:rPr lang="pl-PL" sz="2800" b="0" strike="noStrike" spc="-1">
                <a:solidFill>
                  <a:srgbClr val="000000"/>
                </a:solidFill>
                <a:latin typeface="Aptos"/>
                <a:ea typeface="DejaVu Sans"/>
              </a:rPr>
              <a:t>V1 – pierwszy potencał</a:t>
            </a:r>
            <a:endParaRPr lang="pl-PL" sz="2800" b="0" strike="noStrike" spc="-1">
              <a:latin typeface="Arial"/>
            </a:endParaRPr>
          </a:p>
          <a:p>
            <a:pPr>
              <a:lnSpc>
                <a:spcPct val="90000"/>
              </a:lnSpc>
              <a:spcBef>
                <a:spcPts val="1001"/>
              </a:spcBef>
              <a:tabLst>
                <a:tab pos="0" algn="l"/>
              </a:tabLst>
            </a:pPr>
            <a:r>
              <a:rPr lang="pl-PL" sz="2800" b="0" strike="noStrike" spc="-1">
                <a:solidFill>
                  <a:srgbClr val="000000"/>
                </a:solidFill>
                <a:latin typeface="Aptos"/>
                <a:ea typeface="DejaVu Sans"/>
              </a:rPr>
              <a:t>V2 – drugi potencjał</a:t>
            </a:r>
            <a:endParaRPr lang="pl-PL" sz="2800" b="0" strike="noStrike" spc="-1">
              <a:latin typeface="Arial"/>
            </a:endParaRPr>
          </a:p>
          <a:p>
            <a:pPr>
              <a:lnSpc>
                <a:spcPct val="90000"/>
              </a:lnSpc>
              <a:spcBef>
                <a:spcPts val="1001"/>
              </a:spcBef>
              <a:tabLst>
                <a:tab pos="0" algn="l"/>
              </a:tabLst>
            </a:pPr>
            <a:r>
              <a:rPr lang="pl-PL" sz="2800" b="0" strike="noStrike" spc="-1">
                <a:solidFill>
                  <a:srgbClr val="000000"/>
                </a:solidFill>
                <a:latin typeface="Aptos"/>
                <a:ea typeface="DejaVu Sans"/>
              </a:rPr>
              <a:t>U – napięcie mierzone w Woltach [V]</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536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 Poszczególne punkty instalacji oraz obwodu posiadają swoje własne potencjały, zmienne w czasie. Mówiąc o napięciu zawsze należy powiedzieć pomiędzy którymi punktami jest mierzone, np. napięcie pomiędzy przewodem fazowym  a neutralnym, napięcie międzyfazowe pomiędzy fazą pierwszą (L1) a fazą drugą (L2).</a:t>
            </a:r>
            <a:endParaRPr lang="pl-PL" sz="2800" b="0" strike="noStrike" spc="-1">
              <a:latin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napięcie elektryczne</a:t>
            </a:r>
            <a:endParaRPr lang="pl-PL" sz="4400" b="0" strike="noStrike" spc="-1">
              <a:latin typeface="Arial"/>
            </a:endParaRPr>
          </a:p>
        </p:txBody>
      </p:sp>
      <p:sp>
        <p:nvSpPr>
          <p:cNvPr id="434"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Do pomiaru napięcia służy woltomierz. Sondy pomiarowe określają potencjały, których różnicę wyznaczamy. </a:t>
            </a: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p:txBody>
      </p:sp>
      <p:sp>
        <p:nvSpPr>
          <p:cNvPr id="435" name="pole tekstowe 3"/>
          <p:cNvSpPr/>
          <p:nvPr/>
        </p:nvSpPr>
        <p:spPr>
          <a:xfrm>
            <a:off x="196200" y="6241680"/>
            <a:ext cx="553500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https://www.medianauka.pl/woltomierz</a:t>
            </a:r>
            <a:endParaRPr lang="pl-PL" sz="1800" b="0" strike="noStrike" spc="-1">
              <a:latin typeface="Arial"/>
            </a:endParaRPr>
          </a:p>
        </p:txBody>
      </p:sp>
      <p:pic>
        <p:nvPicPr>
          <p:cNvPr id="436" name="Obraz 7"/>
          <p:cNvPicPr/>
          <p:nvPr/>
        </p:nvPicPr>
        <p:blipFill>
          <a:blip r:embed="rId2"/>
          <a:stretch/>
        </p:blipFill>
        <p:spPr>
          <a:xfrm>
            <a:off x="9978840" y="3472560"/>
            <a:ext cx="1848600" cy="3135240"/>
          </a:xfrm>
          <a:prstGeom prst="rect">
            <a:avLst/>
          </a:prstGeom>
          <a:ln w="0">
            <a:noFill/>
          </a:ln>
        </p:spPr>
      </p:pic>
      <p:pic>
        <p:nvPicPr>
          <p:cNvPr id="437" name="Obraz 9"/>
          <p:cNvPicPr/>
          <p:nvPr/>
        </p:nvPicPr>
        <p:blipFill>
          <a:blip r:embed="rId3"/>
          <a:stretch/>
        </p:blipFill>
        <p:spPr>
          <a:xfrm>
            <a:off x="6095880" y="3472560"/>
            <a:ext cx="2575800" cy="3055680"/>
          </a:xfrm>
          <a:prstGeom prst="rect">
            <a:avLst/>
          </a:prstGeom>
          <a:ln w="0">
            <a:noFill/>
          </a:ln>
        </p:spPr>
      </p:pic>
      <p:pic>
        <p:nvPicPr>
          <p:cNvPr id="438" name="Picture 4" descr="Sposób podłączenia woltomierza"/>
          <p:cNvPicPr/>
          <p:nvPr/>
        </p:nvPicPr>
        <p:blipFill>
          <a:blip r:embed="rId4"/>
          <a:stretch/>
        </p:blipFill>
        <p:spPr>
          <a:xfrm>
            <a:off x="1186200" y="2919240"/>
            <a:ext cx="2854440" cy="2854440"/>
          </a:xfrm>
          <a:prstGeom prst="rect">
            <a:avLst/>
          </a:prstGeom>
          <a:ln w="0">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w ujęciu elektrotechniki</a:t>
            </a:r>
            <a:endParaRPr lang="pl-PL" sz="4400" b="0" strike="noStrike" spc="-1">
              <a:latin typeface="Arial"/>
            </a:endParaRPr>
          </a:p>
        </p:txBody>
      </p:sp>
      <p:sp>
        <p:nvSpPr>
          <p:cNvPr id="440" name="Symbol zastępczy zawartości 2"/>
          <p:cNvSpPr/>
          <p:nvPr/>
        </p:nvSpPr>
        <p:spPr>
          <a:xfrm>
            <a:off x="838080" y="1825560"/>
            <a:ext cx="10512360" cy="2018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8500"/>
          </a:bodyPr>
          <a:lstStyle/>
          <a:p>
            <a:pPr marL="228600" indent="-225360">
              <a:lnSpc>
                <a:spcPct val="90000"/>
              </a:lnSpc>
              <a:spcBef>
                <a:spcPts val="1001"/>
              </a:spcBef>
              <a:buClr>
                <a:srgbClr val="000000"/>
              </a:buClr>
              <a:buFont typeface="Arial"/>
              <a:buChar char="•"/>
            </a:pPr>
            <a:r>
              <a:rPr lang="pl-PL" sz="2800" b="1" strike="noStrike" spc="-1">
                <a:solidFill>
                  <a:srgbClr val="000000"/>
                </a:solidFill>
                <a:latin typeface="Aptos"/>
                <a:ea typeface="DejaVu Sans"/>
              </a:rPr>
              <a:t>Moc w ujęciu elektrotechniki</a:t>
            </a:r>
            <a:r>
              <a:rPr lang="pl-PL" sz="2800" b="0" strike="noStrike" spc="-1">
                <a:solidFill>
                  <a:srgbClr val="000000"/>
                </a:solidFill>
                <a:latin typeface="Aptos"/>
                <a:ea typeface="DejaVu Sans"/>
              </a:rPr>
              <a:t> to wielkość fizyczna określająca, </a:t>
            </a:r>
            <a:r>
              <a:rPr lang="pl-PL" sz="2800" b="1" strike="noStrike" spc="-1">
                <a:solidFill>
                  <a:srgbClr val="000000"/>
                </a:solidFill>
                <a:latin typeface="Aptos"/>
                <a:ea typeface="DejaVu Sans"/>
              </a:rPr>
              <a:t>z jaką szybkością energia elektryczna jest przekształcana w inne formy energii</a:t>
            </a:r>
            <a:r>
              <a:rPr lang="pl-PL" sz="2800" b="0" strike="noStrike" spc="-1">
                <a:solidFill>
                  <a:srgbClr val="000000"/>
                </a:solidFill>
                <a:latin typeface="Aptos"/>
                <a:ea typeface="DejaVu Sans"/>
              </a:rPr>
              <a:t> (np. światło, ciepło, ruch). Oznacza, </a:t>
            </a:r>
            <a:r>
              <a:rPr lang="pl-PL" sz="2800" b="1" strike="noStrike" spc="-1">
                <a:solidFill>
                  <a:srgbClr val="000000"/>
                </a:solidFill>
                <a:latin typeface="Aptos"/>
                <a:ea typeface="DejaVu Sans"/>
              </a:rPr>
              <a:t>ile energii zużywa lub wytwarza urządzenie w jednostce czasu</a:t>
            </a:r>
            <a:r>
              <a:rPr lang="pl-PL" sz="2800" b="0" strike="noStrike" spc="-1">
                <a:solidFill>
                  <a:srgbClr val="000000"/>
                </a:solidFill>
                <a:latin typeface="Aptos"/>
                <a:ea typeface="DejaVu Sans"/>
              </a:rPr>
              <a:t>. Jednostką mocy czynnej jest Wat [W].</a:t>
            </a: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pic>
        <p:nvPicPr>
          <p:cNvPr id="441" name="Obraz 4"/>
          <p:cNvPicPr/>
          <p:nvPr/>
        </p:nvPicPr>
        <p:blipFill>
          <a:blip r:embed="rId2"/>
          <a:stretch/>
        </p:blipFill>
        <p:spPr>
          <a:xfrm>
            <a:off x="3277080" y="3573720"/>
            <a:ext cx="4280400" cy="519480"/>
          </a:xfrm>
          <a:prstGeom prst="rect">
            <a:avLst/>
          </a:prstGeom>
          <a:ln w="0">
            <a:noFill/>
          </a:ln>
        </p:spPr>
      </p:pic>
      <p:sp>
        <p:nvSpPr>
          <p:cNvPr id="442" name="Symbol zastępczy zawartości 2"/>
          <p:cNvSpPr/>
          <p:nvPr/>
        </p:nvSpPr>
        <p:spPr>
          <a:xfrm>
            <a:off x="838080" y="3960720"/>
            <a:ext cx="10512360" cy="2018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6000" lnSpcReduction="2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 elektrotechnice określamy 4 podstawowe rodzaje mocy:</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Moc czynna </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Moc bierna</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Moc pozorna</a:t>
            </a:r>
            <a:endParaRPr lang="pl-PL" sz="2400" b="0" strike="noStrike" spc="-1">
              <a:latin typeface="Arial"/>
            </a:endParaRPr>
          </a:p>
          <a:p>
            <a:pPr marL="685800" lvl="1" indent="-22536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Moc odkształcenia (moc dystorsji)</a:t>
            </a:r>
            <a:endParaRPr lang="pl-PL" sz="2400" b="0" strike="noStrike" spc="-1">
              <a:latin typeface="Arial"/>
            </a:endParaRPr>
          </a:p>
          <a:p>
            <a:pPr>
              <a:lnSpc>
                <a:spcPct val="90000"/>
              </a:lnSpc>
              <a:spcBef>
                <a:spcPts val="1001"/>
              </a:spcBef>
              <a:tabLst>
                <a:tab pos="0" algn="l"/>
              </a:tabLst>
            </a:pPr>
            <a:endParaRPr lang="pl-PL" sz="2400" b="0" strike="noStrike" spc="-1">
              <a:latin typeface="Arial"/>
            </a:endParaRPr>
          </a:p>
          <a:p>
            <a:pPr>
              <a:lnSpc>
                <a:spcPct val="90000"/>
              </a:lnSpc>
              <a:spcBef>
                <a:spcPts val="1001"/>
              </a:spcBef>
              <a:tabLst>
                <a:tab pos="0" algn="l"/>
              </a:tabLst>
            </a:pPr>
            <a:endParaRPr lang="pl-PL" sz="2400" b="0" strike="noStrike" spc="-1">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ytuł 1_9"/>
          <p:cNvSpPr/>
          <p:nvPr/>
        </p:nvSpPr>
        <p:spPr>
          <a:xfrm>
            <a:off x="838440" y="57888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pic>
        <p:nvPicPr>
          <p:cNvPr id="134" name="Obraz 133"/>
          <p:cNvPicPr/>
          <p:nvPr/>
        </p:nvPicPr>
        <p:blipFill>
          <a:blip r:embed="rId2"/>
          <a:stretch/>
        </p:blipFill>
        <p:spPr>
          <a:xfrm>
            <a:off x="720000" y="1903680"/>
            <a:ext cx="6179040" cy="3503880"/>
          </a:xfrm>
          <a:prstGeom prst="rect">
            <a:avLst/>
          </a:prstGeom>
          <a:ln w="0">
            <a:noFill/>
          </a:ln>
        </p:spPr>
      </p:pic>
      <p:sp>
        <p:nvSpPr>
          <p:cNvPr id="135" name="Prostokąt 134"/>
          <p:cNvSpPr/>
          <p:nvPr/>
        </p:nvSpPr>
        <p:spPr>
          <a:xfrm>
            <a:off x="1080000" y="5410080"/>
            <a:ext cx="10617480" cy="4088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GDY TYLKO ZAUWAŻYSZ POŻAR WEZWIJ POMOC</a:t>
            </a:r>
            <a:endParaRPr lang="pl-PL" sz="2800" b="0" strike="noStrike" spc="-1">
              <a:latin typeface="Arial"/>
            </a:endParaRPr>
          </a:p>
        </p:txBody>
      </p:sp>
      <p:pic>
        <p:nvPicPr>
          <p:cNvPr id="136" name="Obraz 135"/>
          <p:cNvPicPr/>
          <p:nvPr/>
        </p:nvPicPr>
        <p:blipFill>
          <a:blip r:embed="rId3"/>
          <a:stretch/>
        </p:blipFill>
        <p:spPr>
          <a:xfrm>
            <a:off x="7920000" y="1903680"/>
            <a:ext cx="3070800" cy="3493800"/>
          </a:xfrm>
          <a:prstGeom prst="rect">
            <a:avLst/>
          </a:prstGeom>
          <a:ln w="0">
            <a:noFill/>
          </a:ln>
        </p:spPr>
      </p:pic>
      <p:sp>
        <p:nvSpPr>
          <p:cNvPr id="137" name="Prostokąt 136"/>
          <p:cNvSpPr/>
          <p:nvPr/>
        </p:nvSpPr>
        <p:spPr>
          <a:xfrm>
            <a:off x="0" y="6120000"/>
            <a:ext cx="1205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https://www.gov.pl/web/kppsp-tczew/zasady-postepowania-na-wypadek-pozaru</a:t>
            </a:r>
            <a:endParaRPr lang="pl-PL" sz="1800" b="0" strike="noStrike" spc="-1">
              <a:latin typeface="Arial"/>
            </a:endParaRPr>
          </a:p>
        </p:txBody>
      </p:sp>
      <p:sp>
        <p:nvSpPr>
          <p:cNvPr id="138" name="Prostokąt 137"/>
          <p:cNvSpPr/>
          <p:nvPr/>
        </p:nvSpPr>
        <p:spPr>
          <a:xfrm>
            <a:off x="0" y="6511320"/>
            <a:ext cx="1205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https://www.youtube.com/watch?v=ji_yLxw6-lk&amp;t=2s</a:t>
            </a:r>
            <a:endParaRPr lang="pl-PL" sz="1800" b="0" strike="noStrike" spc="-1">
              <a:latin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czynna</a:t>
            </a:r>
            <a:endParaRPr lang="pl-PL" sz="4400" b="0" strike="noStrike" spc="-1">
              <a:latin typeface="Arial"/>
            </a:endParaRPr>
          </a:p>
        </p:txBody>
      </p:sp>
      <p:sp>
        <p:nvSpPr>
          <p:cNvPr id="444" name="Symbol zastępczy zawartości 2"/>
          <p:cNvSpPr/>
          <p:nvPr/>
        </p:nvSpPr>
        <p:spPr>
          <a:xfrm>
            <a:off x="838080" y="1825560"/>
            <a:ext cx="10512360" cy="147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79500" lnSpcReduction="2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Moc czynna, oznaczana jako </a:t>
            </a:r>
            <a:r>
              <a:rPr lang="pl-PL" sz="2800" b="1" strike="noStrike" spc="-1">
                <a:solidFill>
                  <a:srgbClr val="000000"/>
                </a:solidFill>
                <a:latin typeface="Aptos"/>
                <a:ea typeface="DejaVu Sans"/>
              </a:rPr>
              <a:t>P, w </a:t>
            </a:r>
            <a:r>
              <a:rPr lang="pl-PL" sz="2800" b="0" strike="noStrike" spc="-1">
                <a:solidFill>
                  <a:srgbClr val="000000"/>
                </a:solidFill>
                <a:latin typeface="Aptos"/>
                <a:ea typeface="DejaVu Sans"/>
              </a:rPr>
              <a:t>układach prądu przemiennego (również prądu zmiennego) stanowi część mocy, którą odbiornik pobiera ze źródła i zamienia na pracę lub ciepło. W układach prądu stałego cała moc jest mocą czynną. Jednostką mocy czynnej jest wat. Można więc określić ją jako moc zamienianą na energię użyteczną (ciepło, światło, ruch).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Matematycznie stanowi rozwiązanie całki Riemanna:</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pic>
        <p:nvPicPr>
          <p:cNvPr id="445" name="Obraz 4"/>
          <p:cNvPicPr/>
          <p:nvPr/>
        </p:nvPicPr>
        <p:blipFill>
          <a:blip r:embed="rId2"/>
          <a:stretch/>
        </p:blipFill>
        <p:spPr>
          <a:xfrm>
            <a:off x="4219560" y="3173760"/>
            <a:ext cx="2526840" cy="748080"/>
          </a:xfrm>
          <a:prstGeom prst="rect">
            <a:avLst/>
          </a:prstGeom>
          <a:ln w="0">
            <a:noFill/>
          </a:ln>
        </p:spPr>
      </p:pic>
      <p:sp>
        <p:nvSpPr>
          <p:cNvPr id="446" name="Symbol zastępczy zawartości 2"/>
          <p:cNvSpPr/>
          <p:nvPr/>
        </p:nvSpPr>
        <p:spPr>
          <a:xfrm>
            <a:off x="838080" y="3911040"/>
            <a:ext cx="10512360" cy="89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marL="228600" indent="-225360">
              <a:lnSpc>
                <a:spcPct val="90000"/>
              </a:lnSpc>
              <a:spcBef>
                <a:spcPts val="1001"/>
              </a:spcBef>
              <a:buClr>
                <a:srgbClr val="202122"/>
              </a:buClr>
              <a:buFont typeface="Arial"/>
              <a:buChar char="•"/>
            </a:pPr>
            <a:r>
              <a:rPr lang="pl-PL" sz="2000" b="0" strike="noStrike" spc="-1">
                <a:solidFill>
                  <a:srgbClr val="202122"/>
                </a:solidFill>
                <a:latin typeface="Arial"/>
                <a:ea typeface="DejaVu Sans"/>
              </a:rPr>
              <a:t>W urządzeniach zasilanych napięciem przemiennym sinusoidalnym, które są odbiornikami liniowymi, natężenie prądu ma przebieg sinusoidalny. Wzory na napięcie i natężenie chwilowe mają teraz postać:</a:t>
            </a:r>
            <a:endParaRPr lang="pl-PL" sz="2000" b="0" strike="noStrike" spc="-1">
              <a:latin typeface="Arial"/>
            </a:endParaRPr>
          </a:p>
        </p:txBody>
      </p:sp>
      <p:pic>
        <p:nvPicPr>
          <p:cNvPr id="447" name="Obraz 9"/>
          <p:cNvPicPr/>
          <p:nvPr/>
        </p:nvPicPr>
        <p:blipFill>
          <a:blip r:embed="rId3"/>
          <a:stretch/>
        </p:blipFill>
        <p:spPr>
          <a:xfrm>
            <a:off x="1010520" y="4781160"/>
            <a:ext cx="10093320" cy="1120680"/>
          </a:xfrm>
          <a:prstGeom prst="rect">
            <a:avLst/>
          </a:prstGeom>
          <a:ln w="0">
            <a:noFill/>
          </a:ln>
        </p:spPr>
      </p:pic>
      <p:sp>
        <p:nvSpPr>
          <p:cNvPr id="448" name="Symbol zastępczy zawartości 2"/>
          <p:cNvSpPr/>
          <p:nvPr/>
        </p:nvSpPr>
        <p:spPr>
          <a:xfrm>
            <a:off x="699120" y="6011280"/>
            <a:ext cx="10512360" cy="89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7000"/>
          </a:bodyPr>
          <a:lstStyle/>
          <a:p>
            <a:pPr marL="228600" indent="-225360">
              <a:lnSpc>
                <a:spcPct val="90000"/>
              </a:lnSpc>
              <a:spcBef>
                <a:spcPts val="1001"/>
              </a:spcBef>
              <a:buClr>
                <a:srgbClr val="202122"/>
              </a:buClr>
              <a:buFont typeface="Arial"/>
              <a:buChar char="•"/>
            </a:pPr>
            <a:r>
              <a:rPr lang="pl-PL" sz="2000" b="0" strike="noStrike" spc="-1">
                <a:solidFill>
                  <a:srgbClr val="202122"/>
                </a:solidFill>
                <a:latin typeface="Arial"/>
                <a:ea typeface="DejaVu Sans"/>
              </a:rPr>
              <a:t>Gdzie: u(t), i(t) – chwilowe wartości napięcia i prądu, Umax, Imax – wartości maksymalne zwane amplitudą, sin, cos – funkcje trygonometryczne, </a:t>
            </a:r>
            <a:r>
              <a:rPr lang="pl-PL" sz="2000" b="0" strike="noStrike" spc="-1">
                <a:solidFill>
                  <a:srgbClr val="202122"/>
                </a:solidFill>
                <a:latin typeface="Symbol"/>
                <a:ea typeface="DejaVu Sans"/>
              </a:rPr>
              <a:t>w</a:t>
            </a:r>
            <a:r>
              <a:rPr lang="pl-PL" sz="2000" b="0" strike="noStrike" spc="-1">
                <a:solidFill>
                  <a:srgbClr val="202122"/>
                </a:solidFill>
                <a:latin typeface="Arial"/>
                <a:ea typeface="DejaVu Sans"/>
              </a:rPr>
              <a:t>t – pulsacja wyrażona jako iloczyn częstotliwości, liczby pi i 2 (2</a:t>
            </a:r>
            <a:r>
              <a:rPr lang="pl-PL" sz="2000" b="0" strike="noStrike" spc="-1">
                <a:solidFill>
                  <a:srgbClr val="202122"/>
                </a:solidFill>
                <a:latin typeface="Symbol"/>
                <a:ea typeface="DejaVu Sans"/>
              </a:rPr>
              <a:t>p</a:t>
            </a:r>
            <a:r>
              <a:rPr lang="pl-PL" sz="2000" b="0" strike="noStrike" spc="-1">
                <a:solidFill>
                  <a:srgbClr val="202122"/>
                </a:solidFill>
                <a:latin typeface="Arial"/>
                <a:ea typeface="DejaVu Sans"/>
              </a:rPr>
              <a:t>f), </a:t>
            </a:r>
            <a:r>
              <a:rPr lang="pl-PL" sz="2000" b="0" strike="noStrike" spc="-1">
                <a:solidFill>
                  <a:srgbClr val="202122"/>
                </a:solidFill>
                <a:latin typeface="Symbol"/>
                <a:ea typeface="DejaVu Sans"/>
              </a:rPr>
              <a:t>j </a:t>
            </a:r>
            <a:r>
              <a:rPr lang="pl-PL" sz="2000" b="0" strike="noStrike" spc="-1">
                <a:solidFill>
                  <a:srgbClr val="202122"/>
                </a:solidFill>
                <a:latin typeface="Arial"/>
                <a:ea typeface="DejaVu Sans"/>
              </a:rPr>
              <a:t>– kąt przesunięcia fazowego napięcia i prądu</a:t>
            </a:r>
            <a:endParaRPr lang="pl-PL" sz="2000" b="0" strike="noStrike" spc="-1">
              <a:latin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czynna</a:t>
            </a:r>
            <a:endParaRPr lang="pl-PL" sz="4400" b="0" strike="noStrike" spc="-1">
              <a:latin typeface="Arial"/>
            </a:endParaRPr>
          </a:p>
        </p:txBody>
      </p:sp>
      <p:sp>
        <p:nvSpPr>
          <p:cNvPr id="450" name="Symbol zastępczy zawartości 2"/>
          <p:cNvSpPr/>
          <p:nvPr/>
        </p:nvSpPr>
        <p:spPr>
          <a:xfrm>
            <a:off x="745560" y="1543320"/>
            <a:ext cx="10512360" cy="89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2000" b="0" strike="noStrike" spc="-1">
                <a:solidFill>
                  <a:srgbClr val="000000"/>
                </a:solidFill>
                <a:latin typeface="Aptos"/>
                <a:ea typeface="DejaVu Sans"/>
              </a:rPr>
              <a:t>Podstawmy je do wzoru:</a:t>
            </a:r>
            <a:endParaRPr lang="pl-PL" sz="2000" b="0" strike="noStrike" spc="-1">
              <a:latin typeface="Arial"/>
            </a:endParaRPr>
          </a:p>
        </p:txBody>
      </p:sp>
      <p:pic>
        <p:nvPicPr>
          <p:cNvPr id="451" name="Obraz 7"/>
          <p:cNvPicPr/>
          <p:nvPr/>
        </p:nvPicPr>
        <p:blipFill>
          <a:blip r:embed="rId2"/>
          <a:stretch/>
        </p:blipFill>
        <p:spPr>
          <a:xfrm>
            <a:off x="3739320" y="1818000"/>
            <a:ext cx="2616120" cy="691920"/>
          </a:xfrm>
          <a:prstGeom prst="rect">
            <a:avLst/>
          </a:prstGeom>
          <a:ln w="0">
            <a:noFill/>
          </a:ln>
        </p:spPr>
      </p:pic>
      <p:pic>
        <p:nvPicPr>
          <p:cNvPr id="452" name="Obraz 10"/>
          <p:cNvPicPr/>
          <p:nvPr/>
        </p:nvPicPr>
        <p:blipFill>
          <a:blip r:embed="rId3"/>
          <a:stretch/>
        </p:blipFill>
        <p:spPr>
          <a:xfrm>
            <a:off x="640800" y="2819160"/>
            <a:ext cx="10721880" cy="2149560"/>
          </a:xfrm>
          <a:prstGeom prst="rect">
            <a:avLst/>
          </a:prstGeom>
          <a:ln w="0">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czynna</a:t>
            </a:r>
            <a:endParaRPr lang="pl-PL" sz="4400" b="0" strike="noStrike" spc="-1">
              <a:latin typeface="Arial"/>
            </a:endParaRPr>
          </a:p>
        </p:txBody>
      </p:sp>
      <p:sp>
        <p:nvSpPr>
          <p:cNvPr id="454" name="Symbol zastępczy zawartości 2"/>
          <p:cNvSpPr/>
          <p:nvPr/>
        </p:nvSpPr>
        <p:spPr>
          <a:xfrm>
            <a:off x="745560" y="1543320"/>
            <a:ext cx="10512360" cy="89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2000" b="0" strike="noStrike" spc="-1">
                <a:solidFill>
                  <a:srgbClr val="000000"/>
                </a:solidFill>
                <a:latin typeface="Aptos"/>
                <a:ea typeface="DejaVu Sans"/>
              </a:rPr>
              <a:t>Podstawmy je do wzoru:</a:t>
            </a:r>
            <a:endParaRPr lang="pl-PL" sz="2000" b="0" strike="noStrike" spc="-1">
              <a:latin typeface="Arial"/>
            </a:endParaRPr>
          </a:p>
        </p:txBody>
      </p:sp>
      <p:pic>
        <p:nvPicPr>
          <p:cNvPr id="455" name="Obraz 7"/>
          <p:cNvPicPr/>
          <p:nvPr/>
        </p:nvPicPr>
        <p:blipFill>
          <a:blip r:embed="rId2"/>
          <a:stretch/>
        </p:blipFill>
        <p:spPr>
          <a:xfrm>
            <a:off x="3739320" y="1818000"/>
            <a:ext cx="2616120" cy="691920"/>
          </a:xfrm>
          <a:prstGeom prst="rect">
            <a:avLst/>
          </a:prstGeom>
          <a:ln w="0">
            <a:noFill/>
          </a:ln>
        </p:spPr>
      </p:pic>
      <p:sp>
        <p:nvSpPr>
          <p:cNvPr id="456" name="Symbol zastępczy zawartości 2"/>
          <p:cNvSpPr/>
          <p:nvPr/>
        </p:nvSpPr>
        <p:spPr>
          <a:xfrm>
            <a:off x="745560" y="5083560"/>
            <a:ext cx="10512360" cy="82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a:bodyPr>
          <a:lstStyle/>
          <a:p>
            <a:pPr marL="228600" indent="-225360">
              <a:lnSpc>
                <a:spcPct val="90000"/>
              </a:lnSpc>
              <a:spcBef>
                <a:spcPts val="1001"/>
              </a:spcBef>
              <a:buClr>
                <a:srgbClr val="000000"/>
              </a:buClr>
              <a:buFont typeface="Arial"/>
              <a:buChar char="•"/>
            </a:pPr>
            <a:r>
              <a:rPr lang="pl-PL" sz="2000" b="0" strike="noStrike" spc="-1">
                <a:solidFill>
                  <a:srgbClr val="000000"/>
                </a:solidFill>
                <a:latin typeface="Aptos"/>
                <a:ea typeface="DejaVu Sans"/>
              </a:rPr>
              <a:t>Składowa oznaczona na czerwono stanowi chwilową wartość mocy czynnej. W praktyce zazwyczaj operujemy wartościami średnimi. Wówczas wartość mocy czynnej określamy wzorem:</a:t>
            </a:r>
            <a:endParaRPr lang="pl-PL" sz="2000" b="0" strike="noStrike" spc="-1">
              <a:latin typeface="Arial"/>
            </a:endParaRPr>
          </a:p>
        </p:txBody>
      </p:sp>
      <p:pic>
        <p:nvPicPr>
          <p:cNvPr id="457" name="Obraz 10"/>
          <p:cNvPicPr/>
          <p:nvPr/>
        </p:nvPicPr>
        <p:blipFill>
          <a:blip r:embed="rId3"/>
          <a:stretch/>
        </p:blipFill>
        <p:spPr>
          <a:xfrm>
            <a:off x="640800" y="2819160"/>
            <a:ext cx="10721880" cy="2149560"/>
          </a:xfrm>
          <a:prstGeom prst="rect">
            <a:avLst/>
          </a:prstGeom>
          <a:ln w="0">
            <a:noFill/>
          </a:ln>
        </p:spPr>
      </p:pic>
      <p:sp>
        <p:nvSpPr>
          <p:cNvPr id="458" name="Prostokąt 2"/>
          <p:cNvSpPr/>
          <p:nvPr/>
        </p:nvSpPr>
        <p:spPr>
          <a:xfrm>
            <a:off x="1859760" y="3339720"/>
            <a:ext cx="3981240" cy="597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459" name="Prostokąt 4"/>
          <p:cNvSpPr/>
          <p:nvPr/>
        </p:nvSpPr>
        <p:spPr>
          <a:xfrm>
            <a:off x="1859760" y="3982320"/>
            <a:ext cx="4741200" cy="84708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pic>
        <p:nvPicPr>
          <p:cNvPr id="460" name="Obraz 9"/>
          <p:cNvPicPr/>
          <p:nvPr/>
        </p:nvPicPr>
        <p:blipFill>
          <a:blip r:embed="rId4"/>
          <a:stretch/>
        </p:blipFill>
        <p:spPr>
          <a:xfrm>
            <a:off x="930960" y="5914800"/>
            <a:ext cx="2530440" cy="635040"/>
          </a:xfrm>
          <a:prstGeom prst="rect">
            <a:avLst/>
          </a:prstGeom>
          <a:ln w="0">
            <a:noFill/>
          </a:ln>
        </p:spPr>
      </p:pic>
      <p:pic>
        <p:nvPicPr>
          <p:cNvPr id="461" name="Obraz 14"/>
          <p:cNvPicPr/>
          <p:nvPr/>
        </p:nvPicPr>
        <p:blipFill>
          <a:blip r:embed="rId5"/>
          <a:stretch/>
        </p:blipFill>
        <p:spPr>
          <a:xfrm>
            <a:off x="3605760" y="5645160"/>
            <a:ext cx="1687320" cy="1173960"/>
          </a:xfrm>
          <a:prstGeom prst="rect">
            <a:avLst/>
          </a:prstGeom>
          <a:ln w="0">
            <a:noFill/>
          </a:ln>
        </p:spPr>
      </p:pic>
      <p:sp>
        <p:nvSpPr>
          <p:cNvPr id="462" name="Symbol zastępczy zawartości 2"/>
          <p:cNvSpPr/>
          <p:nvPr/>
        </p:nvSpPr>
        <p:spPr>
          <a:xfrm>
            <a:off x="5349600" y="5907960"/>
            <a:ext cx="6839280" cy="82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a:bodyPr>
          <a:lstStyle/>
          <a:p>
            <a:pPr>
              <a:lnSpc>
                <a:spcPct val="90000"/>
              </a:lnSpc>
              <a:spcBef>
                <a:spcPts val="1001"/>
              </a:spcBef>
              <a:tabLst>
                <a:tab pos="0" algn="l"/>
              </a:tabLst>
            </a:pPr>
            <a:r>
              <a:rPr lang="pl-PL" sz="2000" b="0" strike="noStrike" spc="-1">
                <a:solidFill>
                  <a:srgbClr val="000000"/>
                </a:solidFill>
                <a:latin typeface="Aptos"/>
                <a:ea typeface="DejaVu Sans"/>
              </a:rPr>
              <a:t>Rysunek przedstawia przykładowy przebieg napięcia i prądu. Widzimy także czym jest przesunięcie fazowe z naszego wzoru.</a:t>
            </a:r>
            <a:endParaRPr lang="pl-PL" sz="2000" b="0" strike="noStrike" spc="-1">
              <a:latin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bierna</a:t>
            </a:r>
            <a:endParaRPr lang="pl-PL" sz="4400" b="0" strike="noStrike" spc="-1">
              <a:latin typeface="Arial"/>
            </a:endParaRPr>
          </a:p>
        </p:txBody>
      </p:sp>
      <p:sp>
        <p:nvSpPr>
          <p:cNvPr id="464"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7000" lnSpcReduction="10000"/>
          </a:bodyPr>
          <a:lstStyle/>
          <a:p>
            <a:pPr marL="228600" indent="-225360">
              <a:lnSpc>
                <a:spcPct val="90000"/>
              </a:lnSpc>
              <a:spcBef>
                <a:spcPts val="1001"/>
              </a:spcBef>
              <a:buClr>
                <a:srgbClr val="202122"/>
              </a:buClr>
              <a:buFont typeface="Arial"/>
              <a:buChar char="•"/>
            </a:pPr>
            <a:r>
              <a:rPr lang="pl-PL" sz="2800" b="1" strike="noStrike" spc="-1">
                <a:solidFill>
                  <a:srgbClr val="202122"/>
                </a:solidFill>
                <a:latin typeface="Arial"/>
                <a:ea typeface="DejaVu Sans"/>
              </a:rPr>
              <a:t>Moc bierna</a:t>
            </a:r>
            <a:r>
              <a:rPr lang="pl-PL" sz="2800" b="0" strike="noStrike" spc="-1">
                <a:solidFill>
                  <a:srgbClr val="202122"/>
                </a:solidFill>
                <a:latin typeface="Arial"/>
                <a:ea typeface="DejaVu Sans"/>
              </a:rPr>
              <a:t> – wielkość opisująca pulsowanie energii elektrycznej między elementami obwodu prądu przemiennego. Ta oscylująca energia nie jest zamieniana na użyteczną pracę lub ciepło, lecz jest konsekwencją zasady działania maszyn elektrycznych (np. transformatorów, silników). Energia jest pobierana ze źródła w części okresu przebiegu przemiennego, magazynowana przez odbiornik (w postaci energii pola elektrycznego lub magnetycznego) i oddawana do źródła w innej części okresu, co jest związane z zanikiem pola w odbiorniku. Częstotliwość mocy biernej (tak samo jak i mocy czynnej, pozornej) jest dwukrotnością częstotliwości prądu i napięcia w obwodzie.</a:t>
            </a:r>
            <a:endParaRPr lang="pl-PL" sz="2800" b="0" strike="noStrike" spc="-1">
              <a:latin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bierna</a:t>
            </a:r>
            <a:endParaRPr lang="pl-PL" sz="4400" b="0" strike="noStrike" spc="-1">
              <a:latin typeface="Arial"/>
            </a:endParaRPr>
          </a:p>
        </p:txBody>
      </p:sp>
      <p:sp>
        <p:nvSpPr>
          <p:cNvPr id="46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marL="228600" indent="-225360">
              <a:lnSpc>
                <a:spcPct val="90000"/>
              </a:lnSpc>
              <a:spcBef>
                <a:spcPts val="1001"/>
              </a:spcBef>
              <a:buClr>
                <a:srgbClr val="202122"/>
              </a:buClr>
              <a:buFont typeface="Arial"/>
              <a:buChar char="•"/>
            </a:pPr>
            <a:r>
              <a:rPr lang="pl-PL" sz="2800" b="0" strike="noStrike" spc="-1">
                <a:solidFill>
                  <a:srgbClr val="202122"/>
                </a:solidFill>
                <a:latin typeface="Arial"/>
                <a:ea typeface="DejaVu Sans"/>
              </a:rPr>
              <a:t>Dla przebiegów sinusoidalnie zmiennych średnia moc bierna jest definiowana jako iloczyn wartości skutecznych napięcia i prądu, oraz sinusa kąta przesunięcia fazowego między napięciem a prądem:</a:t>
            </a:r>
            <a:endParaRPr lang="pl-PL" sz="2800" b="0" strike="noStrike" spc="-1">
              <a:latin typeface="Arial"/>
            </a:endParaRPr>
          </a:p>
        </p:txBody>
      </p:sp>
      <p:pic>
        <p:nvPicPr>
          <p:cNvPr id="467" name="Obraz 4"/>
          <p:cNvPicPr/>
          <p:nvPr/>
        </p:nvPicPr>
        <p:blipFill>
          <a:blip r:embed="rId2"/>
          <a:stretch/>
        </p:blipFill>
        <p:spPr>
          <a:xfrm>
            <a:off x="3931560" y="4270680"/>
            <a:ext cx="3397320" cy="635040"/>
          </a:xfrm>
          <a:prstGeom prst="rect">
            <a:avLst/>
          </a:prstGeom>
          <a:ln w="0">
            <a:noFill/>
          </a:ln>
        </p:spPr>
      </p:pic>
      <p:sp>
        <p:nvSpPr>
          <p:cNvPr id="468" name="Symbol zastępczy zawartości 2"/>
          <p:cNvSpPr/>
          <p:nvPr/>
        </p:nvSpPr>
        <p:spPr>
          <a:xfrm>
            <a:off x="878040" y="4845240"/>
            <a:ext cx="9871200" cy="1688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57500" lnSpcReduction="20000"/>
          </a:bodyPr>
          <a:lstStyle/>
          <a:p>
            <a:pPr>
              <a:lnSpc>
                <a:spcPct val="90000"/>
              </a:lnSpc>
              <a:spcBef>
                <a:spcPts val="1001"/>
              </a:spcBef>
              <a:tabLst>
                <a:tab pos="0" algn="l"/>
              </a:tabLst>
            </a:pPr>
            <a:r>
              <a:rPr lang="pl-PL" sz="2400" b="0" strike="noStrike" spc="-1">
                <a:solidFill>
                  <a:srgbClr val="202122"/>
                </a:solidFill>
                <a:latin typeface="Arial"/>
                <a:ea typeface="DejaVu Sans"/>
              </a:rPr>
              <a:t>Gdzie:</a:t>
            </a:r>
            <a:endParaRPr lang="pl-PL" sz="2400" b="0" strike="noStrike" spc="-1">
              <a:latin typeface="Arial"/>
            </a:endParaRPr>
          </a:p>
          <a:p>
            <a:pPr>
              <a:lnSpc>
                <a:spcPct val="90000"/>
              </a:lnSpc>
              <a:spcBef>
                <a:spcPts val="1001"/>
              </a:spcBef>
              <a:tabLst>
                <a:tab pos="0" algn="l"/>
              </a:tabLst>
            </a:pPr>
            <a:r>
              <a:rPr lang="pl-PL" sz="2400" b="0" strike="noStrike" spc="-1">
                <a:solidFill>
                  <a:srgbClr val="202122"/>
                </a:solidFill>
                <a:latin typeface="Arial"/>
                <a:ea typeface="DejaVu Sans"/>
              </a:rPr>
              <a:t>Q – moc bierna</a:t>
            </a:r>
            <a:endParaRPr lang="pl-PL" sz="2400" b="0" strike="noStrike" spc="-1">
              <a:latin typeface="Arial"/>
            </a:endParaRPr>
          </a:p>
          <a:p>
            <a:pPr>
              <a:lnSpc>
                <a:spcPct val="90000"/>
              </a:lnSpc>
              <a:spcBef>
                <a:spcPts val="1001"/>
              </a:spcBef>
              <a:tabLst>
                <a:tab pos="0" algn="l"/>
              </a:tabLst>
            </a:pPr>
            <a:r>
              <a:rPr lang="pl-PL" sz="2400" b="0" strike="noStrike" spc="-1">
                <a:solidFill>
                  <a:srgbClr val="202122"/>
                </a:solidFill>
                <a:latin typeface="Arial"/>
                <a:ea typeface="DejaVu Sans"/>
              </a:rPr>
              <a:t>U – wartość skuteczna napięcia</a:t>
            </a:r>
            <a:endParaRPr lang="pl-PL" sz="2400" b="0" strike="noStrike" spc="-1">
              <a:latin typeface="Arial"/>
            </a:endParaRPr>
          </a:p>
          <a:p>
            <a:pPr>
              <a:lnSpc>
                <a:spcPct val="90000"/>
              </a:lnSpc>
              <a:spcBef>
                <a:spcPts val="1001"/>
              </a:spcBef>
              <a:tabLst>
                <a:tab pos="0" algn="l"/>
              </a:tabLst>
            </a:pPr>
            <a:r>
              <a:rPr lang="pl-PL" sz="2400" b="0" strike="noStrike" spc="-1">
                <a:solidFill>
                  <a:srgbClr val="202122"/>
                </a:solidFill>
                <a:latin typeface="Arial"/>
                <a:ea typeface="DejaVu Sans"/>
              </a:rPr>
              <a:t>I – wartość skuteczna prądu</a:t>
            </a:r>
            <a:endParaRPr lang="pl-PL" sz="2400" b="0" strike="noStrike" spc="-1">
              <a:latin typeface="Arial"/>
            </a:endParaRPr>
          </a:p>
          <a:p>
            <a:pPr marL="228600" indent="-225360">
              <a:lnSpc>
                <a:spcPct val="90000"/>
              </a:lnSpc>
              <a:spcBef>
                <a:spcPts val="1001"/>
              </a:spcBef>
              <a:buClr>
                <a:srgbClr val="202122"/>
              </a:buClr>
              <a:buFont typeface="Symbol"/>
              <a:buChar char="j"/>
              <a:tabLst>
                <a:tab pos="0" algn="l"/>
              </a:tabLst>
            </a:pPr>
            <a:r>
              <a:rPr lang="pl-PL" sz="2400" b="0" strike="noStrike" spc="-1">
                <a:solidFill>
                  <a:srgbClr val="202122"/>
                </a:solidFill>
                <a:latin typeface="Symbol"/>
                <a:ea typeface="DejaVu Sans"/>
              </a:rPr>
              <a:t>- </a:t>
            </a:r>
            <a:r>
              <a:rPr lang="pl-PL" sz="2400" b="0" strike="noStrike" spc="-1">
                <a:solidFill>
                  <a:srgbClr val="202122"/>
                </a:solidFill>
                <a:latin typeface="Arial"/>
                <a:ea typeface="DejaVu Sans"/>
              </a:rPr>
              <a:t>kąt przesunięcia pomiędzy napięciem a prądem</a:t>
            </a:r>
            <a:endParaRPr lang="pl-PL" sz="2400" b="0" strike="noStrike" spc="-1">
              <a:latin typeface="Arial"/>
            </a:endParaRPr>
          </a:p>
          <a:p>
            <a:pPr>
              <a:lnSpc>
                <a:spcPct val="90000"/>
              </a:lnSpc>
              <a:spcBef>
                <a:spcPts val="1001"/>
              </a:spcBef>
              <a:tabLst>
                <a:tab pos="0" algn="l"/>
              </a:tabLst>
            </a:pPr>
            <a:r>
              <a:rPr lang="pl-PL" sz="2400" b="0" strike="noStrike" spc="-1">
                <a:solidFill>
                  <a:srgbClr val="202122"/>
                </a:solidFill>
                <a:latin typeface="Arial"/>
                <a:ea typeface="DejaVu Sans"/>
              </a:rPr>
              <a:t>X- reaktancja – będzie zdefiniowana później </a:t>
            </a:r>
            <a:r>
              <a:rPr lang="pl-PL" sz="2400" b="0" strike="noStrike" spc="-1">
                <a:solidFill>
                  <a:srgbClr val="202122"/>
                </a:solidFill>
                <a:latin typeface="Wingdings"/>
                <a:ea typeface="DejaVu Sans"/>
              </a:rPr>
              <a:t></a:t>
            </a:r>
            <a:endParaRPr lang="pl-PL" sz="2400" b="0" strike="noStrike" spc="-1">
              <a:latin typeface="Arial"/>
            </a:endParaRPr>
          </a:p>
        </p:txBody>
      </p:sp>
      <p:pic>
        <p:nvPicPr>
          <p:cNvPr id="469" name="Obraz 7"/>
          <p:cNvPicPr/>
          <p:nvPr/>
        </p:nvPicPr>
        <p:blipFill>
          <a:blip r:embed="rId3"/>
          <a:stretch/>
        </p:blipFill>
        <p:spPr>
          <a:xfrm>
            <a:off x="5688000" y="5306400"/>
            <a:ext cx="1687320" cy="1173960"/>
          </a:xfrm>
          <a:prstGeom prst="rect">
            <a:avLst/>
          </a:prstGeom>
          <a:ln w="0">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pozorna</a:t>
            </a:r>
            <a:endParaRPr lang="pl-PL" sz="4400" b="0" strike="noStrike" spc="-1">
              <a:latin typeface="Arial"/>
            </a:endParaRPr>
          </a:p>
        </p:txBody>
      </p:sp>
      <p:sp>
        <p:nvSpPr>
          <p:cNvPr id="471" name="Symbol zastępczy zawartości 2"/>
          <p:cNvSpPr/>
          <p:nvPr/>
        </p:nvSpPr>
        <p:spPr>
          <a:xfrm>
            <a:off x="838080" y="1825560"/>
            <a:ext cx="10512360" cy="128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Moc pozorna – wielkość fizyczna określana dla obwodów prądu przemiennego. Wyraża się ją jako iloczyn wartości skutecznych napięcia i natężenia prądu:</a:t>
            </a:r>
            <a:endParaRPr lang="pl-PL" sz="2800" b="0" strike="noStrike" spc="-1">
              <a:latin typeface="Arial"/>
            </a:endParaRPr>
          </a:p>
        </p:txBody>
      </p:sp>
      <p:sp>
        <p:nvSpPr>
          <p:cNvPr id="472" name="Symbol zastępczy zawartości 2"/>
          <p:cNvSpPr/>
          <p:nvPr/>
        </p:nvSpPr>
        <p:spPr>
          <a:xfrm>
            <a:off x="838080" y="3564000"/>
            <a:ext cx="10512360" cy="128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Związek pomiędzy mocą czynną, bierną i pozorną jest następujący:</a:t>
            </a:r>
            <a:endParaRPr lang="pl-PL" sz="2800" b="0" strike="noStrike" spc="-1">
              <a:latin typeface="Arial"/>
            </a:endParaRPr>
          </a:p>
        </p:txBody>
      </p:sp>
      <p:pic>
        <p:nvPicPr>
          <p:cNvPr id="473" name="Obraz 6"/>
          <p:cNvPicPr/>
          <p:nvPr/>
        </p:nvPicPr>
        <p:blipFill>
          <a:blip r:embed="rId2"/>
          <a:stretch/>
        </p:blipFill>
        <p:spPr>
          <a:xfrm>
            <a:off x="5372280" y="2962440"/>
            <a:ext cx="1444680" cy="463320"/>
          </a:xfrm>
          <a:prstGeom prst="rect">
            <a:avLst/>
          </a:prstGeom>
          <a:ln w="0">
            <a:noFill/>
          </a:ln>
        </p:spPr>
      </p:pic>
      <p:pic>
        <p:nvPicPr>
          <p:cNvPr id="474" name="Obraz 8"/>
          <p:cNvPicPr/>
          <p:nvPr/>
        </p:nvPicPr>
        <p:blipFill>
          <a:blip r:embed="rId3"/>
          <a:stretch/>
        </p:blipFill>
        <p:spPr>
          <a:xfrm>
            <a:off x="4863240" y="3991320"/>
            <a:ext cx="2373480" cy="762120"/>
          </a:xfrm>
          <a:prstGeom prst="rect">
            <a:avLst/>
          </a:prstGeom>
          <a:ln w="0">
            <a:noFill/>
          </a:ln>
        </p:spPr>
      </p:pic>
      <p:pic>
        <p:nvPicPr>
          <p:cNvPr id="475" name="Obraz 12"/>
          <p:cNvPicPr/>
          <p:nvPr/>
        </p:nvPicPr>
        <p:blipFill>
          <a:blip r:embed="rId4"/>
          <a:stretch/>
        </p:blipFill>
        <p:spPr>
          <a:xfrm>
            <a:off x="838080" y="5562720"/>
            <a:ext cx="2198880" cy="1173960"/>
          </a:xfrm>
          <a:prstGeom prst="rect">
            <a:avLst/>
          </a:prstGeom>
          <a:ln w="0">
            <a:noFill/>
          </a:ln>
        </p:spPr>
      </p:pic>
      <p:pic>
        <p:nvPicPr>
          <p:cNvPr id="476" name="Obraz 13"/>
          <p:cNvPicPr/>
          <p:nvPr/>
        </p:nvPicPr>
        <p:blipFill>
          <a:blip r:embed="rId5"/>
          <a:stretch/>
        </p:blipFill>
        <p:spPr>
          <a:xfrm>
            <a:off x="9920520" y="5470920"/>
            <a:ext cx="1687320" cy="1173960"/>
          </a:xfrm>
          <a:prstGeom prst="rect">
            <a:avLst/>
          </a:prstGeom>
          <a:ln w="0">
            <a:noFill/>
          </a:ln>
        </p:spPr>
      </p:pic>
      <p:sp>
        <p:nvSpPr>
          <p:cNvPr id="477" name="Symbol zastępczy zawartości 2"/>
          <p:cNvSpPr/>
          <p:nvPr/>
        </p:nvSpPr>
        <p:spPr>
          <a:xfrm>
            <a:off x="838080" y="4671360"/>
            <a:ext cx="8175960" cy="128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Geometrycznie możemy więc przedstawić związek mocy jako trójkąt:</a:t>
            </a:r>
            <a:endParaRPr lang="pl-PL" sz="2800" b="0" strike="noStrike" spc="-1">
              <a:latin typeface="Arial"/>
            </a:endParaRPr>
          </a:p>
        </p:txBody>
      </p:sp>
      <p:pic>
        <p:nvPicPr>
          <p:cNvPr id="478" name="Obraz 16"/>
          <p:cNvPicPr/>
          <p:nvPr/>
        </p:nvPicPr>
        <p:blipFill>
          <a:blip r:embed="rId6"/>
          <a:stretch/>
        </p:blipFill>
        <p:spPr>
          <a:xfrm>
            <a:off x="4182840" y="5651640"/>
            <a:ext cx="2233440" cy="1087920"/>
          </a:xfrm>
          <a:prstGeom prst="rect">
            <a:avLst/>
          </a:prstGeom>
          <a:ln w="0">
            <a:noFill/>
          </a:ln>
        </p:spPr>
      </p:pic>
      <p:sp>
        <p:nvSpPr>
          <p:cNvPr id="479" name="pole tekstowe 17"/>
          <p:cNvSpPr/>
          <p:nvPr/>
        </p:nvSpPr>
        <p:spPr>
          <a:xfrm>
            <a:off x="3543480" y="6278760"/>
            <a:ext cx="53316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lub</a:t>
            </a:r>
            <a:endParaRPr lang="pl-PL" sz="1800" b="0" strike="noStrike" spc="-1">
              <a:latin typeface="Arial"/>
            </a:endParaRPr>
          </a:p>
        </p:txBody>
      </p:sp>
      <p:sp>
        <p:nvSpPr>
          <p:cNvPr id="480" name="pole tekstowe 18"/>
          <p:cNvSpPr/>
          <p:nvPr/>
        </p:nvSpPr>
        <p:spPr>
          <a:xfrm>
            <a:off x="7093800" y="5430960"/>
            <a:ext cx="249156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Gdzie kąt stanowi przesunięcie fazowe między przebiegami napięcia i prądu</a:t>
            </a:r>
            <a:endParaRPr lang="pl-PL" sz="1800" b="0" strike="noStrike" spc="-1">
              <a:latin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pozorna</a:t>
            </a:r>
            <a:endParaRPr lang="pl-PL" sz="4400" b="0" strike="noStrike" spc="-1">
              <a:latin typeface="Arial"/>
            </a:endParaRPr>
          </a:p>
        </p:txBody>
      </p:sp>
      <p:sp>
        <p:nvSpPr>
          <p:cNvPr id="482" name="Symbol zastępczy zawartości 2"/>
          <p:cNvSpPr/>
          <p:nvPr/>
        </p:nvSpPr>
        <p:spPr>
          <a:xfrm>
            <a:off x="838080" y="1825560"/>
            <a:ext cx="10512360" cy="95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Nanosząc przykładowe wartości przebiegów chwilowych mocy uzyskujemy:</a:t>
            </a:r>
            <a:endParaRPr lang="pl-PL" sz="2800" b="0" strike="noStrike" spc="-1">
              <a:latin typeface="Arial"/>
            </a:endParaRPr>
          </a:p>
        </p:txBody>
      </p:sp>
      <p:pic>
        <p:nvPicPr>
          <p:cNvPr id="483" name="Obraz 3"/>
          <p:cNvPicPr/>
          <p:nvPr/>
        </p:nvPicPr>
        <p:blipFill>
          <a:blip r:embed="rId2"/>
          <a:stretch/>
        </p:blipFill>
        <p:spPr>
          <a:xfrm>
            <a:off x="4286160" y="2365200"/>
            <a:ext cx="2120400" cy="2124360"/>
          </a:xfrm>
          <a:prstGeom prst="rect">
            <a:avLst/>
          </a:prstGeom>
          <a:ln w="0">
            <a:noFill/>
          </a:ln>
        </p:spPr>
      </p:pic>
      <p:sp>
        <p:nvSpPr>
          <p:cNvPr id="484" name="Symbol zastępczy zawartości 2"/>
          <p:cNvSpPr/>
          <p:nvPr/>
        </p:nvSpPr>
        <p:spPr>
          <a:xfrm>
            <a:off x="789480" y="4619520"/>
            <a:ext cx="5815440" cy="2124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62500" lnSpcReduction="2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Nie wyczerpuje to tematu współczesnej elektrotechniki ponieważ coraz większe znaczenie ma moc związana z odkształceniem przebiegu sinusoidalnego (w „gniazdku” nie mamy już do czynienia z czystym sinusem ale przebiegiem odkształconym, zawierającym szereg harmonicznych). Dlatego trafniejszą interpretacją niż wskazany wcześniej trójkąt mocy jest bryła przestrzenna. Dochodzimy do mocy dystorsji D opisanej po raz pierwszy w 1927 roku przez węgierskiego uczonego Budeanu.</a:t>
            </a:r>
            <a:endParaRPr lang="pl-PL" sz="2800" b="0" strike="noStrike" spc="-1">
              <a:latin typeface="Arial"/>
            </a:endParaRPr>
          </a:p>
        </p:txBody>
      </p:sp>
      <p:pic>
        <p:nvPicPr>
          <p:cNvPr id="485" name="Obraz 10"/>
          <p:cNvPicPr/>
          <p:nvPr/>
        </p:nvPicPr>
        <p:blipFill>
          <a:blip r:embed="rId3"/>
          <a:stretch/>
        </p:blipFill>
        <p:spPr>
          <a:xfrm>
            <a:off x="7022160" y="2489400"/>
            <a:ext cx="3912120" cy="4257360"/>
          </a:xfrm>
          <a:prstGeom prst="rect">
            <a:avLst/>
          </a:prstGeom>
          <a:ln w="0">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Tytuł 1"/>
          <p:cNvSpPr/>
          <p:nvPr/>
        </p:nvSpPr>
        <p:spPr>
          <a:xfrm>
            <a:off x="463680" y="365040"/>
            <a:ext cx="108867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dystorsji</a:t>
            </a:r>
            <a:endParaRPr lang="pl-PL" sz="4400" b="0" strike="noStrike" spc="-1">
              <a:latin typeface="Arial"/>
            </a:endParaRPr>
          </a:p>
        </p:txBody>
      </p:sp>
      <p:sp>
        <p:nvSpPr>
          <p:cNvPr id="487"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202122"/>
              </a:buClr>
              <a:buFont typeface="Arial"/>
              <a:buChar char="•"/>
            </a:pPr>
            <a:r>
              <a:rPr lang="pl-PL" sz="2800" b="1" strike="noStrike" spc="-1">
                <a:solidFill>
                  <a:srgbClr val="202122"/>
                </a:solidFill>
                <a:latin typeface="Arial"/>
                <a:ea typeface="DejaVu Sans"/>
              </a:rPr>
              <a:t>Moc odkształcenia</a:t>
            </a:r>
            <a:r>
              <a:rPr lang="pl-PL" sz="2800" b="0" strike="noStrike" spc="-1">
                <a:solidFill>
                  <a:srgbClr val="202122"/>
                </a:solidFill>
                <a:latin typeface="Arial"/>
                <a:ea typeface="DejaVu Sans"/>
              </a:rPr>
              <a:t> (</a:t>
            </a:r>
            <a:r>
              <a:rPr lang="pl-PL" sz="2800" b="1" strike="noStrike" spc="-1">
                <a:solidFill>
                  <a:srgbClr val="202122"/>
                </a:solidFill>
                <a:latin typeface="Arial"/>
                <a:ea typeface="DejaVu Sans"/>
              </a:rPr>
              <a:t>moc dystorsji</a:t>
            </a:r>
            <a:r>
              <a:rPr lang="pl-PL" sz="2800" b="0" strike="noStrike" spc="-1">
                <a:solidFill>
                  <a:srgbClr val="202122"/>
                </a:solidFill>
                <a:latin typeface="Arial"/>
                <a:ea typeface="DejaVu Sans"/>
              </a:rPr>
              <a:t>) – rodzaj mocy biernej w sieciach prądu przemiennego powstającej w obwodach w wyniku działania w niej nieliniowych elementów wywołujących niesinusoidalny przebieg natężenia prądu i napięcia elektrycznego. Przykładem nieliniowych elementów instalacji są inwertery (falowniki) stosowane w pralkach, suszarkach, energoelektronice, lodówkach, a także inwertery systemów PV.</a:t>
            </a:r>
            <a:endParaRPr lang="pl-PL" sz="2800" b="0" strike="noStrike" spc="-1">
              <a:latin typeface="Arial"/>
            </a:endParaRPr>
          </a:p>
          <a:p>
            <a:pPr marL="228600" indent="-225360">
              <a:lnSpc>
                <a:spcPct val="90000"/>
              </a:lnSpc>
              <a:spcBef>
                <a:spcPts val="1001"/>
              </a:spcBef>
              <a:buClr>
                <a:srgbClr val="202122"/>
              </a:buClr>
              <a:buFont typeface="Arial"/>
              <a:buChar char="•"/>
            </a:pPr>
            <a:r>
              <a:rPr lang="pl-PL" sz="2800" b="0" strike="noStrike" spc="-1">
                <a:solidFill>
                  <a:srgbClr val="202122"/>
                </a:solidFill>
                <a:latin typeface="Arial"/>
                <a:ea typeface="DejaVu Sans"/>
              </a:rPr>
              <a:t>W XIX wieku moc dystorsji nie była brana pod uwagę, w XX wieku była marginalna, w XXI wieku będzie zagadnieniem dominującym. </a:t>
            </a:r>
            <a:endParaRPr lang="pl-PL" sz="2800" b="0" strike="noStrike" spc="-1">
              <a:latin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moc dystorsji</a:t>
            </a:r>
            <a:endParaRPr lang="pl-PL" sz="4400" b="0" strike="noStrike" spc="-1">
              <a:latin typeface="Arial"/>
            </a:endParaRPr>
          </a:p>
        </p:txBody>
      </p:sp>
      <p:sp>
        <p:nvSpPr>
          <p:cNvPr id="489" name="Symbol zastępczy zawartości 2"/>
          <p:cNvSpPr/>
          <p:nvPr/>
        </p:nvSpPr>
        <p:spPr>
          <a:xfrm>
            <a:off x="838080" y="1825560"/>
            <a:ext cx="6354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Spójrzmy na związek mocy czynnej, biernej, pozornej oraz dystorsji jeszcze raz:</a:t>
            </a:r>
            <a:endParaRPr lang="pl-PL" sz="2800" b="0" strike="noStrike" spc="-1">
              <a:latin typeface="Arial"/>
            </a:endParaRPr>
          </a:p>
        </p:txBody>
      </p:sp>
      <p:pic>
        <p:nvPicPr>
          <p:cNvPr id="490" name="Obraz 3"/>
          <p:cNvPicPr/>
          <p:nvPr/>
        </p:nvPicPr>
        <p:blipFill>
          <a:blip r:embed="rId2"/>
          <a:stretch/>
        </p:blipFill>
        <p:spPr>
          <a:xfrm>
            <a:off x="7120800" y="1027800"/>
            <a:ext cx="5068080" cy="5515200"/>
          </a:xfrm>
          <a:prstGeom prst="rect">
            <a:avLst/>
          </a:prstGeom>
          <a:ln w="0">
            <a:noFill/>
          </a:ln>
        </p:spPr>
      </p:pic>
      <p:sp>
        <p:nvSpPr>
          <p:cNvPr id="491" name="pole tekstowe 4"/>
          <p:cNvSpPr/>
          <p:nvPr/>
        </p:nvSpPr>
        <p:spPr>
          <a:xfrm>
            <a:off x="-98280" y="6488640"/>
            <a:ext cx="117223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https://www.kierunekchemia.pl/artykul,85690,system-optymalizacji-energii-elektrycznej.html</a:t>
            </a:r>
            <a:endParaRPr lang="pl-PL" sz="1800" b="0" strike="noStrike" spc="-1">
              <a:latin typeface="Arial"/>
            </a:endParaRPr>
          </a:p>
        </p:txBody>
      </p:sp>
      <p:pic>
        <p:nvPicPr>
          <p:cNvPr id="492" name="Obraz 6"/>
          <p:cNvPicPr/>
          <p:nvPr/>
        </p:nvPicPr>
        <p:blipFill>
          <a:blip r:embed="rId3"/>
          <a:stretch/>
        </p:blipFill>
        <p:spPr>
          <a:xfrm>
            <a:off x="1746720" y="4372200"/>
            <a:ext cx="3606840" cy="911160"/>
          </a:xfrm>
          <a:prstGeom prst="rect">
            <a:avLst/>
          </a:prstGeom>
          <a:ln w="0">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energia elektryczna</a:t>
            </a:r>
            <a:endParaRPr lang="pl-PL" sz="4400" b="0" strike="noStrike" spc="-1">
              <a:latin typeface="Arial"/>
            </a:endParaRPr>
          </a:p>
        </p:txBody>
      </p:sp>
      <p:sp>
        <p:nvSpPr>
          <p:cNvPr id="494"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5360">
              <a:lnSpc>
                <a:spcPct val="90000"/>
              </a:lnSpc>
              <a:spcBef>
                <a:spcPts val="1001"/>
              </a:spcBef>
              <a:buClr>
                <a:srgbClr val="000000"/>
              </a:buClr>
              <a:buFont typeface="Arial"/>
              <a:buChar char="•"/>
            </a:pPr>
            <a:r>
              <a:rPr lang="pl-PL" sz="2400" b="0" strike="noStrike" spc="-1">
                <a:solidFill>
                  <a:srgbClr val="000000"/>
                </a:solidFill>
                <a:latin typeface="Aptos"/>
                <a:ea typeface="DejaVu Sans"/>
              </a:rPr>
              <a:t>Energia elektryczna prądu elektrycznego to energia, jaką prąd elektryczny przekazuje odbiornikowi wykonującemu pracę lub zmieniającemu ją na inną formę energii. Energię elektryczną przepływającą lub pobieraną przez urządzenie określa iloczyn natężenia prądu płynącego przez odbiornik, napięcia na odbiorniku i czasu przepływu prądu przez odbiornik.</a:t>
            </a:r>
            <a:endParaRPr lang="pl-PL" sz="2400" b="0" strike="noStrike" spc="-1">
              <a:latin typeface="Arial"/>
            </a:endParaRPr>
          </a:p>
          <a:p>
            <a:pPr marL="228600" indent="-225360">
              <a:lnSpc>
                <a:spcPct val="90000"/>
              </a:lnSpc>
              <a:spcBef>
                <a:spcPts val="1001"/>
              </a:spcBef>
              <a:buClr>
                <a:srgbClr val="000000"/>
              </a:buClr>
              <a:buFont typeface="Arial"/>
              <a:buChar char="•"/>
            </a:pPr>
            <a:r>
              <a:rPr lang="pl-PL" sz="2400" b="0" strike="noStrike" spc="-1">
                <a:solidFill>
                  <a:srgbClr val="000000"/>
                </a:solidFill>
                <a:latin typeface="Aptos"/>
                <a:ea typeface="DejaVu Sans"/>
              </a:rPr>
              <a:t>Zużycie energii elektrycznej w technice mierzone jest w kilowatogodzinach [kWh]. Urządzeniem do pomiaru zużycia energii elektrycznej jest licznik energii elektrycznej.</a:t>
            </a:r>
            <a:endParaRPr lang="pl-PL" sz="2400" b="0" strike="noStrike" spc="-1">
              <a:latin typeface="Arial"/>
            </a:endParaRPr>
          </a:p>
        </p:txBody>
      </p:sp>
      <p:pic>
        <p:nvPicPr>
          <p:cNvPr id="495" name="Obraz 4"/>
          <p:cNvPicPr/>
          <p:nvPr/>
        </p:nvPicPr>
        <p:blipFill>
          <a:blip r:embed="rId2"/>
          <a:stretch/>
        </p:blipFill>
        <p:spPr>
          <a:xfrm>
            <a:off x="5266080" y="5220000"/>
            <a:ext cx="1133640" cy="1583280"/>
          </a:xfrm>
          <a:prstGeom prst="rect">
            <a:avLst/>
          </a:prstGeom>
          <a:ln w="0">
            <a:noFill/>
          </a:ln>
        </p:spPr>
      </p:pic>
      <p:pic>
        <p:nvPicPr>
          <p:cNvPr id="496" name="Obraz 6"/>
          <p:cNvPicPr/>
          <p:nvPr/>
        </p:nvPicPr>
        <p:blipFill>
          <a:blip r:embed="rId3"/>
          <a:stretch/>
        </p:blipFill>
        <p:spPr>
          <a:xfrm>
            <a:off x="7378560" y="5040000"/>
            <a:ext cx="986040" cy="1763280"/>
          </a:xfrm>
          <a:prstGeom prst="rect">
            <a:avLst/>
          </a:prstGeom>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ytuł 1_11"/>
          <p:cNvSpPr/>
          <p:nvPr/>
        </p:nvSpPr>
        <p:spPr>
          <a:xfrm>
            <a:off x="83844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40" name="Prostokąt 139"/>
          <p:cNvSpPr/>
          <p:nvPr/>
        </p:nvSpPr>
        <p:spPr>
          <a:xfrm>
            <a:off x="360000" y="2314080"/>
            <a:ext cx="6117480" cy="3159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 Telefoniczne alarmowanie należy wykonać w następujący sposób: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Po wybraniu numeru alarmowego straży pożarnej 998 i zgłoszeniu się dyżurnego spokojnie i wyraznie podaje się:</a:t>
            </a:r>
            <a:endParaRPr lang="pl-PL" sz="1800" b="0" strike="noStrike" spc="-1">
              <a:latin typeface="Arial"/>
            </a:endParaRPr>
          </a:p>
          <a:p>
            <a:pPr>
              <a:lnSpc>
                <a:spcPct val="100000"/>
              </a:lnSpc>
            </a:pPr>
            <a:r>
              <a:rPr lang="pl-PL" sz="1800" b="0" strike="noStrike" spc="-1">
                <a:solidFill>
                  <a:srgbClr val="000000"/>
                </a:solidFill>
                <a:latin typeface="Arial"/>
                <a:ea typeface="DejaVu Sans"/>
              </a:rPr>
              <a:t>-swoje imię i nazwisko, numer telefonu, z którego nadawana jest informacja o zdarzeniu,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adres i nazwę obiektu,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co się pali, na którym piętrze,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czy jest zagrożenie dla życia i zdrowia ludzkiego.</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 podaniu informacji nie odkładać słuchawki do chwili potwierdzenia przyjęcia zgłoszenia.</a:t>
            </a:r>
            <a:endParaRPr lang="pl-PL" sz="1800" b="0" strike="noStrike" spc="-1">
              <a:latin typeface="Arial"/>
            </a:endParaRPr>
          </a:p>
        </p:txBody>
      </p:sp>
      <p:pic>
        <p:nvPicPr>
          <p:cNvPr id="141" name="Obraz 140"/>
          <p:cNvPicPr/>
          <p:nvPr/>
        </p:nvPicPr>
        <p:blipFill>
          <a:blip r:embed="rId2"/>
          <a:stretch/>
        </p:blipFill>
        <p:spPr>
          <a:xfrm>
            <a:off x="7920360" y="1903680"/>
            <a:ext cx="3070800" cy="3493800"/>
          </a:xfrm>
          <a:prstGeom prst="rect">
            <a:avLst/>
          </a:prstGeom>
          <a:ln w="0">
            <a:noFill/>
          </a:ln>
        </p:spPr>
      </p:pic>
      <p:sp>
        <p:nvSpPr>
          <p:cNvPr id="142" name="Prostokąt 141"/>
          <p:cNvSpPr/>
          <p:nvPr/>
        </p:nvSpPr>
        <p:spPr>
          <a:xfrm>
            <a:off x="0" y="6120000"/>
            <a:ext cx="1205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https://www.gov.pl/web/kppsp-tczew/zasady-postepowania-na-wypadek-pozaru</a:t>
            </a:r>
            <a:endParaRPr lang="pl-PL" sz="1800" b="0" strike="noStrike" spc="-1">
              <a:latin typeface="Arial"/>
            </a:endParaRPr>
          </a:p>
        </p:txBody>
      </p:sp>
      <p:sp>
        <p:nvSpPr>
          <p:cNvPr id="143" name="Prostokąt 142"/>
          <p:cNvSpPr/>
          <p:nvPr/>
        </p:nvSpPr>
        <p:spPr>
          <a:xfrm>
            <a:off x="0" y="6511320"/>
            <a:ext cx="1205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https://www.youtube.com/watch?v=ji_yLxw6-lk&amp;t=2s</a:t>
            </a:r>
            <a:endParaRPr lang="pl-PL" sz="1800" b="0" strike="noStrike" spc="-1">
              <a:latin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energia elektryczna</a:t>
            </a:r>
            <a:endParaRPr lang="pl-PL" sz="4400" b="0" strike="noStrike" spc="-1">
              <a:latin typeface="Arial"/>
            </a:endParaRPr>
          </a:p>
        </p:txBody>
      </p:sp>
      <p:sp>
        <p:nvSpPr>
          <p:cNvPr id="498"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Współczesne systemy automatyki budynkowej posiadają zaawansowane monitory energii umożliwiające analizę wszystkich parametrów sieci: monitorowanie wartości chwilowych napięć i prądów, wartości skutecznych napięć i prądów w czasie, wartości chwilowych mocy, oraz energii. Zgromadzony zbiór danych umożliwia skuteczne zarządzanie przepływem mocy np. z wykorzystaniem polskiej technologii EKO-OZE-PV.</a:t>
            </a:r>
            <a:endParaRPr lang="pl-PL" sz="2800" b="0" strike="noStrike" spc="-1">
              <a:latin typeface="Arial"/>
            </a:endParaRPr>
          </a:p>
        </p:txBody>
      </p:sp>
      <p:pic>
        <p:nvPicPr>
          <p:cNvPr id="499" name="Obraz 4"/>
          <p:cNvPicPr/>
          <p:nvPr/>
        </p:nvPicPr>
        <p:blipFill>
          <a:blip r:embed="rId2"/>
          <a:stretch/>
        </p:blipFill>
        <p:spPr>
          <a:xfrm>
            <a:off x="229680" y="4922640"/>
            <a:ext cx="5887800" cy="1936440"/>
          </a:xfrm>
          <a:prstGeom prst="rect">
            <a:avLst/>
          </a:prstGeom>
          <a:ln w="0">
            <a:noFill/>
          </a:ln>
        </p:spPr>
      </p:pic>
      <p:pic>
        <p:nvPicPr>
          <p:cNvPr id="500" name="Obraz 6"/>
          <p:cNvPicPr/>
          <p:nvPr/>
        </p:nvPicPr>
        <p:blipFill>
          <a:blip r:embed="rId3"/>
          <a:stretch/>
        </p:blipFill>
        <p:spPr>
          <a:xfrm>
            <a:off x="7678800" y="4920480"/>
            <a:ext cx="3118680" cy="1934280"/>
          </a:xfrm>
          <a:prstGeom prst="rect">
            <a:avLst/>
          </a:prstGeom>
          <a:ln w="0">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rezystancja</a:t>
            </a:r>
            <a:endParaRPr lang="pl-PL" sz="4400" b="0" strike="noStrike" spc="-1">
              <a:latin typeface="Arial"/>
            </a:endParaRPr>
          </a:p>
        </p:txBody>
      </p:sp>
      <p:sp>
        <p:nvSpPr>
          <p:cNvPr id="502"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Rezystancja, opór (elektryczny, czynny), oporność (czynna) (z łac. resistere — sprzeciwiać się, stawiać opór) – wielkość charakteryzująca relację między napięciem a natężeniem prądu elektrycznego w obwodach prądu stałego.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Zwyczajowo rezystancję oznacza się symbolem R . Jednostką rezystancji w układzie SI jest om, którego symbolem jest Ω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Dla układów prądu stałego związek pomiędzy napięciem, prądem oraz rezystancją wyraża się wzorem:</a:t>
            </a:r>
            <a:endParaRPr lang="pl-PL" sz="2800" b="0" strike="noStrike" spc="-1">
              <a:latin typeface="Arial"/>
            </a:endParaRPr>
          </a:p>
        </p:txBody>
      </p:sp>
      <p:pic>
        <p:nvPicPr>
          <p:cNvPr id="503" name="Obraz 10"/>
          <p:cNvPicPr/>
          <p:nvPr/>
        </p:nvPicPr>
        <p:blipFill>
          <a:blip r:embed="rId2"/>
          <a:stretch/>
        </p:blipFill>
        <p:spPr>
          <a:xfrm>
            <a:off x="5694840" y="6176160"/>
            <a:ext cx="716040" cy="549720"/>
          </a:xfrm>
          <a:prstGeom prst="rect">
            <a:avLst/>
          </a:prstGeom>
          <a:ln w="0">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reaktancja</a:t>
            </a:r>
            <a:endParaRPr lang="pl-PL" sz="4400" b="0" strike="noStrike" spc="-1">
              <a:latin typeface="Arial"/>
            </a:endParaRPr>
          </a:p>
        </p:txBody>
      </p:sp>
      <p:sp>
        <p:nvSpPr>
          <p:cNvPr id="505" name="Symbol zastępczy zawartości 2"/>
          <p:cNvSpPr/>
          <p:nvPr/>
        </p:nvSpPr>
        <p:spPr>
          <a:xfrm>
            <a:off x="838080" y="1825560"/>
            <a:ext cx="10512360" cy="355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Dla przebiegów zmiennych w których występują elementy pojemnościowe oraz indukcyjnościowe mówimy o reaktancji odpowiednio pojemnościowej lub indukcyjnościowej. Charakterystyka obwodu powoduje przesunięcie fazowe pomiędzy napięciem i prądem. Oznacza to, że część energii wykorzystana jest do tworzenia pola magnetycznego lub elektrycznego. Poziom tego zjawiska uzależniony jest od indukcyjności i pojemności obwodu. Reaktancja wyrażana jest wzorami odpowiednio:</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pic>
        <p:nvPicPr>
          <p:cNvPr id="506" name="Obraz 4"/>
          <p:cNvPicPr/>
          <p:nvPr/>
        </p:nvPicPr>
        <p:blipFill>
          <a:blip r:embed="rId2"/>
          <a:stretch/>
        </p:blipFill>
        <p:spPr>
          <a:xfrm>
            <a:off x="1080000" y="5760000"/>
            <a:ext cx="1758960" cy="577800"/>
          </a:xfrm>
          <a:prstGeom prst="rect">
            <a:avLst/>
          </a:prstGeom>
          <a:ln w="0">
            <a:noFill/>
          </a:ln>
        </p:spPr>
      </p:pic>
      <p:pic>
        <p:nvPicPr>
          <p:cNvPr id="507" name="Obraz 6"/>
          <p:cNvPicPr/>
          <p:nvPr/>
        </p:nvPicPr>
        <p:blipFill>
          <a:blip r:embed="rId3"/>
          <a:stretch/>
        </p:blipFill>
        <p:spPr>
          <a:xfrm>
            <a:off x="3960000" y="5384160"/>
            <a:ext cx="1949400" cy="1073160"/>
          </a:xfrm>
          <a:prstGeom prst="rect">
            <a:avLst/>
          </a:prstGeom>
          <a:ln w="0">
            <a:noFill/>
          </a:ln>
        </p:spPr>
      </p:pic>
      <p:sp>
        <p:nvSpPr>
          <p:cNvPr id="508" name="pole tekstowe 7"/>
          <p:cNvSpPr/>
          <p:nvPr/>
        </p:nvSpPr>
        <p:spPr>
          <a:xfrm>
            <a:off x="6250680" y="5292720"/>
            <a:ext cx="480060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Gdzie:</a:t>
            </a:r>
            <a:endParaRPr lang="pl-PL" sz="1800" b="0" strike="noStrike" spc="-1">
              <a:latin typeface="Arial"/>
            </a:endParaRPr>
          </a:p>
          <a:p>
            <a:pPr>
              <a:lnSpc>
                <a:spcPct val="100000"/>
              </a:lnSpc>
            </a:pPr>
            <a:r>
              <a:rPr lang="pl-PL" sz="1800" b="0" strike="noStrike" spc="-1">
                <a:solidFill>
                  <a:srgbClr val="000000"/>
                </a:solidFill>
                <a:latin typeface="Aptos"/>
                <a:ea typeface="DejaVu Sans"/>
              </a:rPr>
              <a:t>L – indukcyjność cewki</a:t>
            </a:r>
            <a:endParaRPr lang="pl-PL" sz="1800" b="0" strike="noStrike" spc="-1">
              <a:latin typeface="Arial"/>
            </a:endParaRPr>
          </a:p>
          <a:p>
            <a:pPr>
              <a:lnSpc>
                <a:spcPct val="100000"/>
              </a:lnSpc>
            </a:pPr>
            <a:r>
              <a:rPr lang="pl-PL" sz="1800" b="0" strike="noStrike" spc="-1">
                <a:solidFill>
                  <a:srgbClr val="000000"/>
                </a:solidFill>
                <a:latin typeface="Aptos"/>
                <a:ea typeface="DejaVu Sans"/>
              </a:rPr>
              <a:t>C – pojemność kondensatora</a:t>
            </a:r>
            <a:endParaRPr lang="pl-PL" sz="1800" b="0" strike="noStrike" spc="-1">
              <a:latin typeface="Arial"/>
            </a:endParaRPr>
          </a:p>
          <a:p>
            <a:pPr>
              <a:lnSpc>
                <a:spcPct val="100000"/>
              </a:lnSpc>
            </a:pPr>
            <a:r>
              <a:rPr lang="pl-PL" sz="1800" b="0" strike="noStrike" spc="-1">
                <a:solidFill>
                  <a:srgbClr val="000000"/>
                </a:solidFill>
                <a:latin typeface="Symbol"/>
                <a:ea typeface="DejaVu Sans"/>
              </a:rPr>
              <a:t>w - </a:t>
            </a:r>
            <a:r>
              <a:rPr lang="pl-PL" sz="1800" b="0" strike="noStrike" spc="-1">
                <a:solidFill>
                  <a:srgbClr val="000000"/>
                </a:solidFill>
                <a:latin typeface="Arial"/>
                <a:ea typeface="DejaVu Sans"/>
              </a:rPr>
              <a:t>pulsacja równa </a:t>
            </a:r>
            <a:r>
              <a:rPr lang="pl-PL" sz="1800" b="0" strike="noStrike" spc="-1">
                <a:solidFill>
                  <a:srgbClr val="000000"/>
                </a:solidFill>
                <a:latin typeface="Symbol"/>
                <a:ea typeface="DejaVu Sans"/>
              </a:rPr>
              <a:t>2p</a:t>
            </a:r>
            <a:r>
              <a:rPr lang="pl-PL" sz="1800" b="0" strike="noStrike" spc="-1">
                <a:solidFill>
                  <a:srgbClr val="000000"/>
                </a:solidFill>
                <a:latin typeface="Arial"/>
                <a:ea typeface="DejaVu Sans"/>
              </a:rPr>
              <a:t>f </a:t>
            </a:r>
            <a:endParaRPr lang="pl-PL" sz="1800" b="0" strike="noStrike" spc="-1">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impedancja</a:t>
            </a:r>
            <a:endParaRPr lang="pl-PL" sz="4400" b="0" strike="noStrike" spc="-1">
              <a:latin typeface="Arial"/>
            </a:endParaRPr>
          </a:p>
        </p:txBody>
      </p:sp>
      <p:sp>
        <p:nvSpPr>
          <p:cNvPr id="510"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Dla obwodów prądu zmiennego zamiast o rezystancji mówimy o impedancji będącej odpowiednikiem rezystancji wyrażonej liczbą zespoloną składającą się z części rzeczywistej w postaci rezystancji oraz urojonej w postaci reaktancji. Opisuje to wzór:</a:t>
            </a:r>
            <a:endParaRPr lang="pl-PL" sz="2800" b="0" strike="noStrike" spc="-1">
              <a:latin typeface="Arial"/>
            </a:endParaRPr>
          </a:p>
        </p:txBody>
      </p:sp>
      <p:pic>
        <p:nvPicPr>
          <p:cNvPr id="511" name="Obraz 4"/>
          <p:cNvPicPr/>
          <p:nvPr/>
        </p:nvPicPr>
        <p:blipFill>
          <a:blip r:embed="rId2"/>
          <a:stretch/>
        </p:blipFill>
        <p:spPr>
          <a:xfrm>
            <a:off x="3400920" y="3860640"/>
            <a:ext cx="4156560" cy="2628720"/>
          </a:xfrm>
          <a:prstGeom prst="rect">
            <a:avLst/>
          </a:prstGeom>
          <a:ln w="0">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impedancja</a:t>
            </a:r>
            <a:endParaRPr lang="pl-PL" sz="4400" b="0" strike="noStrike" spc="-1">
              <a:latin typeface="Arial"/>
            </a:endParaRPr>
          </a:p>
        </p:txBody>
      </p:sp>
      <p:sp>
        <p:nvSpPr>
          <p:cNvPr id="513" name="Symbol zastępczy zawartości 2"/>
          <p:cNvSpPr/>
          <p:nvPr/>
        </p:nvSpPr>
        <p:spPr>
          <a:xfrm>
            <a:off x="66240" y="1825560"/>
            <a:ext cx="12179880" cy="240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By lepiej zrozumieć opis matematyczny fizycznych aspektów omawianych wcześniej zagadnień odsyłam do książki wydawnictwa Politechniki Śląskiej : „</a:t>
            </a:r>
            <a:r>
              <a:rPr lang="pl-PL" sz="2800" b="1" strike="noStrike" spc="-1">
                <a:solidFill>
                  <a:srgbClr val="428302"/>
                </a:solidFill>
                <a:latin typeface="Verdana"/>
                <a:ea typeface="DejaVu Sans"/>
              </a:rPr>
              <a:t>Liczby zespolone. Tom 1. Podstawowe operacje na liczbach zespolonych” </a:t>
            </a:r>
            <a:r>
              <a:rPr lang="pl-PL" sz="2800" b="0" strike="noStrike" spc="-1">
                <a:solidFill>
                  <a:srgbClr val="000000"/>
                </a:solidFill>
                <a:latin typeface="Verdana"/>
                <a:ea typeface="DejaVu Sans"/>
              </a:rPr>
              <a:t>autorstwa: </a:t>
            </a:r>
            <a:r>
              <a:rPr lang="pl-PL" sz="2800" b="0" strike="noStrike" spc="-1">
                <a:solidFill>
                  <a:srgbClr val="4E95D9"/>
                </a:solidFill>
                <a:latin typeface="Verdana"/>
                <a:ea typeface="DejaVu Sans"/>
              </a:rPr>
              <a:t>HOŁUBOWSKI W., PLESZCZYŃSKI M., RÓŻAŃSKI M., SŁOWIK R., WITUŁA R., SMUDA A.</a:t>
            </a:r>
            <a:endParaRPr lang="pl-PL" sz="2800" b="0" strike="noStrike" spc="-1">
              <a:latin typeface="Arial"/>
            </a:endParaRPr>
          </a:p>
        </p:txBody>
      </p:sp>
      <p:pic>
        <p:nvPicPr>
          <p:cNvPr id="514" name="Obraz 4"/>
          <p:cNvPicPr/>
          <p:nvPr/>
        </p:nvPicPr>
        <p:blipFill>
          <a:blip r:embed="rId2"/>
          <a:stretch/>
        </p:blipFill>
        <p:spPr>
          <a:xfrm>
            <a:off x="5091840" y="4140000"/>
            <a:ext cx="1925640" cy="2670480"/>
          </a:xfrm>
          <a:prstGeom prst="rect">
            <a:avLst/>
          </a:prstGeom>
          <a:ln w="0">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impedancja</a:t>
            </a:r>
            <a:endParaRPr lang="pl-PL" sz="4400" b="0" strike="noStrike" spc="-1">
              <a:latin typeface="Arial"/>
            </a:endParaRPr>
          </a:p>
        </p:txBody>
      </p:sp>
      <p:sp>
        <p:nvSpPr>
          <p:cNvPr id="51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Zestawiając ze sobą możliwe składowe impedancji RLC:</a:t>
            </a:r>
            <a:endParaRPr lang="pl-PL" sz="2800" b="0" strike="noStrike" spc="-1">
              <a:latin typeface="Arial"/>
            </a:endParaRPr>
          </a:p>
        </p:txBody>
      </p:sp>
      <p:pic>
        <p:nvPicPr>
          <p:cNvPr id="517" name="Obraz 4"/>
          <p:cNvPicPr/>
          <p:nvPr/>
        </p:nvPicPr>
        <p:blipFill>
          <a:blip r:embed="rId2"/>
          <a:stretch/>
        </p:blipFill>
        <p:spPr>
          <a:xfrm>
            <a:off x="2054160" y="2303280"/>
            <a:ext cx="7736040" cy="4133880"/>
          </a:xfrm>
          <a:prstGeom prst="rect">
            <a:avLst/>
          </a:prstGeom>
          <a:ln w="0">
            <a:noFill/>
          </a:ln>
        </p:spPr>
      </p:pic>
      <p:sp>
        <p:nvSpPr>
          <p:cNvPr id="518" name="pole tekstowe 5"/>
          <p:cNvSpPr/>
          <p:nvPr/>
        </p:nvSpPr>
        <p:spPr>
          <a:xfrm>
            <a:off x="-41760" y="6488640"/>
            <a:ext cx="1179864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https://www.slideserve.com/hank/metoda-symboliczna-analizy-obwod-w-pr-du-sinusoidalnego</a:t>
            </a:r>
            <a:endParaRPr lang="pl-PL" sz="1800" b="0" strike="noStrike" spc="-1">
              <a:latin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analiza harmonicznych</a:t>
            </a:r>
            <a:endParaRPr lang="pl-PL" sz="4400" b="0" strike="noStrike" spc="-1">
              <a:latin typeface="Arial"/>
            </a:endParaRPr>
          </a:p>
        </p:txBody>
      </p:sp>
      <p:sp>
        <p:nvSpPr>
          <p:cNvPr id="520"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Najprostsze ujęcie matematycznych aspektów analizy harmonicznych można przedstawić następująco:</a:t>
            </a:r>
            <a:endParaRPr lang="pl-PL" sz="2800" b="0" strike="noStrike" spc="-1">
              <a:latin typeface="Arial"/>
            </a:endParaRPr>
          </a:p>
          <a:p>
            <a:pPr marL="685800" lvl="1" indent="-225360">
              <a:lnSpc>
                <a:spcPct val="90000"/>
              </a:lnSpc>
              <a:spcBef>
                <a:spcPts val="499"/>
              </a:spcBef>
              <a:buClr>
                <a:srgbClr val="000000"/>
              </a:buClr>
              <a:buFont typeface="Arial"/>
              <a:buChar char="•"/>
            </a:pPr>
            <a:r>
              <a:rPr lang="pl-PL" sz="2400" b="0" strike="noStrike" spc="-1">
                <a:solidFill>
                  <a:srgbClr val="000000"/>
                </a:solidFill>
                <a:latin typeface="Aptos"/>
                <a:ea typeface="DejaVu Sans"/>
              </a:rPr>
              <a:t>Każdy przebieg okresowy odkształcony można przedstawić jako sumę przebiegów sinusoidalnych o częstotliwościach będących krotnością częstotliwości podstawowej</a:t>
            </a:r>
            <a:endParaRPr lang="pl-PL" sz="2400" b="0" strike="noStrike" spc="-1">
              <a:latin typeface="Arial"/>
            </a:endParaRPr>
          </a:p>
          <a:p>
            <a:pPr marL="685800" lvl="1" indent="-225360">
              <a:lnSpc>
                <a:spcPct val="90000"/>
              </a:lnSpc>
              <a:spcBef>
                <a:spcPts val="499"/>
              </a:spcBef>
              <a:buClr>
                <a:srgbClr val="000000"/>
              </a:buClr>
              <a:buFont typeface="Arial"/>
              <a:buChar char="•"/>
            </a:pPr>
            <a:r>
              <a:rPr lang="pl-PL" sz="2400" b="0" strike="noStrike" spc="-1">
                <a:solidFill>
                  <a:srgbClr val="000000"/>
                </a:solidFill>
                <a:latin typeface="Aptos"/>
                <a:ea typeface="DejaVu Sans"/>
              </a:rPr>
              <a:t>Amplituda każdego z przebiegów będzie inna i będzie w inny sposób rzutować na finalny kształt przebiegu</a:t>
            </a:r>
            <a:endParaRPr lang="pl-PL" sz="2400" b="0" strike="noStrike" spc="-1">
              <a:latin typeface="Arial"/>
            </a:endParaRPr>
          </a:p>
          <a:p>
            <a:pPr marL="685800" lvl="1" indent="-225360">
              <a:lnSpc>
                <a:spcPct val="90000"/>
              </a:lnSpc>
              <a:spcBef>
                <a:spcPts val="499"/>
              </a:spcBef>
              <a:buClr>
                <a:srgbClr val="000000"/>
              </a:buClr>
              <a:buFont typeface="Arial"/>
              <a:buChar char="•"/>
            </a:pPr>
            <a:r>
              <a:rPr lang="pl-PL" sz="2400" b="0" strike="noStrike" spc="-1">
                <a:solidFill>
                  <a:srgbClr val="000000"/>
                </a:solidFill>
                <a:latin typeface="Aptos"/>
                <a:ea typeface="DejaVu Sans"/>
              </a:rPr>
              <a:t>Dla lepszego zobrazowania wpływu poszczególnych harmonicznych stosuje się prezentację widmową, gdzie pokazujemy poszczególne harmoniczne jako prążki o różnej amplitudzie</a:t>
            </a:r>
            <a:endParaRPr lang="pl-PL" sz="2400" b="0" strike="noStrike" spc="-1">
              <a:latin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analiza harmonicznych</a:t>
            </a:r>
            <a:endParaRPr lang="pl-PL" sz="4400" b="0" strike="noStrike" spc="-1">
              <a:latin typeface="Arial"/>
            </a:endParaRPr>
          </a:p>
        </p:txBody>
      </p:sp>
      <p:sp>
        <p:nvSpPr>
          <p:cNvPr id="522" name="Symbol zastępczy zawartości 2"/>
          <p:cNvSpPr/>
          <p:nvPr/>
        </p:nvSpPr>
        <p:spPr>
          <a:xfrm>
            <a:off x="838080" y="1825560"/>
            <a:ext cx="10512360" cy="1214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0000" lnSpcReduction="2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Każdy przebieg okresowy odkształcony i nieokresowy spełniający warunki Dirichleta można przedstawić jako sumę przebiegów sinusoidalnych i cosinusoidalnych o częstotliwościach będących krotnością częstotliwości podstawowej</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523" name="Picture 2"/>
          <p:cNvPicPr/>
          <p:nvPr/>
        </p:nvPicPr>
        <p:blipFill>
          <a:blip r:embed="rId2"/>
          <a:stretch/>
        </p:blipFill>
        <p:spPr>
          <a:xfrm>
            <a:off x="3377880" y="3531240"/>
            <a:ext cx="4673520" cy="1197000"/>
          </a:xfrm>
          <a:prstGeom prst="rect">
            <a:avLst/>
          </a:prstGeom>
          <a:ln w="0">
            <a:noFill/>
          </a:ln>
        </p:spPr>
      </p:pic>
      <p:sp>
        <p:nvSpPr>
          <p:cNvPr id="524" name="pole tekstowe 3"/>
          <p:cNvSpPr/>
          <p:nvPr/>
        </p:nvSpPr>
        <p:spPr>
          <a:xfrm>
            <a:off x="657360" y="5482080"/>
            <a:ext cx="91789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animacji: https://en.wikipedia.org/wiki/File:Periodic_identity_function.gif</a:t>
            </a:r>
            <a:endParaRPr lang="pl-PL" sz="1800" b="0" strike="noStrike" spc="-1">
              <a:latin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analiza harmonicznych</a:t>
            </a:r>
            <a:endParaRPr lang="pl-PL" sz="4400" b="0" strike="noStrike" spc="-1">
              <a:latin typeface="Arial"/>
            </a:endParaRPr>
          </a:p>
        </p:txBody>
      </p:sp>
      <p:sp>
        <p:nvSpPr>
          <p:cNvPr id="52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Amplituda każdego z przebiegów będzie inna i będzie w inny sposób rzutować na finalny kształt przebiegu</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527" name="Picture 2"/>
          <p:cNvPicPr/>
          <p:nvPr/>
        </p:nvPicPr>
        <p:blipFill>
          <a:blip r:embed="rId2"/>
          <a:stretch/>
        </p:blipFill>
        <p:spPr>
          <a:xfrm>
            <a:off x="3646800" y="2753640"/>
            <a:ext cx="4535280" cy="3627720"/>
          </a:xfrm>
          <a:prstGeom prst="rect">
            <a:avLst/>
          </a:prstGeom>
          <a:ln w="0">
            <a:noFill/>
          </a:ln>
        </p:spPr>
      </p:pic>
      <p:sp>
        <p:nvSpPr>
          <p:cNvPr id="528" name="pole tekstowe 4"/>
          <p:cNvSpPr/>
          <p:nvPr/>
        </p:nvSpPr>
        <p:spPr>
          <a:xfrm>
            <a:off x="0" y="6219000"/>
            <a:ext cx="11631960" cy="638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Źródło animacji: https://pl.wikipedia.org/wiki/Szereg_Fouriera#/media/Plik:Fourier_series_and_transform.gif</a:t>
            </a:r>
            <a:endParaRPr lang="pl-PL" sz="1800" b="0" strike="noStrike" spc="-1">
              <a:latin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analiza harmonicznych</a:t>
            </a:r>
            <a:endParaRPr lang="pl-PL" sz="4400" b="0" strike="noStrike" spc="-1">
              <a:latin typeface="Arial"/>
            </a:endParaRPr>
          </a:p>
        </p:txBody>
      </p:sp>
      <p:sp>
        <p:nvSpPr>
          <p:cNvPr id="530"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Dla lepszego zobrazowania wpływu poszczególnych harmonicznych stosuje się prezentację widmową, gdzie pokazujemy poszczególne harmoniczne jako prążki</a:t>
            </a:r>
            <a:endParaRPr lang="pl-PL" sz="2800" b="0" strike="noStrike" spc="-1">
              <a:latin typeface="Arial"/>
            </a:endParaRPr>
          </a:p>
        </p:txBody>
      </p:sp>
      <p:pic>
        <p:nvPicPr>
          <p:cNvPr id="531" name="Picture 2" descr="undefined"/>
          <p:cNvPicPr/>
          <p:nvPr/>
        </p:nvPicPr>
        <p:blipFill>
          <a:blip r:embed="rId2"/>
          <a:stretch/>
        </p:blipFill>
        <p:spPr>
          <a:xfrm>
            <a:off x="1744920" y="3278880"/>
            <a:ext cx="8288280" cy="3513240"/>
          </a:xfrm>
          <a:prstGeom prst="rect">
            <a:avLst/>
          </a:prstGeom>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ytuł 1_12"/>
          <p:cNvSpPr/>
          <p:nvPr/>
        </p:nvSpPr>
        <p:spPr>
          <a:xfrm>
            <a:off x="83880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45" name="Prostokąt 144"/>
          <p:cNvSpPr/>
          <p:nvPr/>
        </p:nvSpPr>
        <p:spPr>
          <a:xfrm>
            <a:off x="360000" y="2370240"/>
            <a:ext cx="11697120" cy="3927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 Przystąpić niezwłocznie, przy użyciu miejscowych środków gaśniczych do gaszenia pożaru i nieść pomoc osobom zagrożonym w przypadku koniecznym przystąpić do ewakuacji ludzi i mienia. </a:t>
            </a:r>
            <a:r>
              <a:rPr lang="pl-PL" sz="1800" b="0" strike="noStrike" spc="-1">
                <a:solidFill>
                  <a:srgbClr val="000000"/>
                </a:solidFill>
                <a:latin typeface="Arial"/>
                <a:ea typeface="DejaVu Sans"/>
              </a:rPr>
              <a:t>Należy czynności te wykonać w taki sposób aby nie doszło do powstania paniki jaka może ogarnąć ludzi będących w zagrożeniu, które wywołuje u ludzi ogień i dym. Panika może być przyczyną niepotrzebnych i tragicznych w skutkach wypadków w trakcie prowadzenia działań ratowniczo gaśniczych. Dlatego prowadząc jakiekolwiek działania w przypadku powstania pożar należy kierować się rozwagą w podejmowaniu decyzji. Do czasu przybycia straży pożarnej kierowanie akcją obejmuje kierownik zakładu pracy /właściciel obiektu/ lub osoba najbardziej energiczna i opanowana.</a:t>
            </a:r>
            <a:endParaRPr lang="pl-PL" sz="1800" b="0" strike="noStrike" spc="-1">
              <a:latin typeface="Arial"/>
            </a:endParaRPr>
          </a:p>
        </p:txBody>
      </p:sp>
      <p:sp>
        <p:nvSpPr>
          <p:cNvPr id="146" name="Prostokąt 145"/>
          <p:cNvSpPr/>
          <p:nvPr/>
        </p:nvSpPr>
        <p:spPr>
          <a:xfrm>
            <a:off x="0" y="6120000"/>
            <a:ext cx="1205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https://www.gov.pl/web/kppsp-tczew/zasady-postepowania-na-wypadek-pozaru</a:t>
            </a:r>
            <a:endParaRPr lang="pl-PL" sz="1800" b="0" strike="noStrike" spc="-1">
              <a:latin typeface="Arial"/>
            </a:endParaRPr>
          </a:p>
        </p:txBody>
      </p:sp>
      <p:sp>
        <p:nvSpPr>
          <p:cNvPr id="147" name="Prostokąt 146"/>
          <p:cNvSpPr/>
          <p:nvPr/>
        </p:nvSpPr>
        <p:spPr>
          <a:xfrm>
            <a:off x="0" y="6511320"/>
            <a:ext cx="1205964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https://www.youtube.com/watch?v=ji_yLxw6-lk&amp;t=2s</a:t>
            </a:r>
            <a:endParaRPr lang="pl-PL" sz="1800" b="0" strike="noStrike" spc="-1">
              <a:latin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pojęcia fizyczne: analiza harmonicznych</a:t>
            </a:r>
            <a:endParaRPr lang="pl-PL" sz="4400" b="0" strike="noStrike" spc="-1">
              <a:latin typeface="Arial"/>
            </a:endParaRPr>
          </a:p>
        </p:txBody>
      </p:sp>
      <p:sp>
        <p:nvSpPr>
          <p:cNvPr id="533" name="Symbol zastępczy zawartości 2"/>
          <p:cNvSpPr/>
          <p:nvPr/>
        </p:nvSpPr>
        <p:spPr>
          <a:xfrm>
            <a:off x="838080" y="1825560"/>
            <a:ext cx="10512360" cy="437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6500" lnSpcReduction="1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By zgłębić dogłębnie zagadnienie warto przeczytać:</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534" name="Obraz 4"/>
          <p:cNvPicPr/>
          <p:nvPr/>
        </p:nvPicPr>
        <p:blipFill>
          <a:blip r:embed="rId2"/>
          <a:stretch/>
        </p:blipFill>
        <p:spPr>
          <a:xfrm>
            <a:off x="5941440" y="2401200"/>
            <a:ext cx="2343240" cy="3442680"/>
          </a:xfrm>
          <a:prstGeom prst="rect">
            <a:avLst/>
          </a:prstGeom>
          <a:ln w="0">
            <a:noFill/>
          </a:ln>
        </p:spPr>
      </p:pic>
      <p:pic>
        <p:nvPicPr>
          <p:cNvPr id="535" name="Obraz 6"/>
          <p:cNvPicPr/>
          <p:nvPr/>
        </p:nvPicPr>
        <p:blipFill>
          <a:blip r:embed="rId3"/>
          <a:stretch/>
        </p:blipFill>
        <p:spPr>
          <a:xfrm>
            <a:off x="437040" y="2401200"/>
            <a:ext cx="2319840" cy="3360600"/>
          </a:xfrm>
          <a:prstGeom prst="rect">
            <a:avLst/>
          </a:prstGeom>
          <a:ln w="0">
            <a:noFill/>
          </a:ln>
        </p:spPr>
      </p:pic>
      <p:pic>
        <p:nvPicPr>
          <p:cNvPr id="536" name="Obraz 10"/>
          <p:cNvPicPr/>
          <p:nvPr/>
        </p:nvPicPr>
        <p:blipFill>
          <a:blip r:embed="rId4"/>
          <a:stretch/>
        </p:blipFill>
        <p:spPr>
          <a:xfrm>
            <a:off x="3148560" y="2401200"/>
            <a:ext cx="2401200" cy="3360600"/>
          </a:xfrm>
          <a:prstGeom prst="rect">
            <a:avLst/>
          </a:prstGeom>
          <a:ln w="0">
            <a:noFill/>
          </a:ln>
        </p:spPr>
      </p:pic>
      <p:pic>
        <p:nvPicPr>
          <p:cNvPr id="537" name="Obraz 12"/>
          <p:cNvPicPr/>
          <p:nvPr/>
        </p:nvPicPr>
        <p:blipFill>
          <a:blip r:embed="rId5"/>
          <a:stretch/>
        </p:blipFill>
        <p:spPr>
          <a:xfrm>
            <a:off x="8734680" y="2401200"/>
            <a:ext cx="2403720" cy="3442680"/>
          </a:xfrm>
          <a:prstGeom prst="rect">
            <a:avLst/>
          </a:prstGeom>
          <a:ln w="0">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źródła napięcia / prądu</a:t>
            </a:r>
            <a:endParaRPr lang="pl-PL" sz="4400" b="0" strike="noStrike" spc="-1">
              <a:latin typeface="Arial"/>
            </a:endParaRPr>
          </a:p>
        </p:txBody>
      </p:sp>
      <p:sp>
        <p:nvSpPr>
          <p:cNvPr id="539" name="Symbol zastępczy zawartości 2"/>
          <p:cNvSpPr/>
          <p:nvPr/>
        </p:nvSpPr>
        <p:spPr>
          <a:xfrm>
            <a:off x="838080" y="1834560"/>
            <a:ext cx="10512360" cy="78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lnSpcReduction="1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 analizie obwodów stosujemy element będący źródłem napięcia oraz źródłem prądowym.</a:t>
            </a:r>
            <a:endParaRPr lang="pl-PL" sz="2800" b="0" strike="noStrike" spc="-1">
              <a:latin typeface="Arial"/>
            </a:endParaRPr>
          </a:p>
        </p:txBody>
      </p:sp>
      <p:sp>
        <p:nvSpPr>
          <p:cNvPr id="540" name="Symbol zastępczy zawartości 2"/>
          <p:cNvSpPr/>
          <p:nvPr/>
        </p:nvSpPr>
        <p:spPr>
          <a:xfrm>
            <a:off x="692280" y="5178600"/>
            <a:ext cx="10512360" cy="78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3000" lnSpcReduction="1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 analizie obwodów często obok źródła napięcia dodaje się rezystor będący symbolem rezystancji wewnętrznej ogniwa.</a:t>
            </a:r>
            <a:endParaRPr lang="pl-PL" sz="2800" b="0" strike="noStrike" spc="-1">
              <a:latin typeface="Arial"/>
            </a:endParaRPr>
          </a:p>
        </p:txBody>
      </p:sp>
      <p:pic>
        <p:nvPicPr>
          <p:cNvPr id="541" name="Obraz 5"/>
          <p:cNvPicPr/>
          <p:nvPr/>
        </p:nvPicPr>
        <p:blipFill>
          <a:blip r:embed="rId2"/>
          <a:stretch/>
        </p:blipFill>
        <p:spPr>
          <a:xfrm>
            <a:off x="3601080" y="2662560"/>
            <a:ext cx="994320" cy="1377360"/>
          </a:xfrm>
          <a:prstGeom prst="rect">
            <a:avLst/>
          </a:prstGeom>
          <a:ln w="0">
            <a:noFill/>
          </a:ln>
        </p:spPr>
      </p:pic>
      <p:sp>
        <p:nvSpPr>
          <p:cNvPr id="542" name="Symbol zastępczy zawartości 2"/>
          <p:cNvSpPr/>
          <p:nvPr/>
        </p:nvSpPr>
        <p:spPr>
          <a:xfrm>
            <a:off x="2625480" y="4195440"/>
            <a:ext cx="6734520" cy="78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a:bodyPr>
          <a:lstStyle/>
          <a:p>
            <a:pPr>
              <a:lnSpc>
                <a:spcPct val="90000"/>
              </a:lnSpc>
              <a:spcBef>
                <a:spcPts val="1001"/>
              </a:spcBef>
              <a:tabLst>
                <a:tab pos="0" algn="l"/>
              </a:tabLst>
            </a:pPr>
            <a:r>
              <a:rPr lang="pl-PL" sz="2800" b="0" strike="noStrike" spc="-1">
                <a:solidFill>
                  <a:srgbClr val="000000"/>
                </a:solidFill>
                <a:latin typeface="Aptos"/>
                <a:ea typeface="DejaVu Sans"/>
              </a:rPr>
              <a:t>źródło napięciowe              źródło prądowe</a:t>
            </a:r>
            <a:endParaRPr lang="pl-PL" sz="2800" b="0" strike="noStrike" spc="-1">
              <a:latin typeface="Arial"/>
            </a:endParaRPr>
          </a:p>
        </p:txBody>
      </p:sp>
      <p:pic>
        <p:nvPicPr>
          <p:cNvPr id="543" name="Obraz 8"/>
          <p:cNvPicPr/>
          <p:nvPr/>
        </p:nvPicPr>
        <p:blipFill>
          <a:blip r:embed="rId3"/>
          <a:stretch/>
        </p:blipFill>
        <p:spPr>
          <a:xfrm>
            <a:off x="7316640" y="2742120"/>
            <a:ext cx="1073160" cy="1297800"/>
          </a:xfrm>
          <a:prstGeom prst="rect">
            <a:avLst/>
          </a:prstGeom>
          <a:ln w="0">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źródła napięcia / prądu</a:t>
            </a:r>
            <a:endParaRPr lang="pl-PL" sz="4400" b="0" strike="noStrike" spc="-1">
              <a:latin typeface="Arial"/>
            </a:endParaRPr>
          </a:p>
        </p:txBody>
      </p:sp>
      <p:pic>
        <p:nvPicPr>
          <p:cNvPr id="545" name="Picture 2"/>
          <p:cNvPicPr/>
          <p:nvPr/>
        </p:nvPicPr>
        <p:blipFill>
          <a:blip r:embed="rId2"/>
          <a:stretch/>
        </p:blipFill>
        <p:spPr>
          <a:xfrm>
            <a:off x="7171920" y="1757520"/>
            <a:ext cx="4751280" cy="3044520"/>
          </a:xfrm>
          <a:prstGeom prst="rect">
            <a:avLst/>
          </a:prstGeom>
          <a:ln w="0">
            <a:noFill/>
          </a:ln>
        </p:spPr>
      </p:pic>
      <p:pic>
        <p:nvPicPr>
          <p:cNvPr id="546" name="Picture 4"/>
          <p:cNvPicPr/>
          <p:nvPr/>
        </p:nvPicPr>
        <p:blipFill>
          <a:blip r:embed="rId3"/>
          <a:stretch/>
        </p:blipFill>
        <p:spPr>
          <a:xfrm>
            <a:off x="334440" y="1690560"/>
            <a:ext cx="5559480" cy="3125880"/>
          </a:xfrm>
          <a:prstGeom prst="rect">
            <a:avLst/>
          </a:prstGeom>
          <a:ln w="0">
            <a:noFill/>
          </a:ln>
        </p:spPr>
      </p:pic>
      <p:sp>
        <p:nvSpPr>
          <p:cNvPr id="547" name="pole tekstowe 5"/>
          <p:cNvSpPr/>
          <p:nvPr/>
        </p:nvSpPr>
        <p:spPr>
          <a:xfrm>
            <a:off x="1042200" y="5105520"/>
            <a:ext cx="227988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napięciowe</a:t>
            </a:r>
            <a:endParaRPr lang="pl-PL" sz="1800" b="0" strike="noStrike" spc="-1">
              <a:latin typeface="Arial"/>
            </a:endParaRPr>
          </a:p>
        </p:txBody>
      </p:sp>
      <p:sp>
        <p:nvSpPr>
          <p:cNvPr id="548" name="pole tekstowe 6"/>
          <p:cNvSpPr/>
          <p:nvPr/>
        </p:nvSpPr>
        <p:spPr>
          <a:xfrm>
            <a:off x="8433720" y="5105520"/>
            <a:ext cx="198108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prądowe</a:t>
            </a:r>
            <a:endParaRPr lang="pl-PL" sz="1800" b="0" strike="noStrike" spc="-1">
              <a:latin typeface="Arial"/>
            </a:endParaRPr>
          </a:p>
        </p:txBody>
      </p:sp>
      <p:sp>
        <p:nvSpPr>
          <p:cNvPr id="549" name="pole tekstowe 7"/>
          <p:cNvSpPr/>
          <p:nvPr/>
        </p:nvSpPr>
        <p:spPr>
          <a:xfrm>
            <a:off x="99000" y="6181560"/>
            <a:ext cx="72799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https://teoriaelektryki.pl/zrodla-napieciowe-i-pradowe/</a:t>
            </a:r>
            <a:endParaRPr lang="pl-PL" sz="1800" b="0" strike="noStrike" spc="-1">
              <a:latin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ytuł 1"/>
          <p:cNvSpPr/>
          <p:nvPr/>
        </p:nvSpPr>
        <p:spPr>
          <a:xfrm>
            <a:off x="726480" y="35460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źródła napięcia i obwód nierozgałęziony</a:t>
            </a:r>
            <a:endParaRPr lang="pl-PL" sz="4400" b="0" strike="noStrike" spc="-1">
              <a:latin typeface="Arial"/>
            </a:endParaRPr>
          </a:p>
        </p:txBody>
      </p:sp>
      <p:pic>
        <p:nvPicPr>
          <p:cNvPr id="551" name="Obraz 4"/>
          <p:cNvPicPr/>
          <p:nvPr/>
        </p:nvPicPr>
        <p:blipFill>
          <a:blip r:embed="rId2"/>
          <a:stretch/>
        </p:blipFill>
        <p:spPr>
          <a:xfrm>
            <a:off x="972000" y="2210040"/>
            <a:ext cx="1308240" cy="937080"/>
          </a:xfrm>
          <a:prstGeom prst="rect">
            <a:avLst/>
          </a:prstGeom>
          <a:ln w="0">
            <a:noFill/>
          </a:ln>
        </p:spPr>
      </p:pic>
      <p:pic>
        <p:nvPicPr>
          <p:cNvPr id="552" name="Obraz 6"/>
          <p:cNvPicPr/>
          <p:nvPr/>
        </p:nvPicPr>
        <p:blipFill>
          <a:blip r:embed="rId3"/>
          <a:stretch/>
        </p:blipFill>
        <p:spPr>
          <a:xfrm>
            <a:off x="85320" y="3592080"/>
            <a:ext cx="5580360" cy="3206520"/>
          </a:xfrm>
          <a:prstGeom prst="rect">
            <a:avLst/>
          </a:prstGeom>
          <a:ln w="0">
            <a:noFill/>
          </a:ln>
        </p:spPr>
      </p:pic>
      <p:pic>
        <p:nvPicPr>
          <p:cNvPr id="553" name="Obraz 8"/>
          <p:cNvPicPr/>
          <p:nvPr/>
        </p:nvPicPr>
        <p:blipFill>
          <a:blip r:embed="rId4"/>
          <a:stretch/>
        </p:blipFill>
        <p:spPr>
          <a:xfrm>
            <a:off x="6590880" y="1800000"/>
            <a:ext cx="4028760" cy="1960200"/>
          </a:xfrm>
          <a:prstGeom prst="rect">
            <a:avLst/>
          </a:prstGeom>
          <a:ln w="0">
            <a:noFill/>
          </a:ln>
        </p:spPr>
      </p:pic>
      <p:sp>
        <p:nvSpPr>
          <p:cNvPr id="554" name="pole tekstowe 9"/>
          <p:cNvSpPr/>
          <p:nvPr/>
        </p:nvSpPr>
        <p:spPr>
          <a:xfrm>
            <a:off x="6000480" y="6092280"/>
            <a:ext cx="3709080" cy="638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„ELEKTROTECHNIKA 4”</a:t>
            </a:r>
            <a:endParaRPr lang="pl-PL" sz="1800" b="0" strike="noStrike" spc="-1">
              <a:latin typeface="Arial"/>
            </a:endParaRPr>
          </a:p>
          <a:p>
            <a:pPr>
              <a:lnSpc>
                <a:spcPct val="100000"/>
              </a:lnSpc>
            </a:pPr>
            <a:r>
              <a:rPr lang="pl-PL" sz="1800" b="0" strike="noStrike" spc="-1">
                <a:solidFill>
                  <a:srgbClr val="000000"/>
                </a:solidFill>
                <a:latin typeface="Aptos"/>
                <a:ea typeface="DejaVu Sans"/>
              </a:rPr>
              <a:t>Storna VARTA.com</a:t>
            </a:r>
            <a:endParaRPr lang="pl-PL" sz="1800" b="0" strike="noStrike" spc="-1">
              <a:latin typeface="Arial"/>
            </a:endParaRPr>
          </a:p>
        </p:txBody>
      </p:sp>
      <p:pic>
        <p:nvPicPr>
          <p:cNvPr id="555" name="Obraz 10" descr="Obraz zawierający tekst, książka, Grafika, Czcionka&#10;&#10;Zawartość wygenerowana przez sztuczną inteligencję może być niepoprawna."/>
          <p:cNvPicPr/>
          <p:nvPr/>
        </p:nvPicPr>
        <p:blipFill>
          <a:blip r:embed="rId5"/>
          <a:stretch/>
        </p:blipFill>
        <p:spPr>
          <a:xfrm rot="5400000">
            <a:off x="9755280" y="4718880"/>
            <a:ext cx="2304720" cy="1728000"/>
          </a:xfrm>
          <a:prstGeom prst="rect">
            <a:avLst/>
          </a:prstGeom>
          <a:ln w="0">
            <a:noFill/>
          </a:ln>
        </p:spPr>
      </p:pic>
      <p:pic>
        <p:nvPicPr>
          <p:cNvPr id="556" name="Obraz 12"/>
          <p:cNvPicPr/>
          <p:nvPr/>
        </p:nvPicPr>
        <p:blipFill>
          <a:blip r:embed="rId6"/>
          <a:stretch/>
        </p:blipFill>
        <p:spPr>
          <a:xfrm>
            <a:off x="2418120" y="1720080"/>
            <a:ext cx="492120" cy="1828440"/>
          </a:xfrm>
          <a:prstGeom prst="rect">
            <a:avLst/>
          </a:prstGeom>
          <a:ln w="0">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obwód rozgałęziony</a:t>
            </a:r>
            <a:endParaRPr lang="pl-PL" sz="4400" b="0" strike="noStrike" spc="-1">
              <a:latin typeface="Arial"/>
            </a:endParaRPr>
          </a:p>
        </p:txBody>
      </p:sp>
      <p:pic>
        <p:nvPicPr>
          <p:cNvPr id="558" name="Obraz 4"/>
          <p:cNvPicPr/>
          <p:nvPr/>
        </p:nvPicPr>
        <p:blipFill>
          <a:blip r:embed="rId2"/>
          <a:stretch/>
        </p:blipFill>
        <p:spPr>
          <a:xfrm>
            <a:off x="2296800" y="2018520"/>
            <a:ext cx="7215120" cy="3869640"/>
          </a:xfrm>
          <a:prstGeom prst="rect">
            <a:avLst/>
          </a:prstGeom>
          <a:ln w="0">
            <a:noFill/>
          </a:ln>
        </p:spPr>
      </p:pic>
      <p:sp>
        <p:nvSpPr>
          <p:cNvPr id="559" name="pole tekstowe 6"/>
          <p:cNvSpPr/>
          <p:nvPr/>
        </p:nvSpPr>
        <p:spPr>
          <a:xfrm>
            <a:off x="147960" y="6441480"/>
            <a:ext cx="11892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Źródło: https://www.robotyka.net.pl/obliczanie-obwodow-metoda-praw-kirchhoffa-metoda-klasyczna/</a:t>
            </a:r>
            <a:endParaRPr lang="pl-PL" sz="1800" b="0" strike="noStrike" spc="-1">
              <a:latin typeface="Arial"/>
            </a:endParaRPr>
          </a:p>
        </p:txBody>
      </p:sp>
      <p:sp>
        <p:nvSpPr>
          <p:cNvPr id="560" name="Łącznik prosty ze strzałką 8"/>
          <p:cNvSpPr/>
          <p:nvPr/>
        </p:nvSpPr>
        <p:spPr>
          <a:xfrm>
            <a:off x="1744920" y="2937600"/>
            <a:ext cx="787320" cy="103932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561" name="pole tekstowe 9"/>
          <p:cNvSpPr/>
          <p:nvPr/>
        </p:nvSpPr>
        <p:spPr>
          <a:xfrm>
            <a:off x="772560" y="2619360"/>
            <a:ext cx="19519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Źródło napięcia</a:t>
            </a:r>
            <a:endParaRPr lang="pl-PL" sz="1800" b="0" strike="noStrike" spc="-1">
              <a:latin typeface="Arial"/>
            </a:endParaRPr>
          </a:p>
        </p:txBody>
      </p:sp>
      <p:sp>
        <p:nvSpPr>
          <p:cNvPr id="562" name="Łącznik prosty ze strzałką 11"/>
          <p:cNvSpPr/>
          <p:nvPr/>
        </p:nvSpPr>
        <p:spPr>
          <a:xfrm flipH="1">
            <a:off x="5655240" y="2058480"/>
            <a:ext cx="716760" cy="77436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563" name="pole tekstowe 12"/>
          <p:cNvSpPr/>
          <p:nvPr/>
        </p:nvSpPr>
        <p:spPr>
          <a:xfrm>
            <a:off x="6236640" y="1784520"/>
            <a:ext cx="87156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Węzeł</a:t>
            </a:r>
            <a:endParaRPr lang="pl-PL" sz="1800" b="0" strike="noStrike" spc="-1">
              <a:latin typeface="Arial"/>
            </a:endParaRPr>
          </a:p>
        </p:txBody>
      </p:sp>
      <p:sp>
        <p:nvSpPr>
          <p:cNvPr id="564" name="Łącznik prosty ze strzałką 14"/>
          <p:cNvSpPr/>
          <p:nvPr/>
        </p:nvSpPr>
        <p:spPr>
          <a:xfrm flipV="1">
            <a:off x="3825360" y="5241600"/>
            <a:ext cx="1693080" cy="99504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565" name="Łącznik prosty ze strzałką 18"/>
          <p:cNvSpPr/>
          <p:nvPr/>
        </p:nvSpPr>
        <p:spPr>
          <a:xfrm flipV="1">
            <a:off x="3896280" y="5767560"/>
            <a:ext cx="2382120" cy="46944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566" name="Łącznik prosty ze strzałką 20"/>
          <p:cNvSpPr/>
          <p:nvPr/>
        </p:nvSpPr>
        <p:spPr>
          <a:xfrm flipV="1">
            <a:off x="3825360" y="5770800"/>
            <a:ext cx="129240" cy="41184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567" name="pole tekstowe 21"/>
          <p:cNvSpPr/>
          <p:nvPr/>
        </p:nvSpPr>
        <p:spPr>
          <a:xfrm>
            <a:off x="2068560" y="6159240"/>
            <a:ext cx="20023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Gałęzie obwodu</a:t>
            </a:r>
            <a:endParaRPr lang="pl-PL" sz="1800" b="0" strike="noStrike" spc="-1">
              <a:latin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obwód rozgałęziony</a:t>
            </a:r>
            <a:endParaRPr lang="pl-PL" sz="4400" b="0" strike="noStrike" spc="-1">
              <a:latin typeface="Arial"/>
            </a:endParaRPr>
          </a:p>
        </p:txBody>
      </p:sp>
      <p:pic>
        <p:nvPicPr>
          <p:cNvPr id="569" name="Obraz 3"/>
          <p:cNvPicPr/>
          <p:nvPr/>
        </p:nvPicPr>
        <p:blipFill>
          <a:blip r:embed="rId2"/>
          <a:stretch/>
        </p:blipFill>
        <p:spPr>
          <a:xfrm>
            <a:off x="2296800" y="2018520"/>
            <a:ext cx="7215120" cy="3869640"/>
          </a:xfrm>
          <a:prstGeom prst="rect">
            <a:avLst/>
          </a:prstGeom>
          <a:ln w="0">
            <a:noFill/>
          </a:ln>
        </p:spPr>
      </p:pic>
      <p:sp>
        <p:nvSpPr>
          <p:cNvPr id="570" name="Łącznik prosty ze strzałką 5"/>
          <p:cNvSpPr/>
          <p:nvPr/>
        </p:nvSpPr>
        <p:spPr>
          <a:xfrm>
            <a:off x="1453320" y="3048120"/>
            <a:ext cx="2010960" cy="12060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571" name="pole tekstowe 7"/>
          <p:cNvSpPr/>
          <p:nvPr/>
        </p:nvSpPr>
        <p:spPr>
          <a:xfrm>
            <a:off x="413640" y="2716560"/>
            <a:ext cx="2128680" cy="638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Spadek napięcia</a:t>
            </a:r>
            <a:endParaRPr lang="pl-PL" sz="1800" b="0" strike="noStrike" spc="-1">
              <a:latin typeface="Arial"/>
            </a:endParaRPr>
          </a:p>
          <a:p>
            <a:pPr>
              <a:lnSpc>
                <a:spcPct val="100000"/>
              </a:lnSpc>
            </a:pPr>
            <a:r>
              <a:rPr lang="pl-PL" sz="1800" b="0" strike="noStrike" spc="-1">
                <a:solidFill>
                  <a:srgbClr val="000000"/>
                </a:solidFill>
                <a:latin typeface="Aptos"/>
                <a:ea typeface="DejaVu Sans"/>
              </a:rPr>
              <a:t>Na rezystorze R1</a:t>
            </a:r>
            <a:endParaRPr lang="pl-PL" sz="1800" b="0" strike="noStrike" spc="-1">
              <a:latin typeface="Arial"/>
            </a:endParaRPr>
          </a:p>
        </p:txBody>
      </p:sp>
      <p:sp>
        <p:nvSpPr>
          <p:cNvPr id="572" name="Łącznik prosty ze strzałką 9"/>
          <p:cNvSpPr/>
          <p:nvPr/>
        </p:nvSpPr>
        <p:spPr>
          <a:xfrm>
            <a:off x="4240800" y="1722960"/>
            <a:ext cx="778680" cy="902160"/>
          </a:xfrm>
          <a:custGeom>
            <a:avLst/>
            <a:gdLst/>
            <a:ahLst/>
            <a:cxnLst/>
            <a:rect l="l" t="t" r="r" b="b"/>
            <a:pathLst>
              <a:path w="21600" h="21600">
                <a:moveTo>
                  <a:pt x="0" y="0"/>
                </a:moveTo>
                <a:lnTo>
                  <a:pt x="21600" y="21600"/>
                </a:lnTo>
              </a:path>
            </a:pathLst>
          </a:custGeom>
          <a:noFill/>
          <a:ln>
            <a:solidFill>
              <a:srgbClr val="156082"/>
            </a:solidFill>
            <a:tailEnd type="triangle" w="med" len="me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txBody>
          <a:bodyPr/>
          <a:lstStyle/>
          <a:p>
            <a:endParaRPr lang="pl-PL"/>
          </a:p>
        </p:txBody>
      </p:sp>
      <p:sp>
        <p:nvSpPr>
          <p:cNvPr id="573" name="pole tekstowe 10"/>
          <p:cNvSpPr/>
          <p:nvPr/>
        </p:nvSpPr>
        <p:spPr>
          <a:xfrm>
            <a:off x="3024000" y="1462320"/>
            <a:ext cx="20221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Prąd gałęzi 1: I1</a:t>
            </a:r>
            <a:endParaRPr lang="pl-PL" sz="1800" b="0" strike="noStrike" spc="-1">
              <a:latin typeface="Arial"/>
            </a:endParaRPr>
          </a:p>
        </p:txBody>
      </p:sp>
      <p:sp>
        <p:nvSpPr>
          <p:cNvPr id="574" name="pole tekstowe 11"/>
          <p:cNvSpPr/>
          <p:nvPr/>
        </p:nvSpPr>
        <p:spPr>
          <a:xfrm>
            <a:off x="147960" y="6441480"/>
            <a:ext cx="11892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Źródło: https://www.robotyka.net.pl/obliczanie-obwodow-metoda-praw-kirchhoffa-metoda-klasyczna/</a:t>
            </a:r>
            <a:endParaRPr lang="pl-PL" sz="1800" b="0" strike="noStrike" spc="-1">
              <a:latin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rezystor</a:t>
            </a:r>
            <a:endParaRPr lang="pl-PL" sz="4400" b="0" strike="noStrike" spc="-1">
              <a:latin typeface="Arial"/>
            </a:endParaRPr>
          </a:p>
        </p:txBody>
      </p:sp>
      <p:sp>
        <p:nvSpPr>
          <p:cNvPr id="57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3000" lnSpcReduction="200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Rezystor, opornik elektryczny (z łac. resistere „stawiać opór”) – element bierny obwodu elektrycznego, wykorzystywany jest do ograniczenia prądu w nim płynącego.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Jest elementem liniowym: występujący na nim spadek napięcia jest wprost proporcjonalny do prądu płynącego przez opornik.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Przy przepływie prądu zamienia energię elektryczną w ciepło.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Idealny opornik posiada tylko jedną wielkość, która go charakteryzuje – rezystancję. W praktyce występuje jeszcze pojemność wewnętrzna oraz wewnętrzna indukcyjność, co, np. w technice wysokich częstotliwości (RTV), ma duże znaczenie (jest to tzw. pojemność oraz indukcyjność pasożytnicza). </a:t>
            </a:r>
            <a:endParaRPr lang="pl-PL" sz="2800" b="0" strike="noStrike" spc="-1">
              <a:latin typeface="Arial"/>
            </a:endParaRPr>
          </a:p>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W technice bardzo wysokich częstotliwości – kilkuset megaherców (MHz) i powyżej – właściwości pasożytnicze typowego rezystora muszą być traktowane jako wartości rozproszone, tzn. rozłożone wzdłuż jego fizycznych wymiarów (zobacz: schemat zastępczy)</a:t>
            </a:r>
            <a:endParaRPr lang="pl-PL" sz="2800" b="0" strike="noStrike" spc="-1">
              <a:latin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rezystor</a:t>
            </a:r>
            <a:endParaRPr lang="pl-PL" sz="4400" b="0" strike="noStrike" spc="-1">
              <a:latin typeface="Arial"/>
            </a:endParaRPr>
          </a:p>
        </p:txBody>
      </p:sp>
      <p:pic>
        <p:nvPicPr>
          <p:cNvPr id="578" name="Picture 2" descr="Ilustracja"/>
          <p:cNvPicPr/>
          <p:nvPr/>
        </p:nvPicPr>
        <p:blipFill>
          <a:blip r:embed="rId2"/>
          <a:stretch/>
        </p:blipFill>
        <p:spPr>
          <a:xfrm>
            <a:off x="531720" y="1515240"/>
            <a:ext cx="3142440" cy="2088360"/>
          </a:xfrm>
          <a:prstGeom prst="rect">
            <a:avLst/>
          </a:prstGeom>
          <a:ln w="0">
            <a:noFill/>
          </a:ln>
        </p:spPr>
      </p:pic>
      <p:pic>
        <p:nvPicPr>
          <p:cNvPr id="579" name="Obraz 4"/>
          <p:cNvPicPr/>
          <p:nvPr/>
        </p:nvPicPr>
        <p:blipFill>
          <a:blip r:embed="rId3"/>
          <a:stretch/>
        </p:blipFill>
        <p:spPr>
          <a:xfrm>
            <a:off x="3788280" y="3322800"/>
            <a:ext cx="4197240" cy="1644480"/>
          </a:xfrm>
          <a:prstGeom prst="rect">
            <a:avLst/>
          </a:prstGeom>
          <a:ln w="0">
            <a:noFill/>
          </a:ln>
        </p:spPr>
      </p:pic>
      <p:pic>
        <p:nvPicPr>
          <p:cNvPr id="580" name="Obraz 7"/>
          <p:cNvPicPr/>
          <p:nvPr/>
        </p:nvPicPr>
        <p:blipFill>
          <a:blip r:embed="rId4"/>
          <a:stretch/>
        </p:blipFill>
        <p:spPr>
          <a:xfrm>
            <a:off x="9137520" y="1260000"/>
            <a:ext cx="2949120" cy="4556520"/>
          </a:xfrm>
          <a:prstGeom prst="rect">
            <a:avLst/>
          </a:prstGeom>
          <a:ln w="0">
            <a:noFill/>
          </a:ln>
        </p:spPr>
      </p:pic>
      <p:pic>
        <p:nvPicPr>
          <p:cNvPr id="581" name="Obraz 9"/>
          <p:cNvPicPr/>
          <p:nvPr/>
        </p:nvPicPr>
        <p:blipFill>
          <a:blip r:embed="rId5"/>
          <a:stretch/>
        </p:blipFill>
        <p:spPr>
          <a:xfrm>
            <a:off x="4143600" y="1515240"/>
            <a:ext cx="3709080" cy="1688040"/>
          </a:xfrm>
          <a:prstGeom prst="rect">
            <a:avLst/>
          </a:prstGeom>
          <a:ln w="0">
            <a:noFill/>
          </a:ln>
        </p:spPr>
      </p:pic>
      <p:sp>
        <p:nvSpPr>
          <p:cNvPr id="582" name="pole tekstowe 10"/>
          <p:cNvSpPr/>
          <p:nvPr/>
        </p:nvSpPr>
        <p:spPr>
          <a:xfrm>
            <a:off x="51840" y="6131520"/>
            <a:ext cx="118929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Źródło: </a:t>
            </a:r>
            <a:r>
              <a:rPr lang="pl-PL" sz="1800" b="0" u="sng" strike="noStrike" spc="-1">
                <a:solidFill>
                  <a:srgbClr val="467886"/>
                </a:solidFill>
                <a:uFillTx/>
                <a:latin typeface="Aptos"/>
                <a:ea typeface="DejaVu Sans"/>
                <a:hlinkClick r:id="rId6"/>
              </a:rPr>
              <a:t>https://forbot.pl/blog/czym-jest-moc-jak-dobrac-odpowiednie-elementy-id17277</a:t>
            </a:r>
            <a:endParaRPr lang="pl-PL" sz="1800" b="0" strike="noStrike" spc="-1">
              <a:latin typeface="Arial"/>
            </a:endParaRPr>
          </a:p>
          <a:p>
            <a:pPr>
              <a:lnSpc>
                <a:spcPct val="100000"/>
              </a:lnSpc>
            </a:pPr>
            <a:r>
              <a:rPr lang="pl-PL" sz="1800" b="0" strike="noStrike" spc="-1">
                <a:solidFill>
                  <a:srgbClr val="000000"/>
                </a:solidFill>
                <a:latin typeface="Aptos"/>
                <a:ea typeface="DejaVu Sans"/>
              </a:rPr>
              <a:t>Wikipedia</a:t>
            </a:r>
            <a:endParaRPr lang="pl-PL" sz="1800" b="0" strike="noStrike" spc="-1">
              <a:latin typeface="Arial"/>
            </a:endParaRPr>
          </a:p>
        </p:txBody>
      </p:sp>
      <p:sp>
        <p:nvSpPr>
          <p:cNvPr id="583" name="pole tekstowe 11"/>
          <p:cNvSpPr/>
          <p:nvPr/>
        </p:nvSpPr>
        <p:spPr>
          <a:xfrm>
            <a:off x="385920" y="4825440"/>
            <a:ext cx="3916440" cy="942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2800" b="0" strike="noStrike" spc="-1">
                <a:solidFill>
                  <a:srgbClr val="000000"/>
                </a:solidFill>
                <a:latin typeface="Aptos"/>
                <a:ea typeface="DejaVu Sans"/>
              </a:rPr>
              <a:t>Jednostka: 1 ohm [</a:t>
            </a:r>
            <a:r>
              <a:rPr lang="pl-PL" sz="2800" b="0" strike="noStrike" spc="-1">
                <a:solidFill>
                  <a:srgbClr val="000000"/>
                </a:solidFill>
                <a:latin typeface="Symbol"/>
                <a:ea typeface="DejaVu Sans"/>
              </a:rPr>
              <a:t>W]</a:t>
            </a:r>
            <a:endParaRPr lang="pl-PL" sz="2800" b="0" strike="noStrike" spc="-1">
              <a:latin typeface="Arial"/>
            </a:endParaRPr>
          </a:p>
          <a:p>
            <a:pPr>
              <a:lnSpc>
                <a:spcPct val="100000"/>
              </a:lnSpc>
            </a:pPr>
            <a:r>
              <a:rPr lang="pl-PL" sz="2800" b="0" strike="noStrike" spc="-1">
                <a:solidFill>
                  <a:srgbClr val="000000"/>
                </a:solidFill>
                <a:latin typeface="Aptos"/>
                <a:ea typeface="DejaVu Sans"/>
              </a:rPr>
              <a:t>Oznaczenie: R</a:t>
            </a:r>
            <a:endParaRPr lang="pl-PL" sz="2800" b="0" strike="noStrike" spc="-1">
              <a:latin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rezystor</a:t>
            </a:r>
            <a:endParaRPr lang="pl-PL" sz="4400" b="0" strike="noStrike" spc="-1">
              <a:latin typeface="Arial"/>
            </a:endParaRPr>
          </a:p>
        </p:txBody>
      </p:sp>
      <p:sp>
        <p:nvSpPr>
          <p:cNvPr id="585" name="Symbol zastępczy zawartości 2"/>
          <p:cNvSpPr/>
          <p:nvPr/>
        </p:nvSpPr>
        <p:spPr>
          <a:xfrm>
            <a:off x="838080" y="1825560"/>
            <a:ext cx="10512360" cy="578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Połączenie szeregowe rezystorów</a:t>
            </a:r>
            <a:endParaRPr lang="pl-PL" sz="2800" b="0" strike="noStrike" spc="-1">
              <a:latin typeface="Arial"/>
            </a:endParaRPr>
          </a:p>
        </p:txBody>
      </p:sp>
      <p:pic>
        <p:nvPicPr>
          <p:cNvPr id="586" name="Picture 2" descr="undefined"/>
          <p:cNvPicPr/>
          <p:nvPr/>
        </p:nvPicPr>
        <p:blipFill>
          <a:blip r:embed="rId2"/>
          <a:stretch/>
        </p:blipFill>
        <p:spPr>
          <a:xfrm>
            <a:off x="0" y="2517840"/>
            <a:ext cx="12188880" cy="1817640"/>
          </a:xfrm>
          <a:prstGeom prst="rect">
            <a:avLst/>
          </a:prstGeom>
          <a:ln w="0">
            <a:noFill/>
          </a:ln>
        </p:spPr>
      </p:pic>
      <p:pic>
        <p:nvPicPr>
          <p:cNvPr id="587" name="Obraz 4"/>
          <p:cNvPicPr/>
          <p:nvPr/>
        </p:nvPicPr>
        <p:blipFill>
          <a:blip r:embed="rId3"/>
          <a:stretch/>
        </p:blipFill>
        <p:spPr>
          <a:xfrm>
            <a:off x="2426760" y="4599360"/>
            <a:ext cx="6778440" cy="1225440"/>
          </a:xfrm>
          <a:prstGeom prst="rect">
            <a:avLst/>
          </a:prstGeom>
          <a:ln w="0">
            <a:noFill/>
          </a:ln>
        </p:spPr>
      </p:pic>
      <p:sp>
        <p:nvSpPr>
          <p:cNvPr id="588" name="pole tekstowe 5"/>
          <p:cNvSpPr/>
          <p:nvPr/>
        </p:nvSpPr>
        <p:spPr>
          <a:xfrm>
            <a:off x="42840" y="6405480"/>
            <a:ext cx="11892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Źródło: https://pl.wikipedia.org/wiki/Rezystor</a:t>
            </a:r>
            <a:endParaRPr lang="pl-PL" sz="1800" b="0" strike="noStrike" spc="-1">
              <a:latin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rezystor</a:t>
            </a:r>
            <a:endParaRPr lang="pl-PL" sz="4400" b="0" strike="noStrike" spc="-1">
              <a:latin typeface="Arial"/>
            </a:endParaRPr>
          </a:p>
        </p:txBody>
      </p:sp>
      <p:sp>
        <p:nvSpPr>
          <p:cNvPr id="590" name="Symbol zastępczy zawartości 2"/>
          <p:cNvSpPr/>
          <p:nvPr/>
        </p:nvSpPr>
        <p:spPr>
          <a:xfrm>
            <a:off x="838080" y="1825560"/>
            <a:ext cx="10512360" cy="56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Połączenie równoległe rezystorów</a:t>
            </a:r>
            <a:endParaRPr lang="pl-PL" sz="2800" b="0" strike="noStrike" spc="-1">
              <a:latin typeface="Arial"/>
            </a:endParaRPr>
          </a:p>
        </p:txBody>
      </p:sp>
      <p:pic>
        <p:nvPicPr>
          <p:cNvPr id="591" name="Obraz 4"/>
          <p:cNvPicPr/>
          <p:nvPr/>
        </p:nvPicPr>
        <p:blipFill>
          <a:blip r:embed="rId2"/>
          <a:stretch/>
        </p:blipFill>
        <p:spPr>
          <a:xfrm>
            <a:off x="1953360" y="2398680"/>
            <a:ext cx="7531200" cy="1282680"/>
          </a:xfrm>
          <a:prstGeom prst="rect">
            <a:avLst/>
          </a:prstGeom>
          <a:ln w="0">
            <a:noFill/>
          </a:ln>
        </p:spPr>
      </p:pic>
      <p:pic>
        <p:nvPicPr>
          <p:cNvPr id="592" name="Obraz 6"/>
          <p:cNvPicPr/>
          <p:nvPr/>
        </p:nvPicPr>
        <p:blipFill>
          <a:blip r:embed="rId3"/>
          <a:stretch/>
        </p:blipFill>
        <p:spPr>
          <a:xfrm>
            <a:off x="3369600" y="5389560"/>
            <a:ext cx="3921120" cy="996840"/>
          </a:xfrm>
          <a:prstGeom prst="rect">
            <a:avLst/>
          </a:prstGeom>
          <a:ln w="0">
            <a:noFill/>
          </a:ln>
        </p:spPr>
      </p:pic>
      <p:sp>
        <p:nvSpPr>
          <p:cNvPr id="593" name="Symbol zastępczy zawartości 2"/>
          <p:cNvSpPr/>
          <p:nvPr/>
        </p:nvSpPr>
        <p:spPr>
          <a:xfrm>
            <a:off x="838080" y="4172760"/>
            <a:ext cx="10512360" cy="56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8500"/>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Dla dwóch połączonych rezystorów R1 i R2 rezystancja zastępcza wynosi:</a:t>
            </a:r>
            <a:endParaRPr lang="pl-PL" sz="2800" b="0" strike="noStrike" spc="-1">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ytuł 1_13"/>
          <p:cNvSpPr/>
          <p:nvPr/>
        </p:nvSpPr>
        <p:spPr>
          <a:xfrm>
            <a:off x="838800" y="5792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49" name="Prostokąt 148"/>
          <p:cNvSpPr/>
          <p:nvPr/>
        </p:nvSpPr>
        <p:spPr>
          <a:xfrm>
            <a:off x="360360" y="2314080"/>
            <a:ext cx="6117480" cy="3671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Zastosowanie lokalnych środków gaśniczych w przypadku pożarów urządzeń elektrycznych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Jeżeli to możliwe należy odłączyć urządzenie od zasilania.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Przystępując do gaszenia należy zastosować gaśnice proszkowe i śniegowe.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gaszenia pożarów serwerów i komputerów zalecane są gaśnice halonowe na bazie dwutlenku węgla.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gaszenia pożarów transformatorów i rozdzielnic zaleca się gaśnice śniegowe.</a:t>
            </a:r>
            <a:endParaRPr lang="pl-PL" sz="1800" b="0" strike="noStrike" spc="-1">
              <a:latin typeface="Arial"/>
            </a:endParaRPr>
          </a:p>
          <a:p>
            <a:pPr>
              <a:lnSpc>
                <a:spcPct val="100000"/>
              </a:lnSpc>
            </a:pPr>
            <a:endParaRPr lang="pl-PL" sz="1800" b="0" strike="noStrike" spc="-1">
              <a:latin typeface="Arial"/>
            </a:endParaRPr>
          </a:p>
        </p:txBody>
      </p:sp>
      <p:sp>
        <p:nvSpPr>
          <p:cNvPr id="150" name="Prostokąt 149"/>
          <p:cNvSpPr/>
          <p:nvPr/>
        </p:nvSpPr>
        <p:spPr>
          <a:xfrm>
            <a:off x="105120" y="6480000"/>
            <a:ext cx="11594520" cy="34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https://www.przeciwpozarowy.com/czym-gasic-elektryke</a:t>
            </a:r>
            <a:endParaRPr lang="pl-PL" sz="1800" b="0" strike="noStrike" spc="-1">
              <a:latin typeface="Arial"/>
            </a:endParaRPr>
          </a:p>
        </p:txBody>
      </p:sp>
      <p:pic>
        <p:nvPicPr>
          <p:cNvPr id="151" name="Obraz 150"/>
          <p:cNvPicPr/>
          <p:nvPr/>
        </p:nvPicPr>
        <p:blipFill>
          <a:blip r:embed="rId2"/>
          <a:stretch/>
        </p:blipFill>
        <p:spPr>
          <a:xfrm>
            <a:off x="7560000" y="2520000"/>
            <a:ext cx="3978720" cy="3188160"/>
          </a:xfrm>
          <a:prstGeom prst="rect">
            <a:avLst/>
          </a:prstGeom>
          <a:ln w="0">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rezystor</a:t>
            </a:r>
            <a:endParaRPr lang="pl-PL" sz="4400" b="0" strike="noStrike" spc="-1">
              <a:latin typeface="Arial"/>
            </a:endParaRPr>
          </a:p>
        </p:txBody>
      </p:sp>
      <p:sp>
        <p:nvSpPr>
          <p:cNvPr id="595" name="Symbol zastępczy zawartości 2"/>
          <p:cNvSpPr/>
          <p:nvPr/>
        </p:nvSpPr>
        <p:spPr>
          <a:xfrm>
            <a:off x="838080" y="1825560"/>
            <a:ext cx="10512360" cy="166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Dla przebiegów napięcia zmiennego niskich częstotliwości czysta, teoretyczna rezystancja nie wprowadza przesunięcia fazowego pomiędzy przebiegiem wspomnianego napięcia a przebiegiem prądu. Ich wektory są więc w fazie.</a:t>
            </a:r>
            <a:endParaRPr lang="pl-PL" sz="2800" b="0" strike="noStrike" spc="-1">
              <a:latin typeface="Arial"/>
            </a:endParaRPr>
          </a:p>
        </p:txBody>
      </p:sp>
      <p:pic>
        <p:nvPicPr>
          <p:cNvPr id="596" name="Obraz 6"/>
          <p:cNvPicPr/>
          <p:nvPr/>
        </p:nvPicPr>
        <p:blipFill>
          <a:blip r:embed="rId2"/>
          <a:stretch/>
        </p:blipFill>
        <p:spPr>
          <a:xfrm>
            <a:off x="5006160" y="3498480"/>
            <a:ext cx="1086840" cy="2865960"/>
          </a:xfrm>
          <a:prstGeom prst="rect">
            <a:avLst/>
          </a:prstGeom>
          <a:ln w="0">
            <a:noFill/>
          </a:ln>
        </p:spPr>
      </p:pic>
      <p:sp>
        <p:nvSpPr>
          <p:cNvPr id="597" name="pole tekstowe 7"/>
          <p:cNvSpPr/>
          <p:nvPr/>
        </p:nvSpPr>
        <p:spPr>
          <a:xfrm>
            <a:off x="42840" y="6405480"/>
            <a:ext cx="11892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Źródło: https://www.slideserve.com/hank/metoda-symboliczna-analizy-obwod-w-pr-du-sinusoidalnego</a:t>
            </a:r>
            <a:endParaRPr lang="pl-PL" sz="1800" b="0" strike="noStrike" spc="-1">
              <a:latin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rezystor</a:t>
            </a:r>
            <a:endParaRPr lang="pl-PL" sz="4400" b="0" strike="noStrike" spc="-1">
              <a:latin typeface="Arial"/>
            </a:endParaRPr>
          </a:p>
        </p:txBody>
      </p:sp>
      <p:sp>
        <p:nvSpPr>
          <p:cNvPr id="599"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76500" lnSpcReduction="20000"/>
          </a:bodyPr>
          <a:lstStyle/>
          <a:p>
            <a:pPr marL="228600" indent="-225360">
              <a:lnSpc>
                <a:spcPct val="90000"/>
              </a:lnSpc>
              <a:spcBef>
                <a:spcPts val="1001"/>
              </a:spcBef>
              <a:tabLst>
                <a:tab pos="0" algn="l"/>
              </a:tabLst>
            </a:pPr>
            <a:r>
              <a:rPr lang="pl-PL" sz="2800" b="0" strike="noStrike" spc="-1">
                <a:solidFill>
                  <a:srgbClr val="202122"/>
                </a:solidFill>
                <a:latin typeface="Arial"/>
                <a:ea typeface="DejaVu Sans"/>
              </a:rPr>
              <a:t>Podstawowe parametry opisujące rezystor to:</a:t>
            </a:r>
            <a:endParaRPr lang="pl-PL" sz="2800" b="0" strike="noStrike" spc="-1">
              <a:latin typeface="Arial"/>
            </a:endParaRPr>
          </a:p>
          <a:p>
            <a:pPr marL="228600" indent="-225360">
              <a:lnSpc>
                <a:spcPct val="90000"/>
              </a:lnSpc>
              <a:spcBef>
                <a:spcPts val="1001"/>
              </a:spcBef>
              <a:buClr>
                <a:srgbClr val="BF3C2C"/>
              </a:buClr>
              <a:buFont typeface="Arial"/>
              <a:buChar char="•"/>
              <a:tabLst>
                <a:tab pos="0" algn="l"/>
              </a:tabLst>
            </a:pPr>
            <a:r>
              <a:rPr lang="pl-PL" sz="2800" b="0" u="sng" strike="noStrike" spc="-1">
                <a:solidFill>
                  <a:srgbClr val="467886"/>
                </a:solidFill>
                <a:uFillTx/>
                <a:latin typeface="Arial"/>
                <a:ea typeface="DejaVu Sans"/>
                <a:hlinkClick r:id="rId2"/>
              </a:rPr>
              <a:t>rezystancja nominalna</a:t>
            </a:r>
            <a:r>
              <a:rPr lang="pl-PL" sz="2800" b="0" strike="noStrike" spc="-1">
                <a:solidFill>
                  <a:srgbClr val="202122"/>
                </a:solidFill>
                <a:latin typeface="Arial"/>
                <a:ea typeface="DejaVu Sans"/>
              </a:rPr>
              <a:t> – rezystancja podawana przez producenta na obudowie opornika, wyrażona w </a:t>
            </a:r>
            <a:r>
              <a:rPr lang="pl-PL" sz="2800" b="0" u="sng" strike="noStrike" spc="-1">
                <a:solidFill>
                  <a:srgbClr val="467886"/>
                </a:solidFill>
                <a:uFillTx/>
                <a:latin typeface="Arial"/>
                <a:ea typeface="DejaVu Sans"/>
                <a:hlinkClick r:id="rId3"/>
              </a:rPr>
              <a:t>omach</a:t>
            </a:r>
            <a:r>
              <a:rPr lang="pl-PL" sz="2800" b="0" strike="noStrike" spc="-1">
                <a:solidFill>
                  <a:srgbClr val="202122"/>
                </a:solidFill>
                <a:latin typeface="Arial"/>
                <a:ea typeface="DejaVu Sans"/>
              </a:rPr>
              <a:t> i przyjmująca wartości określane według </a:t>
            </a:r>
            <a:r>
              <a:rPr lang="pl-PL" sz="2800" b="0" u="sng" strike="noStrike" spc="-1">
                <a:solidFill>
                  <a:srgbClr val="467886"/>
                </a:solidFill>
                <a:uFillTx/>
                <a:latin typeface="Arial"/>
                <a:ea typeface="DejaVu Sans"/>
                <a:hlinkClick r:id="rId4"/>
              </a:rPr>
              <a:t>szeregów wartości</a:t>
            </a:r>
            <a:r>
              <a:rPr lang="pl-PL" sz="2800" b="0" strike="noStrike" spc="-1">
                <a:solidFill>
                  <a:srgbClr val="202122"/>
                </a:solidFill>
                <a:latin typeface="Arial"/>
                <a:ea typeface="DejaVu Sans"/>
              </a:rPr>
              <a:t>; rezystancja rzeczywista różni się od rezystancji nominalnej, jednak zawsze mieści się w podanej </a:t>
            </a:r>
            <a:r>
              <a:rPr lang="pl-PL" sz="2800" b="0" u="sng" strike="noStrike" spc="-1">
                <a:solidFill>
                  <a:srgbClr val="467886"/>
                </a:solidFill>
                <a:uFillTx/>
                <a:latin typeface="Arial"/>
                <a:ea typeface="DejaVu Sans"/>
                <a:hlinkClick r:id="rId5"/>
              </a:rPr>
              <a:t>klasie</a:t>
            </a:r>
            <a:r>
              <a:rPr lang="pl-PL" sz="2800" b="0" strike="noStrike" spc="-1">
                <a:solidFill>
                  <a:srgbClr val="202122"/>
                </a:solidFill>
                <a:latin typeface="Arial"/>
                <a:ea typeface="DejaVu Sans"/>
              </a:rPr>
              <a:t> tolerancji. Często używanym parametrem jest </a:t>
            </a:r>
            <a:r>
              <a:rPr lang="pl-PL" sz="2800" b="0" u="sng" strike="noStrike" spc="-1">
                <a:solidFill>
                  <a:srgbClr val="467886"/>
                </a:solidFill>
                <a:uFillTx/>
                <a:latin typeface="Arial"/>
                <a:ea typeface="DejaVu Sans"/>
                <a:hlinkClick r:id="rId6"/>
              </a:rPr>
              <a:t>konduktancja</a:t>
            </a:r>
            <a:r>
              <a:rPr lang="pl-PL" sz="2800" b="0" strike="noStrike" spc="-1">
                <a:solidFill>
                  <a:srgbClr val="202122"/>
                </a:solidFill>
                <a:latin typeface="Arial"/>
                <a:ea typeface="DejaVu Sans"/>
              </a:rPr>
              <a:t> wyrażana w </a:t>
            </a:r>
            <a:r>
              <a:rPr lang="pl-PL" sz="2800" b="0" u="sng" strike="noStrike" spc="-1">
                <a:solidFill>
                  <a:srgbClr val="467886"/>
                </a:solidFill>
                <a:uFillTx/>
                <a:latin typeface="Arial"/>
                <a:ea typeface="DejaVu Sans"/>
                <a:hlinkClick r:id="rId7"/>
              </a:rPr>
              <a:t>simensach</a:t>
            </a:r>
            <a:endParaRPr lang="pl-PL" sz="2800" b="0" strike="noStrike" spc="-1">
              <a:latin typeface="Arial"/>
            </a:endParaRPr>
          </a:p>
          <a:p>
            <a:pPr marL="228600" indent="-225360">
              <a:lnSpc>
                <a:spcPct val="90000"/>
              </a:lnSpc>
              <a:spcBef>
                <a:spcPts val="1001"/>
              </a:spcBef>
              <a:buClr>
                <a:srgbClr val="3366CC"/>
              </a:buClr>
              <a:buFont typeface="Arial"/>
              <a:buChar char="•"/>
              <a:tabLst>
                <a:tab pos="0" algn="l"/>
              </a:tabLst>
            </a:pPr>
            <a:r>
              <a:rPr lang="pl-PL" sz="2800" b="0" u="sng" strike="noStrike" spc="-1">
                <a:solidFill>
                  <a:srgbClr val="467886"/>
                </a:solidFill>
                <a:uFillTx/>
                <a:latin typeface="Arial"/>
                <a:ea typeface="DejaVu Sans"/>
                <a:hlinkClick r:id="rId8"/>
              </a:rPr>
              <a:t>tolerancja</a:t>
            </a:r>
            <a:r>
              <a:rPr lang="pl-PL" sz="2800" b="0" strike="noStrike" spc="-1">
                <a:solidFill>
                  <a:srgbClr val="202122"/>
                </a:solidFill>
                <a:latin typeface="Arial"/>
                <a:ea typeface="DejaVu Sans"/>
              </a:rPr>
              <a:t> – inaczej klasa dokładności; podawana w procentach możliwa odchyłka rzeczywistej wartości opornika od jego wartości nominalnej</a:t>
            </a:r>
            <a:endParaRPr lang="pl-PL" sz="2800" b="0" strike="noStrike" spc="-1">
              <a:latin typeface="Arial"/>
            </a:endParaRPr>
          </a:p>
          <a:p>
            <a:pPr marL="228600" indent="-225360">
              <a:lnSpc>
                <a:spcPct val="90000"/>
              </a:lnSpc>
              <a:spcBef>
                <a:spcPts val="1001"/>
              </a:spcBef>
              <a:buClr>
                <a:srgbClr val="3366CC"/>
              </a:buClr>
              <a:buFont typeface="Arial"/>
              <a:buChar char="•"/>
              <a:tabLst>
                <a:tab pos="0" algn="l"/>
              </a:tabLst>
            </a:pPr>
            <a:r>
              <a:rPr lang="pl-PL" sz="2800" b="0" u="sng" strike="noStrike" spc="-1">
                <a:solidFill>
                  <a:srgbClr val="467886"/>
                </a:solidFill>
                <a:uFillTx/>
                <a:latin typeface="Arial"/>
                <a:ea typeface="DejaVu Sans"/>
                <a:hlinkClick r:id="rId9"/>
              </a:rPr>
              <a:t>moc znamionowa</a:t>
            </a:r>
            <a:r>
              <a:rPr lang="pl-PL" sz="2800" b="0" strike="noStrike" spc="-1">
                <a:solidFill>
                  <a:srgbClr val="202122"/>
                </a:solidFill>
                <a:latin typeface="Arial"/>
                <a:ea typeface="DejaVu Sans"/>
              </a:rPr>
              <a:t> – moc jaką opornik może przez dłuższy czas wydzielać w postaci ciepła bez wpływu na jego parametry; przekroczenie tej wartości może prowadzić do zmian innych parametrów rezystora (np. rezystancji) lub jego uszkodzenia,</a:t>
            </a:r>
            <a:endParaRPr lang="pl-PL" sz="2800" b="0" strike="noStrike" spc="-1">
              <a:latin typeface="Arial"/>
            </a:endParaRPr>
          </a:p>
          <a:p>
            <a:pPr marL="228600" indent="-225360">
              <a:lnSpc>
                <a:spcPct val="90000"/>
              </a:lnSpc>
              <a:spcBef>
                <a:spcPts val="1001"/>
              </a:spcBef>
              <a:buClr>
                <a:srgbClr val="BF3C2C"/>
              </a:buClr>
              <a:buFont typeface="Arial"/>
              <a:buChar char="•"/>
              <a:tabLst>
                <a:tab pos="0" algn="l"/>
              </a:tabLst>
            </a:pPr>
            <a:r>
              <a:rPr lang="pl-PL" sz="2800" b="0" u="sng" strike="noStrike" spc="-1">
                <a:solidFill>
                  <a:srgbClr val="467886"/>
                </a:solidFill>
                <a:uFillTx/>
                <a:latin typeface="Arial"/>
                <a:ea typeface="DejaVu Sans"/>
                <a:hlinkClick r:id="rId10"/>
              </a:rPr>
              <a:t>napięcie graniczne</a:t>
            </a:r>
            <a:r>
              <a:rPr lang="pl-PL" sz="2800" b="0" strike="noStrike" spc="-1">
                <a:solidFill>
                  <a:srgbClr val="202122"/>
                </a:solidFill>
                <a:latin typeface="Arial"/>
                <a:ea typeface="DejaVu Sans"/>
              </a:rPr>
              <a:t> – maksymalne napięcie jakie można przyłożyć do opornika bez obawy o jego zniszczenie,</a:t>
            </a:r>
            <a:endParaRPr lang="pl-PL" sz="2800" b="0" strike="noStrike" spc="-1">
              <a:latin typeface="Arial"/>
            </a:endParaRPr>
          </a:p>
          <a:p>
            <a:pPr marL="228600" indent="-225360">
              <a:lnSpc>
                <a:spcPct val="90000"/>
              </a:lnSpc>
              <a:spcBef>
                <a:spcPts val="1001"/>
              </a:spcBef>
              <a:buClr>
                <a:srgbClr val="3366CC"/>
              </a:buClr>
              <a:buFont typeface="Arial"/>
              <a:buChar char="•"/>
              <a:tabLst>
                <a:tab pos="0" algn="l"/>
              </a:tabLst>
            </a:pPr>
            <a:r>
              <a:rPr lang="pl-PL" sz="2800" b="0" u="sng" strike="noStrike" spc="-1">
                <a:solidFill>
                  <a:srgbClr val="467886"/>
                </a:solidFill>
                <a:uFillTx/>
                <a:latin typeface="Arial"/>
                <a:ea typeface="DejaVu Sans"/>
                <a:hlinkClick r:id="rId11"/>
              </a:rPr>
              <a:t>temperaturowy współczynnik rezystancji</a:t>
            </a:r>
            <a:r>
              <a:rPr lang="pl-PL" sz="2800" b="0" strike="noStrike" spc="-1">
                <a:solidFill>
                  <a:srgbClr val="202122"/>
                </a:solidFill>
                <a:latin typeface="Arial"/>
                <a:ea typeface="DejaVu Sans"/>
              </a:rPr>
              <a:t> – współczynnik określający zmiany rezystancji pod wpływem zmian temperatury opornika.</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
        <p:nvSpPr>
          <p:cNvPr id="600" name="pole tekstowe 3"/>
          <p:cNvSpPr/>
          <p:nvPr/>
        </p:nvSpPr>
        <p:spPr>
          <a:xfrm>
            <a:off x="42840" y="6405480"/>
            <a:ext cx="11892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Źródło: https://pl.wikipedia.org/wiki/Rezystor</a:t>
            </a:r>
            <a:endParaRPr lang="pl-PL" sz="1800" b="0" strike="noStrike" spc="-1">
              <a:latin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rezystor</a:t>
            </a:r>
            <a:endParaRPr lang="pl-PL" sz="4400" b="0" strike="noStrike" spc="-1">
              <a:latin typeface="Arial"/>
            </a:endParaRPr>
          </a:p>
        </p:txBody>
      </p:sp>
      <p:pic>
        <p:nvPicPr>
          <p:cNvPr id="602" name="Obraz 5"/>
          <p:cNvPicPr/>
          <p:nvPr/>
        </p:nvPicPr>
        <p:blipFill>
          <a:blip r:embed="rId2"/>
          <a:stretch/>
        </p:blipFill>
        <p:spPr>
          <a:xfrm>
            <a:off x="257400" y="1721520"/>
            <a:ext cx="5486400" cy="4488480"/>
          </a:xfrm>
          <a:prstGeom prst="rect">
            <a:avLst/>
          </a:prstGeom>
          <a:ln w="0">
            <a:noFill/>
          </a:ln>
        </p:spPr>
      </p:pic>
      <p:sp>
        <p:nvSpPr>
          <p:cNvPr id="603" name="pole tekstowe 6"/>
          <p:cNvSpPr/>
          <p:nvPr/>
        </p:nvSpPr>
        <p:spPr>
          <a:xfrm>
            <a:off x="42840" y="6405480"/>
            <a:ext cx="11892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Źródło: https://pl.wikipedia.org/wiki/Rezystor</a:t>
            </a:r>
            <a:endParaRPr lang="pl-PL" sz="1800" b="0" strike="noStrike" spc="-1">
              <a:latin typeface="Arial"/>
            </a:endParaRPr>
          </a:p>
        </p:txBody>
      </p:sp>
      <p:pic>
        <p:nvPicPr>
          <p:cNvPr id="604" name="Obraz 8"/>
          <p:cNvPicPr/>
          <p:nvPr/>
        </p:nvPicPr>
        <p:blipFill>
          <a:blip r:embed="rId3"/>
          <a:stretch/>
        </p:blipFill>
        <p:spPr>
          <a:xfrm>
            <a:off x="7158240" y="1928880"/>
            <a:ext cx="4435920" cy="1947960"/>
          </a:xfrm>
          <a:prstGeom prst="rect">
            <a:avLst/>
          </a:prstGeom>
          <a:ln w="0">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kondensator</a:t>
            </a:r>
            <a:endParaRPr lang="pl-PL" sz="4400" b="0" strike="noStrike" spc="-1">
              <a:latin typeface="Arial"/>
            </a:endParaRPr>
          </a:p>
        </p:txBody>
      </p:sp>
      <p:sp>
        <p:nvSpPr>
          <p:cNvPr id="606" name="pole tekstowe 3"/>
          <p:cNvSpPr/>
          <p:nvPr/>
        </p:nvSpPr>
        <p:spPr>
          <a:xfrm>
            <a:off x="1135440" y="1690560"/>
            <a:ext cx="972396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pl-PL" sz="1800" b="1" strike="noStrike" spc="-1">
                <a:solidFill>
                  <a:srgbClr val="000000"/>
                </a:solidFill>
                <a:latin typeface="Aptos"/>
                <a:ea typeface="DejaVu Sans"/>
              </a:rPr>
              <a:t>Kondensator</a:t>
            </a:r>
            <a:r>
              <a:rPr lang="pl-PL" sz="1800" b="0" strike="noStrike" spc="-1">
                <a:solidFill>
                  <a:srgbClr val="000000"/>
                </a:solidFill>
                <a:latin typeface="Aptos"/>
                <a:ea typeface="DejaVu Sans"/>
              </a:rPr>
              <a:t> – element elektroniczny bierny zbudowany z dwóch przewodników – inaczej okładek lub elektrod – rozdzielonych dielektrykiem; przechowuje on energię w postaci pola elektrycznego.</a:t>
            </a:r>
            <a:endParaRPr lang="pl-PL" sz="1800" b="0" strike="noStrike" spc="-1">
              <a:latin typeface="Arial"/>
            </a:endParaRPr>
          </a:p>
        </p:txBody>
      </p:sp>
      <p:sp>
        <p:nvSpPr>
          <p:cNvPr id="607" name="pole tekstowe 6"/>
          <p:cNvSpPr/>
          <p:nvPr/>
        </p:nvSpPr>
        <p:spPr>
          <a:xfrm>
            <a:off x="1135440" y="2491560"/>
            <a:ext cx="9843120" cy="173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pl-PL" sz="1800" b="0" strike="noStrike" spc="-1">
                <a:solidFill>
                  <a:srgbClr val="000000"/>
                </a:solidFill>
                <a:latin typeface="Aptos"/>
                <a:ea typeface="DejaVu Sans"/>
              </a:rPr>
              <a:t>Doprowadzenie napięcia do okładek kondensatora powoduje zgromadzenie się na nich ładunku elektrycznego. Po odłączeniu od źródła napięcia, ładunki utrzymują się na okładkach siłami przyciągania elektrostatycznego. Jeżeli kondensator, jako całość, nie jest naelektryzowany to cały ładunek zgromadzony na obu okładkach jest jednakowy co do wartości, ale przeciwnego znaku. Kondensator charakteryzuje pojemność określająca zdolność kondensatora do gromadzenia ładunku:</a:t>
            </a:r>
            <a:endParaRPr lang="pl-PL" sz="1800" b="0" strike="noStrike" spc="-1">
              <a:latin typeface="Arial"/>
            </a:endParaRPr>
          </a:p>
        </p:txBody>
      </p:sp>
      <p:pic>
        <p:nvPicPr>
          <p:cNvPr id="608" name="Obraz 8"/>
          <p:cNvPicPr/>
          <p:nvPr/>
        </p:nvPicPr>
        <p:blipFill>
          <a:blip r:embed="rId2"/>
          <a:stretch/>
        </p:blipFill>
        <p:spPr>
          <a:xfrm>
            <a:off x="4731480" y="4343400"/>
            <a:ext cx="1568520" cy="1054080"/>
          </a:xfrm>
          <a:prstGeom prst="rect">
            <a:avLst/>
          </a:prstGeom>
          <a:ln w="0">
            <a:noFill/>
          </a:ln>
        </p:spPr>
      </p:pic>
      <p:sp>
        <p:nvSpPr>
          <p:cNvPr id="609" name="pole tekstowe 9"/>
          <p:cNvSpPr/>
          <p:nvPr/>
        </p:nvSpPr>
        <p:spPr>
          <a:xfrm>
            <a:off x="924480" y="4943160"/>
            <a:ext cx="6888240" cy="14612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800" b="0" strike="noStrike" spc="-1">
                <a:solidFill>
                  <a:srgbClr val="000000"/>
                </a:solidFill>
                <a:latin typeface="Aptos"/>
                <a:ea typeface="DejaVu Sans"/>
              </a:rPr>
              <a:t>Gdzie: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ptos"/>
                <a:ea typeface="DejaVu Sans"/>
              </a:rPr>
              <a:t>C – pojemność</a:t>
            </a:r>
            <a:endParaRPr lang="pl-PL" sz="1800" b="0" strike="noStrike" spc="-1">
              <a:latin typeface="Arial"/>
            </a:endParaRPr>
          </a:p>
          <a:p>
            <a:pPr>
              <a:lnSpc>
                <a:spcPct val="100000"/>
              </a:lnSpc>
            </a:pPr>
            <a:r>
              <a:rPr lang="pl-PL" sz="1800" b="0" strike="noStrike" spc="-1">
                <a:solidFill>
                  <a:srgbClr val="000000"/>
                </a:solidFill>
                <a:latin typeface="Aptos"/>
                <a:ea typeface="DejaVu Sans"/>
              </a:rPr>
              <a:t>Q – ładunek zgromadzony w kondensatorze</a:t>
            </a:r>
            <a:endParaRPr lang="pl-PL" sz="1800" b="0" strike="noStrike" spc="-1">
              <a:latin typeface="Arial"/>
            </a:endParaRPr>
          </a:p>
          <a:p>
            <a:pPr>
              <a:lnSpc>
                <a:spcPct val="100000"/>
              </a:lnSpc>
            </a:pPr>
            <a:r>
              <a:rPr lang="pl-PL" sz="1800" b="0" strike="noStrike" spc="-1">
                <a:solidFill>
                  <a:srgbClr val="000000"/>
                </a:solidFill>
                <a:latin typeface="Aptos"/>
                <a:ea typeface="DejaVu Sans"/>
              </a:rPr>
              <a:t>U – napięcie elektryczne międzyokładzinami kondensatora</a:t>
            </a:r>
            <a:endParaRPr lang="pl-PL" sz="1800" b="0" strike="noStrike" spc="-1">
              <a:latin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kondensator</a:t>
            </a:r>
            <a:endParaRPr lang="pl-PL" sz="4400" b="0" strike="noStrike" spc="-1">
              <a:latin typeface="Arial"/>
            </a:endParaRPr>
          </a:p>
        </p:txBody>
      </p:sp>
      <p:pic>
        <p:nvPicPr>
          <p:cNvPr id="611" name="Obraz 4"/>
          <p:cNvPicPr/>
          <p:nvPr/>
        </p:nvPicPr>
        <p:blipFill>
          <a:blip r:embed="rId2"/>
          <a:stretch/>
        </p:blipFill>
        <p:spPr>
          <a:xfrm>
            <a:off x="315720" y="1506240"/>
            <a:ext cx="3590640" cy="2547720"/>
          </a:xfrm>
          <a:prstGeom prst="rect">
            <a:avLst/>
          </a:prstGeom>
          <a:ln w="0">
            <a:noFill/>
          </a:ln>
        </p:spPr>
      </p:pic>
      <p:pic>
        <p:nvPicPr>
          <p:cNvPr id="612" name="Obraz 6"/>
          <p:cNvPicPr/>
          <p:nvPr/>
        </p:nvPicPr>
        <p:blipFill>
          <a:blip r:embed="rId3"/>
          <a:stretch/>
        </p:blipFill>
        <p:spPr>
          <a:xfrm>
            <a:off x="5224320" y="1422000"/>
            <a:ext cx="1739880" cy="2882880"/>
          </a:xfrm>
          <a:prstGeom prst="rect">
            <a:avLst/>
          </a:prstGeom>
          <a:ln w="0">
            <a:noFill/>
          </a:ln>
        </p:spPr>
      </p:pic>
      <p:sp>
        <p:nvSpPr>
          <p:cNvPr id="613" name="pole tekstowe 8"/>
          <p:cNvSpPr/>
          <p:nvPr/>
        </p:nvSpPr>
        <p:spPr>
          <a:xfrm>
            <a:off x="671400" y="4635360"/>
            <a:ext cx="60926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Jednostka: 1 Farad </a:t>
            </a:r>
            <a:r>
              <a:rPr lang="pl-PL" sz="1800" b="0" strike="noStrike" spc="-1">
                <a:solidFill>
                  <a:srgbClr val="000000"/>
                </a:solidFill>
                <a:latin typeface="Arial"/>
                <a:ea typeface="DejaVu Sans"/>
              </a:rPr>
              <a:t>[F]</a:t>
            </a:r>
            <a:endParaRPr lang="pl-PL" sz="1800" b="0" strike="noStrike" spc="-1">
              <a:latin typeface="Arial"/>
            </a:endParaRPr>
          </a:p>
          <a:p>
            <a:pPr>
              <a:lnSpc>
                <a:spcPct val="100000"/>
              </a:lnSpc>
            </a:pPr>
            <a:r>
              <a:rPr lang="pl-PL" sz="1800" b="0" strike="noStrike" spc="-1">
                <a:solidFill>
                  <a:srgbClr val="000000"/>
                </a:solidFill>
                <a:latin typeface="Aptos"/>
                <a:ea typeface="DejaVu Sans"/>
              </a:rPr>
              <a:t>Oznaczenie: C</a:t>
            </a:r>
            <a:endParaRPr lang="pl-PL" sz="1800" b="0" strike="noStrike" spc="-1">
              <a:latin typeface="Arial"/>
            </a:endParaRPr>
          </a:p>
        </p:txBody>
      </p:sp>
      <p:pic>
        <p:nvPicPr>
          <p:cNvPr id="614" name="Obraz 10"/>
          <p:cNvPicPr/>
          <p:nvPr/>
        </p:nvPicPr>
        <p:blipFill>
          <a:blip r:embed="rId4"/>
          <a:stretch/>
        </p:blipFill>
        <p:spPr>
          <a:xfrm>
            <a:off x="7358760" y="1302480"/>
            <a:ext cx="4706280" cy="3390840"/>
          </a:xfrm>
          <a:prstGeom prst="rect">
            <a:avLst/>
          </a:prstGeom>
          <a:ln w="0">
            <a:noFill/>
          </a:ln>
        </p:spPr>
      </p:pic>
      <p:pic>
        <p:nvPicPr>
          <p:cNvPr id="615" name="Obraz 12"/>
          <p:cNvPicPr/>
          <p:nvPr/>
        </p:nvPicPr>
        <p:blipFill>
          <a:blip r:embed="rId5"/>
          <a:stretch/>
        </p:blipFill>
        <p:spPr>
          <a:xfrm>
            <a:off x="4316400" y="4388760"/>
            <a:ext cx="2843640" cy="2374200"/>
          </a:xfrm>
          <a:prstGeom prst="rect">
            <a:avLst/>
          </a:prstGeom>
          <a:ln w="0">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kondensator</a:t>
            </a:r>
            <a:endParaRPr lang="pl-PL" sz="4400" b="0" strike="noStrike" spc="-1">
              <a:latin typeface="Arial"/>
            </a:endParaRPr>
          </a:p>
        </p:txBody>
      </p:sp>
      <p:pic>
        <p:nvPicPr>
          <p:cNvPr id="617" name="Obraz 4"/>
          <p:cNvPicPr/>
          <p:nvPr/>
        </p:nvPicPr>
        <p:blipFill>
          <a:blip r:embed="rId2"/>
          <a:stretch/>
        </p:blipFill>
        <p:spPr>
          <a:xfrm>
            <a:off x="564840" y="1510200"/>
            <a:ext cx="4883040" cy="1272960"/>
          </a:xfrm>
          <a:prstGeom prst="rect">
            <a:avLst/>
          </a:prstGeom>
          <a:ln w="0">
            <a:noFill/>
          </a:ln>
        </p:spPr>
      </p:pic>
      <p:pic>
        <p:nvPicPr>
          <p:cNvPr id="618" name="Obraz 6"/>
          <p:cNvPicPr/>
          <p:nvPr/>
        </p:nvPicPr>
        <p:blipFill>
          <a:blip r:embed="rId3"/>
          <a:stretch/>
        </p:blipFill>
        <p:spPr>
          <a:xfrm>
            <a:off x="633960" y="2948040"/>
            <a:ext cx="3711600" cy="958680"/>
          </a:xfrm>
          <a:prstGeom prst="rect">
            <a:avLst/>
          </a:prstGeom>
          <a:ln w="0">
            <a:noFill/>
          </a:ln>
        </p:spPr>
      </p:pic>
      <p:pic>
        <p:nvPicPr>
          <p:cNvPr id="619" name="Obraz 8"/>
          <p:cNvPicPr/>
          <p:nvPr/>
        </p:nvPicPr>
        <p:blipFill>
          <a:blip r:embed="rId4"/>
          <a:stretch/>
        </p:blipFill>
        <p:spPr>
          <a:xfrm>
            <a:off x="334080" y="3998880"/>
            <a:ext cx="5654520" cy="1225440"/>
          </a:xfrm>
          <a:prstGeom prst="rect">
            <a:avLst/>
          </a:prstGeom>
          <a:ln w="0">
            <a:noFill/>
          </a:ln>
        </p:spPr>
      </p:pic>
      <p:pic>
        <p:nvPicPr>
          <p:cNvPr id="620" name="Obraz 10"/>
          <p:cNvPicPr/>
          <p:nvPr/>
        </p:nvPicPr>
        <p:blipFill>
          <a:blip r:embed="rId5"/>
          <a:stretch/>
        </p:blipFill>
        <p:spPr>
          <a:xfrm>
            <a:off x="465840" y="5443560"/>
            <a:ext cx="3720960" cy="1197000"/>
          </a:xfrm>
          <a:prstGeom prst="rect">
            <a:avLst/>
          </a:prstGeom>
          <a:ln w="0">
            <a:noFill/>
          </a:ln>
        </p:spPr>
      </p:pic>
      <p:sp>
        <p:nvSpPr>
          <p:cNvPr id="621" name="pole tekstowe 11"/>
          <p:cNvSpPr/>
          <p:nvPr/>
        </p:nvSpPr>
        <p:spPr>
          <a:xfrm>
            <a:off x="6528240" y="2049840"/>
            <a:ext cx="534204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Dla napięcia stałego kondensator jest przerwą w obwodzie.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ptos"/>
                <a:ea typeface="DejaVu Sans"/>
              </a:rPr>
              <a:t>Dla napięć przemiennych napięcie i prąd kondensatora opisujemy wzorem:</a:t>
            </a:r>
            <a:endParaRPr lang="pl-PL" sz="1800" b="0" strike="noStrike" spc="-1">
              <a:latin typeface="Arial"/>
            </a:endParaRPr>
          </a:p>
        </p:txBody>
      </p:sp>
      <p:pic>
        <p:nvPicPr>
          <p:cNvPr id="622" name="Obraz 13"/>
          <p:cNvPicPr/>
          <p:nvPr/>
        </p:nvPicPr>
        <p:blipFill>
          <a:blip r:embed="rId6"/>
          <a:stretch/>
        </p:blipFill>
        <p:spPr>
          <a:xfrm>
            <a:off x="6424560" y="4122360"/>
            <a:ext cx="5025960" cy="1749240"/>
          </a:xfrm>
          <a:prstGeom prst="rect">
            <a:avLst/>
          </a:prstGeom>
          <a:ln w="0">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kondensator</a:t>
            </a:r>
            <a:endParaRPr lang="pl-PL" sz="4400" b="0" strike="noStrike" spc="-1">
              <a:latin typeface="Arial"/>
            </a:endParaRPr>
          </a:p>
        </p:txBody>
      </p:sp>
      <p:sp>
        <p:nvSpPr>
          <p:cNvPr id="624" name="pole tekstowe 3"/>
          <p:cNvSpPr/>
          <p:nvPr/>
        </p:nvSpPr>
        <p:spPr>
          <a:xfrm>
            <a:off x="428400" y="1577160"/>
            <a:ext cx="1188396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pl-PL" sz="1800" b="0" strike="noStrike" spc="-1">
                <a:solidFill>
                  <a:srgbClr val="000000"/>
                </a:solidFill>
                <a:latin typeface="Aptos"/>
                <a:ea typeface="DejaVu Sans"/>
              </a:rPr>
              <a:t>Wielkość, wiążąca prąd i napięcie na kondensatorze, nazywa się reaktancją, która jest tym mniejsza, im większa jest pojemność kondensatora i częstotliwość prądu. Kondensator charakteryzuje się tym, że (dla sygnałów sinusoidalnych) napięcie jest opóźnione w fazie względem prądu o kąt  π /2 ,  Z tego względu impedancja kondensatora jest liczbą zespoloną i opisana jest wzorem:</a:t>
            </a:r>
            <a:endParaRPr lang="pl-PL" sz="1800" b="0" strike="noStrike" spc="-1">
              <a:latin typeface="Arial"/>
            </a:endParaRPr>
          </a:p>
        </p:txBody>
      </p:sp>
      <p:pic>
        <p:nvPicPr>
          <p:cNvPr id="625" name="Obraz 5"/>
          <p:cNvPicPr/>
          <p:nvPr/>
        </p:nvPicPr>
        <p:blipFill>
          <a:blip r:embed="rId2"/>
          <a:stretch/>
        </p:blipFill>
        <p:spPr>
          <a:xfrm>
            <a:off x="3772080" y="2857680"/>
            <a:ext cx="4645080" cy="1139760"/>
          </a:xfrm>
          <a:prstGeom prst="rect">
            <a:avLst/>
          </a:prstGeom>
          <a:ln w="0">
            <a:noFill/>
          </a:ln>
        </p:spPr>
      </p:pic>
      <p:sp>
        <p:nvSpPr>
          <p:cNvPr id="626" name="pole tekstowe 6"/>
          <p:cNvSpPr/>
          <p:nvPr/>
        </p:nvSpPr>
        <p:spPr>
          <a:xfrm>
            <a:off x="932040" y="3931560"/>
            <a:ext cx="948960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strike="noStrike" spc="-1">
                <a:solidFill>
                  <a:srgbClr val="000000"/>
                </a:solidFill>
                <a:latin typeface="Aptos"/>
                <a:ea typeface="DejaVu Sans"/>
              </a:rPr>
              <a:t>Gdzie:</a:t>
            </a:r>
            <a:endParaRPr lang="pl-PL" sz="1800" b="0" strike="noStrike" spc="-1">
              <a:latin typeface="Arial"/>
            </a:endParaRPr>
          </a:p>
          <a:p>
            <a:pPr>
              <a:lnSpc>
                <a:spcPct val="100000"/>
              </a:lnSpc>
            </a:pPr>
            <a:r>
              <a:rPr lang="pl-PL" sz="1800" b="0" strike="noStrike" spc="-1">
                <a:solidFill>
                  <a:srgbClr val="000000"/>
                </a:solidFill>
                <a:latin typeface="Aptos"/>
                <a:ea typeface="DejaVu Sans"/>
              </a:rPr>
              <a:t>Z – impedancja </a:t>
            </a:r>
            <a:endParaRPr lang="pl-PL" sz="1800" b="0" strike="noStrike" spc="-1">
              <a:latin typeface="Arial"/>
            </a:endParaRPr>
          </a:p>
          <a:p>
            <a:pPr>
              <a:lnSpc>
                <a:spcPct val="100000"/>
              </a:lnSpc>
            </a:pPr>
            <a:r>
              <a:rPr lang="pl-PL" sz="1800" b="0" strike="noStrike" spc="-1">
                <a:solidFill>
                  <a:srgbClr val="000000"/>
                </a:solidFill>
                <a:latin typeface="Aptos"/>
                <a:ea typeface="DejaVu Sans"/>
              </a:rPr>
              <a:t>j – część imaginalis liczby zesolonej</a:t>
            </a:r>
            <a:endParaRPr lang="pl-PL" sz="1800" b="0" strike="noStrike" spc="-1">
              <a:latin typeface="Arial"/>
            </a:endParaRPr>
          </a:p>
          <a:p>
            <a:pPr marL="285840" indent="-282600">
              <a:lnSpc>
                <a:spcPct val="100000"/>
              </a:lnSpc>
              <a:buClr>
                <a:srgbClr val="000000"/>
              </a:buClr>
              <a:buFont typeface="Symbol"/>
              <a:buChar char="w"/>
            </a:pPr>
            <a:r>
              <a:rPr lang="pl-PL" sz="1800" b="0" strike="noStrike" spc="-1">
                <a:solidFill>
                  <a:srgbClr val="000000"/>
                </a:solidFill>
                <a:latin typeface="Symbol"/>
                <a:ea typeface="DejaVu Sans"/>
              </a:rPr>
              <a:t>- </a:t>
            </a:r>
            <a:r>
              <a:rPr lang="pl-PL" sz="1800" b="0" strike="noStrike" spc="-1">
                <a:solidFill>
                  <a:srgbClr val="000000"/>
                </a:solidFill>
                <a:latin typeface="Arial"/>
                <a:ea typeface="DejaVu Sans"/>
              </a:rPr>
              <a:t>pulsacja równa :</a:t>
            </a:r>
            <a:endParaRPr lang="pl-PL" sz="1800" b="0" strike="noStrike" spc="-1">
              <a:latin typeface="Arial"/>
            </a:endParaRPr>
          </a:p>
          <a:p>
            <a:pPr>
              <a:lnSpc>
                <a:spcPct val="100000"/>
              </a:lnSpc>
            </a:pPr>
            <a:r>
              <a:rPr lang="pl-PL" sz="1800" b="0" strike="noStrike" spc="-1">
                <a:solidFill>
                  <a:srgbClr val="000000"/>
                </a:solidFill>
                <a:latin typeface="Arial"/>
                <a:ea typeface="DejaVu Sans"/>
              </a:rPr>
              <a:t>C - pojemność</a:t>
            </a:r>
            <a:endParaRPr lang="pl-PL" sz="1800" b="0" strike="noStrike" spc="-1">
              <a:latin typeface="Arial"/>
            </a:endParaRPr>
          </a:p>
        </p:txBody>
      </p:sp>
      <p:pic>
        <p:nvPicPr>
          <p:cNvPr id="627" name="Obraz 8"/>
          <p:cNvPicPr/>
          <p:nvPr/>
        </p:nvPicPr>
        <p:blipFill>
          <a:blip r:embed="rId3"/>
          <a:stretch/>
        </p:blipFill>
        <p:spPr>
          <a:xfrm>
            <a:off x="3136320" y="4847040"/>
            <a:ext cx="425520" cy="319680"/>
          </a:xfrm>
          <a:prstGeom prst="rect">
            <a:avLst/>
          </a:prstGeom>
          <a:ln w="0">
            <a:noFill/>
          </a:ln>
        </p:spPr>
      </p:pic>
      <p:pic>
        <p:nvPicPr>
          <p:cNvPr id="628" name="Obraz 10"/>
          <p:cNvPicPr/>
          <p:nvPr/>
        </p:nvPicPr>
        <p:blipFill>
          <a:blip r:embed="rId4"/>
          <a:stretch/>
        </p:blipFill>
        <p:spPr>
          <a:xfrm>
            <a:off x="3529800" y="5321880"/>
            <a:ext cx="5571360" cy="1316520"/>
          </a:xfrm>
          <a:prstGeom prst="rect">
            <a:avLst/>
          </a:prstGeom>
          <a:ln w="0">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kondensator</a:t>
            </a:r>
            <a:endParaRPr lang="pl-PL" sz="4400" b="0" strike="noStrike" spc="-1">
              <a:latin typeface="Arial"/>
            </a:endParaRPr>
          </a:p>
        </p:txBody>
      </p:sp>
      <p:pic>
        <p:nvPicPr>
          <p:cNvPr id="630" name="Obraz 4"/>
          <p:cNvPicPr/>
          <p:nvPr/>
        </p:nvPicPr>
        <p:blipFill>
          <a:blip r:embed="rId2"/>
          <a:stretch/>
        </p:blipFill>
        <p:spPr>
          <a:xfrm>
            <a:off x="838080" y="2279520"/>
            <a:ext cx="10148040" cy="4024440"/>
          </a:xfrm>
          <a:prstGeom prst="rect">
            <a:avLst/>
          </a:prstGeom>
          <a:ln w="0">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kondensator</a:t>
            </a:r>
            <a:endParaRPr lang="pl-PL" sz="4400" b="0" strike="noStrike" spc="-1">
              <a:latin typeface="Arial"/>
            </a:endParaRPr>
          </a:p>
        </p:txBody>
      </p:sp>
      <p:sp>
        <p:nvSpPr>
          <p:cNvPr id="632"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Połączenie równoległe kondensatorów zwiększa pojemność zastępczą obwodu zgodnie z zaleznością:</a:t>
            </a:r>
            <a:endParaRPr lang="pl-PL" sz="2800" b="0" strike="noStrike" spc="-1">
              <a:latin typeface="Arial"/>
            </a:endParaRPr>
          </a:p>
        </p:txBody>
      </p:sp>
      <p:pic>
        <p:nvPicPr>
          <p:cNvPr id="633" name="Obraz 4"/>
          <p:cNvPicPr/>
          <p:nvPr/>
        </p:nvPicPr>
        <p:blipFill>
          <a:blip r:embed="rId2"/>
          <a:stretch/>
        </p:blipFill>
        <p:spPr>
          <a:xfrm>
            <a:off x="2727360" y="2931840"/>
            <a:ext cx="6168960" cy="1282680"/>
          </a:xfrm>
          <a:prstGeom prst="rect">
            <a:avLst/>
          </a:prstGeom>
          <a:ln w="0">
            <a:noFill/>
          </a:ln>
        </p:spPr>
      </p:pic>
      <p:pic>
        <p:nvPicPr>
          <p:cNvPr id="634" name="Obraz 6"/>
          <p:cNvPicPr/>
          <p:nvPr/>
        </p:nvPicPr>
        <p:blipFill>
          <a:blip r:embed="rId3"/>
          <a:stretch/>
        </p:blipFill>
        <p:spPr>
          <a:xfrm>
            <a:off x="3520800" y="4280760"/>
            <a:ext cx="4502160" cy="2082600"/>
          </a:xfrm>
          <a:prstGeom prst="rect">
            <a:avLst/>
          </a:prstGeom>
          <a:ln w="0">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Tytuł 1"/>
          <p:cNvSpPr/>
          <p:nvPr/>
        </p:nvSpPr>
        <p:spPr>
          <a:xfrm>
            <a:off x="838080" y="365040"/>
            <a:ext cx="10512360" cy="13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Elementy obwodów: kondensator</a:t>
            </a:r>
            <a:endParaRPr lang="pl-PL" sz="4400" b="0" strike="noStrike" spc="-1">
              <a:latin typeface="Arial"/>
            </a:endParaRPr>
          </a:p>
        </p:txBody>
      </p:sp>
      <p:sp>
        <p:nvSpPr>
          <p:cNvPr id="636" name="Symbol zastępczy zawartości 2"/>
          <p:cNvSpPr/>
          <p:nvPr/>
        </p:nvSpPr>
        <p:spPr>
          <a:xfrm>
            <a:off x="838080" y="1825560"/>
            <a:ext cx="10512360" cy="434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5360">
              <a:lnSpc>
                <a:spcPct val="90000"/>
              </a:lnSpc>
              <a:spcBef>
                <a:spcPts val="1001"/>
              </a:spcBef>
              <a:buClr>
                <a:srgbClr val="000000"/>
              </a:buClr>
              <a:buFont typeface="Arial"/>
              <a:buChar char="•"/>
            </a:pPr>
            <a:r>
              <a:rPr lang="pl-PL" sz="2800" b="0" strike="noStrike" spc="-1">
                <a:solidFill>
                  <a:srgbClr val="000000"/>
                </a:solidFill>
                <a:latin typeface="Aptos"/>
                <a:ea typeface="DejaVu Sans"/>
              </a:rPr>
              <a:t>Połączenie szeregowe kondensatorów umożliwia opisanie pojemności zastępczej zgodnie ze wzorem:</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637" name="Obraz 4"/>
          <p:cNvPicPr/>
          <p:nvPr/>
        </p:nvPicPr>
        <p:blipFill>
          <a:blip r:embed="rId2"/>
          <a:stretch/>
        </p:blipFill>
        <p:spPr>
          <a:xfrm>
            <a:off x="2981160" y="2766960"/>
            <a:ext cx="6226200" cy="1320840"/>
          </a:xfrm>
          <a:prstGeom prst="rect">
            <a:avLst/>
          </a:prstGeom>
          <a:ln w="0">
            <a:noFill/>
          </a:ln>
        </p:spPr>
      </p:pic>
      <p:pic>
        <p:nvPicPr>
          <p:cNvPr id="638" name="Obraz 8"/>
          <p:cNvPicPr/>
          <p:nvPr/>
        </p:nvPicPr>
        <p:blipFill>
          <a:blip r:embed="rId3"/>
          <a:stretch/>
        </p:blipFill>
        <p:spPr>
          <a:xfrm>
            <a:off x="3395880" y="4226040"/>
            <a:ext cx="4540320" cy="987480"/>
          </a:xfrm>
          <a:prstGeom prst="rect">
            <a:avLst/>
          </a:prstGeom>
          <a:ln w="0">
            <a:noFill/>
          </a:ln>
        </p:spPr>
      </p:pic>
      <p:pic>
        <p:nvPicPr>
          <p:cNvPr id="639" name="Obraz 10"/>
          <p:cNvPicPr/>
          <p:nvPr/>
        </p:nvPicPr>
        <p:blipFill>
          <a:blip r:embed="rId4"/>
          <a:stretch/>
        </p:blipFill>
        <p:spPr>
          <a:xfrm>
            <a:off x="1303200" y="5191560"/>
            <a:ext cx="9378720" cy="1606320"/>
          </a:xfrm>
          <a:prstGeom prst="rect">
            <a:avLst/>
          </a:prstGeom>
          <a:ln w="0">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0eeccffda7c3c5ff041322c2cfc62a10">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de9b3774de63d95bddac975b26fac9db"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BFC0C2-EC95-4BBA-A59E-1C10EB8D78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ffa5a-150f-457c-8b6d-ea62e236bb79"/>
    <ds:schemaRef ds:uri="e86e79c7-44b9-4496-9852-7c251c166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A37FB8-C6D5-4D94-B60F-B31C3CA29333}">
  <ds:schemaRefs>
    <ds:schemaRef ds:uri="http://schemas.microsoft.com/office/2006/metadata/properties"/>
    <ds:schemaRef ds:uri="http://schemas.microsoft.com/office/infopath/2007/PartnerControls"/>
    <ds:schemaRef ds:uri="e86e79c7-44b9-4496-9852-7c251c1660e5"/>
    <ds:schemaRef ds:uri="39dffa5a-150f-457c-8b6d-ea62e236bb79"/>
  </ds:schemaRefs>
</ds:datastoreItem>
</file>

<file path=customXml/itemProps3.xml><?xml version="1.0" encoding="utf-8"?>
<ds:datastoreItem xmlns:ds="http://schemas.openxmlformats.org/officeDocument/2006/customXml" ds:itemID="{B944E580-9F67-4B08-8B5B-C6CE22EAE8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TotalTime>
  <Words>16189</Words>
  <Application>Microsoft Office PowerPoint</Application>
  <PresentationFormat>Panoramiczny</PresentationFormat>
  <Paragraphs>1720</Paragraphs>
  <Slides>426</Slides>
  <Notes>2</Notes>
  <HiddenSlides>0</HiddenSlides>
  <MMClips>0</MMClips>
  <ScaleCrop>false</ScaleCrop>
  <HeadingPairs>
    <vt:vector size="6" baseType="variant">
      <vt:variant>
        <vt:lpstr>Używane czcionki</vt:lpstr>
      </vt:variant>
      <vt:variant>
        <vt:i4>19</vt:i4>
      </vt:variant>
      <vt:variant>
        <vt:lpstr>Motyw</vt:lpstr>
      </vt:variant>
      <vt:variant>
        <vt:i4>3</vt:i4>
      </vt:variant>
      <vt:variant>
        <vt:lpstr>Tytuły slajdów</vt:lpstr>
      </vt:variant>
      <vt:variant>
        <vt:i4>426</vt:i4>
      </vt:variant>
    </vt:vector>
  </HeadingPairs>
  <TitlesOfParts>
    <vt:vector size="448" baseType="lpstr">
      <vt:lpstr>-apple-system</vt:lpstr>
      <vt:lpstr>Aptos</vt:lpstr>
      <vt:lpstr>Aptos Display</vt:lpstr>
      <vt:lpstr>Arial</vt:lpstr>
      <vt:lpstr>Google Sans</vt:lpstr>
      <vt:lpstr>Lato</vt:lpstr>
      <vt:lpstr>Montserrat</vt:lpstr>
      <vt:lpstr>Roboto</vt:lpstr>
      <vt:lpstr>Symbol</vt:lpstr>
      <vt:lpstr>SymbolMT</vt:lpstr>
      <vt:lpstr>Tahoma</vt:lpstr>
      <vt:lpstr>Times New Roman</vt:lpstr>
      <vt:lpstr>TimesNewRoman</vt:lpstr>
      <vt:lpstr>TimesNewRoman+1</vt:lpstr>
      <vt:lpstr>TimesNewRomanPS-BoldMT</vt:lpstr>
      <vt:lpstr>TimesNewRomanPS-ItalicMT</vt:lpstr>
      <vt:lpstr>TimesNewRomanPSMT</vt:lpstr>
      <vt:lpstr>Verdana</vt:lpstr>
      <vt:lpstr>Wingdings</vt:lpstr>
      <vt:lpstr>Office Theme</vt:lpstr>
      <vt:lpstr>Office Theme</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Patryk Machel</cp:lastModifiedBy>
  <cp:revision>1</cp:revision>
  <dcterms:created xsi:type="dcterms:W3CDTF">2026-02-20T21:41:36Z</dcterms:created>
  <dcterms:modified xsi:type="dcterms:W3CDTF">2026-05-11T09:39:42Z</dcterms:modified>
  <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0x010100CDE0B65744422E4A8459264A22C32382</vt:lpwstr>
  </property>
</Properties>
</file>